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4266" r:id="rId1"/>
    <p:sldMasterId id="2147484284" r:id="rId2"/>
  </p:sldMasterIdLst>
  <p:notesMasterIdLst>
    <p:notesMasterId r:id="rId36"/>
  </p:notesMasterIdLst>
  <p:handoutMasterIdLst>
    <p:handoutMasterId r:id="rId37"/>
  </p:handoutMasterIdLst>
  <p:sldIdLst>
    <p:sldId id="952" r:id="rId3"/>
    <p:sldId id="920" r:id="rId4"/>
    <p:sldId id="896" r:id="rId5"/>
    <p:sldId id="906" r:id="rId6"/>
    <p:sldId id="941" r:id="rId7"/>
    <p:sldId id="924" r:id="rId8"/>
    <p:sldId id="901" r:id="rId9"/>
    <p:sldId id="919" r:id="rId10"/>
    <p:sldId id="926" r:id="rId11"/>
    <p:sldId id="927" r:id="rId12"/>
    <p:sldId id="942" r:id="rId13"/>
    <p:sldId id="928" r:id="rId14"/>
    <p:sldId id="943" r:id="rId15"/>
    <p:sldId id="944" r:id="rId16"/>
    <p:sldId id="945" r:id="rId17"/>
    <p:sldId id="947" r:id="rId18"/>
    <p:sldId id="946" r:id="rId19"/>
    <p:sldId id="934" r:id="rId20"/>
    <p:sldId id="908" r:id="rId21"/>
    <p:sldId id="948" r:id="rId22"/>
    <p:sldId id="878" r:id="rId23"/>
    <p:sldId id="884" r:id="rId24"/>
    <p:sldId id="951" r:id="rId25"/>
    <p:sldId id="909" r:id="rId26"/>
    <p:sldId id="882" r:id="rId27"/>
    <p:sldId id="953" r:id="rId28"/>
    <p:sldId id="886" r:id="rId29"/>
    <p:sldId id="889" r:id="rId30"/>
    <p:sldId id="891" r:id="rId31"/>
    <p:sldId id="892" r:id="rId32"/>
    <p:sldId id="873" r:id="rId33"/>
    <p:sldId id="894" r:id="rId34"/>
    <p:sldId id="893" r:id="rId3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  <p15:guide id="3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3C18"/>
    <a:srgbClr val="00386A"/>
    <a:srgbClr val="FF0000"/>
    <a:srgbClr val="99CC00"/>
    <a:srgbClr val="DB5316"/>
    <a:srgbClr val="CE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34" autoAdjust="0"/>
    <p:restoredTop sz="92518" autoAdjust="0"/>
  </p:normalViewPr>
  <p:slideViewPr>
    <p:cSldViewPr>
      <p:cViewPr varScale="1">
        <p:scale>
          <a:sx n="112" d="100"/>
          <a:sy n="112" d="100"/>
        </p:scale>
        <p:origin x="125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792" y="10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74" y="-84"/>
      </p:cViewPr>
      <p:guideLst>
        <p:guide orient="horz" pos="2928"/>
        <p:guide pos="216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0"/>
          <c:tx>
            <c:strRef>
              <c:f>Sheet1!$F$1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400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Black/Af.Am.</c:v>
                </c:pt>
                <c:pt idx="2">
                  <c:v>Asian</c:v>
                </c:pt>
                <c:pt idx="3">
                  <c:v>Hispanic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0.87</c:v>
                </c:pt>
                <c:pt idx="1">
                  <c:v>0.05</c:v>
                </c:pt>
                <c:pt idx="2" formatCode="0.00%">
                  <c:v>2.8000000000000001E-2</c:v>
                </c:pt>
                <c:pt idx="3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9F-4322-9F7E-34A367C98A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59584368"/>
        <c:axId val="559584928"/>
      </c:barChart>
      <c:catAx>
        <c:axId val="559584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59584928"/>
        <c:crosses val="autoZero"/>
        <c:auto val="1"/>
        <c:lblAlgn val="ctr"/>
        <c:lblOffset val="100"/>
        <c:noMultiLvlLbl val="0"/>
      </c:catAx>
      <c:valAx>
        <c:axId val="55958492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5595843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400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White</c:v>
                </c:pt>
                <c:pt idx="1">
                  <c:v>Black/Af.Am.</c:v>
                </c:pt>
                <c:pt idx="2">
                  <c:v>Asian</c:v>
                </c:pt>
                <c:pt idx="3">
                  <c:v>Hispanic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0.77500000000000002</c:v>
                </c:pt>
                <c:pt idx="1">
                  <c:v>0.13200000000000001</c:v>
                </c:pt>
                <c:pt idx="2" formatCode="0.00%">
                  <c:v>5.3999999999999999E-2</c:v>
                </c:pt>
                <c:pt idx="3">
                  <c:v>0.17399999999999999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4C-46FE-9B31-FE788CB62A4F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Under 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White</c:v>
                </c:pt>
                <c:pt idx="1">
                  <c:v>Black/Af.Am.</c:v>
                </c:pt>
                <c:pt idx="2">
                  <c:v>Asian</c:v>
                </c:pt>
                <c:pt idx="3">
                  <c:v>Hispanic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0.76</c:v>
                </c:pt>
                <c:pt idx="1">
                  <c:v>0.14000000000000001</c:v>
                </c:pt>
                <c:pt idx="2" formatCode="0.00%">
                  <c:v>4.7E-2</c:v>
                </c:pt>
                <c:pt idx="3" formatCode="0.00%">
                  <c:v>0.24399999999999999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4C-46FE-9B31-FE788CB62A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59589408"/>
        <c:axId val="559589968"/>
      </c:barChart>
      <c:catAx>
        <c:axId val="559589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59589968"/>
        <c:crosses val="autoZero"/>
        <c:auto val="1"/>
        <c:lblAlgn val="ctr"/>
        <c:lblOffset val="100"/>
        <c:noMultiLvlLbl val="0"/>
      </c:catAx>
      <c:valAx>
        <c:axId val="559589968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crossAx val="5595894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96969696969699E-2"/>
          <c:y val="3.7356321839080497E-2"/>
          <c:w val="0.96212121212121204"/>
          <c:h val="0.65327586206896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86%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96D-4F49-814F-95BB39256EB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96D-4F49-814F-95BB39256EB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1.3%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96D-4F49-814F-95BB39256EB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5.3%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96D-4F49-814F-95BB39256EB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 English Only</c:v>
                </c:pt>
                <c:pt idx="1">
                  <c:v>Spanish</c:v>
                </c:pt>
                <c:pt idx="2">
                  <c:v>American Sign Language</c:v>
                </c:pt>
                <c:pt idx="3">
                  <c:v>Other Languages (includes 27 different languages)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86</c:v>
                </c:pt>
                <c:pt idx="1">
                  <c:v>7</c:v>
                </c:pt>
                <c:pt idx="2">
                  <c:v>1.3</c:v>
                </c:pt>
                <c:pt idx="3">
                  <c:v>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96D-4F49-814F-95BB39256E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59592208"/>
        <c:axId val="559592768"/>
      </c:barChart>
      <c:catAx>
        <c:axId val="559592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59592768"/>
        <c:crosses val="autoZero"/>
        <c:auto val="1"/>
        <c:lblAlgn val="ctr"/>
        <c:lblOffset val="100"/>
        <c:noMultiLvlLbl val="0"/>
      </c:catAx>
      <c:valAx>
        <c:axId val="559592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59592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82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Spanish</c:v>
                </c:pt>
                <c:pt idx="1">
                  <c:v>Chinese</c:v>
                </c:pt>
                <c:pt idx="2">
                  <c:v>French</c:v>
                </c:pt>
                <c:pt idx="3">
                  <c:v>German</c:v>
                </c:pt>
                <c:pt idx="4">
                  <c:v>Tagalog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 formatCode="0%">
                  <c:v>0.62</c:v>
                </c:pt>
                <c:pt idx="1">
                  <c:v>4.8000000000000001E-2</c:v>
                </c:pt>
                <c:pt idx="2">
                  <c:v>2.1000000000000001E-2</c:v>
                </c:pt>
                <c:pt idx="3">
                  <c:v>1.7999999999999999E-2</c:v>
                </c:pt>
                <c:pt idx="4">
                  <c:v>2.5999999999999999E-2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63-4DBE-97E6-035D0DC5FF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59595008"/>
        <c:axId val="559595568"/>
      </c:barChart>
      <c:catAx>
        <c:axId val="559595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559595568"/>
        <c:crosses val="autoZero"/>
        <c:auto val="1"/>
        <c:lblAlgn val="ctr"/>
        <c:lblOffset val="100"/>
        <c:noMultiLvlLbl val="0"/>
      </c:catAx>
      <c:valAx>
        <c:axId val="55959556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559595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796E6E-B677-9C4F-9619-83214ADD3753}" type="doc">
      <dgm:prSet loTypeId="urn:microsoft.com/office/officeart/2005/8/layout/chevron1" loCatId="" qsTypeId="urn:microsoft.com/office/officeart/2005/8/quickstyle/simple2" qsCatId="simple" csTypeId="urn:microsoft.com/office/officeart/2005/8/colors/accent1_2" csCatId="accent1" phldr="1"/>
      <dgm:spPr/>
    </dgm:pt>
    <dgm:pt modelId="{4A993F02-FE9B-5C45-B0A1-72E54695A556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Preparation for graduate school</a:t>
          </a:r>
        </a:p>
      </dgm:t>
    </dgm:pt>
    <dgm:pt modelId="{75635D8D-01FA-B242-8E30-34DB97BC4D4F}" type="parTrans" cxnId="{57ED9AF9-3973-7F44-AFC6-E9B2240B45A6}">
      <dgm:prSet/>
      <dgm:spPr/>
      <dgm:t>
        <a:bodyPr/>
        <a:lstStyle/>
        <a:p>
          <a:endParaRPr lang="en-US"/>
        </a:p>
      </dgm:t>
    </dgm:pt>
    <dgm:pt modelId="{1C244EE8-CEE3-DE44-944C-201935B5792C}" type="sibTrans" cxnId="{57ED9AF9-3973-7F44-AFC6-E9B2240B45A6}">
      <dgm:prSet/>
      <dgm:spPr/>
      <dgm:t>
        <a:bodyPr/>
        <a:lstStyle/>
        <a:p>
          <a:endParaRPr lang="en-US"/>
        </a:p>
      </dgm:t>
    </dgm:pt>
    <dgm:pt modelId="{0DB8AB9F-5A0F-6749-AD64-75DD49A9BF41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Graduate school coursework</a:t>
          </a:r>
        </a:p>
      </dgm:t>
    </dgm:pt>
    <dgm:pt modelId="{E1F8DF7E-7BC7-0B4E-AA73-ED3314FF02BC}" type="parTrans" cxnId="{84788B1D-AE78-E34F-9198-B61F7373B129}">
      <dgm:prSet/>
      <dgm:spPr/>
      <dgm:t>
        <a:bodyPr/>
        <a:lstStyle/>
        <a:p>
          <a:endParaRPr lang="en-US"/>
        </a:p>
      </dgm:t>
    </dgm:pt>
    <dgm:pt modelId="{53D782A8-C0F1-FB42-918C-1F07B2FC42B8}" type="sibTrans" cxnId="{84788B1D-AE78-E34F-9198-B61F7373B129}">
      <dgm:prSet/>
      <dgm:spPr/>
      <dgm:t>
        <a:bodyPr/>
        <a:lstStyle/>
        <a:p>
          <a:endParaRPr lang="en-US"/>
        </a:p>
      </dgm:t>
    </dgm:pt>
    <dgm:pt modelId="{4AEDCF8A-ED0F-AB48-833D-2950237E336D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b="1" dirty="0"/>
            <a:t>Practicum experience</a:t>
          </a:r>
        </a:p>
      </dgm:t>
    </dgm:pt>
    <dgm:pt modelId="{29C18F80-3A33-AC47-9434-5071B03F81D6}" type="parTrans" cxnId="{0B732575-BD5C-8245-83DB-03BBDB7F91D7}">
      <dgm:prSet/>
      <dgm:spPr/>
      <dgm:t>
        <a:bodyPr/>
        <a:lstStyle/>
        <a:p>
          <a:endParaRPr lang="en-US"/>
        </a:p>
      </dgm:t>
    </dgm:pt>
    <dgm:pt modelId="{6AAF2A6A-89D5-A940-9585-378F49A219F0}" type="sibTrans" cxnId="{0B732575-BD5C-8245-83DB-03BBDB7F91D7}">
      <dgm:prSet/>
      <dgm:spPr/>
      <dgm:t>
        <a:bodyPr/>
        <a:lstStyle/>
        <a:p>
          <a:endParaRPr lang="en-US"/>
        </a:p>
      </dgm:t>
    </dgm:pt>
    <dgm:pt modelId="{84FA45C3-37D6-A447-9BAE-F3583B749CF5}">
      <dgm:prSet custT="1"/>
      <dgm:spPr/>
      <dgm:t>
        <a:bodyPr/>
        <a:lstStyle/>
        <a:p>
          <a:r>
            <a:rPr lang="en-US" sz="2000" b="1" dirty="0"/>
            <a:t>Internship </a:t>
          </a:r>
        </a:p>
      </dgm:t>
    </dgm:pt>
    <dgm:pt modelId="{9569E408-3036-0246-8D2C-5B4363806E18}" type="parTrans" cxnId="{5ECB98D3-BCE4-BF4B-8E3A-9FCC37223762}">
      <dgm:prSet/>
      <dgm:spPr/>
      <dgm:t>
        <a:bodyPr/>
        <a:lstStyle/>
        <a:p>
          <a:endParaRPr lang="en-US"/>
        </a:p>
      </dgm:t>
    </dgm:pt>
    <dgm:pt modelId="{47D1E3A3-05AF-5C49-8ACF-BD014ADB7628}" type="sibTrans" cxnId="{5ECB98D3-BCE4-BF4B-8E3A-9FCC37223762}">
      <dgm:prSet/>
      <dgm:spPr/>
      <dgm:t>
        <a:bodyPr/>
        <a:lstStyle/>
        <a:p>
          <a:endParaRPr lang="en-US"/>
        </a:p>
      </dgm:t>
    </dgm:pt>
    <dgm:pt modelId="{0EC7A583-669F-224E-B083-8EC4874C96A6}" type="pres">
      <dgm:prSet presAssocID="{7F796E6E-B677-9C4F-9619-83214ADD3753}" presName="Name0" presStyleCnt="0">
        <dgm:presLayoutVars>
          <dgm:dir/>
          <dgm:animLvl val="lvl"/>
          <dgm:resizeHandles val="exact"/>
        </dgm:presLayoutVars>
      </dgm:prSet>
      <dgm:spPr/>
    </dgm:pt>
    <dgm:pt modelId="{BB251CAE-C34C-1745-8A36-9046E23C9136}" type="pres">
      <dgm:prSet presAssocID="{4A993F02-FE9B-5C45-B0A1-72E54695A55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2FEF1A-CE7C-6A40-806A-038664CC6503}" type="pres">
      <dgm:prSet presAssocID="{1C244EE8-CEE3-DE44-944C-201935B5792C}" presName="parTxOnlySpace" presStyleCnt="0"/>
      <dgm:spPr/>
    </dgm:pt>
    <dgm:pt modelId="{A7CA44E8-88C6-2E43-9C5D-7ABFF1A69942}" type="pres">
      <dgm:prSet presAssocID="{0DB8AB9F-5A0F-6749-AD64-75DD49A9BF4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965CF-048D-154C-8A38-09353C7AD687}" type="pres">
      <dgm:prSet presAssocID="{53D782A8-C0F1-FB42-918C-1F07B2FC42B8}" presName="parTxOnlySpace" presStyleCnt="0"/>
      <dgm:spPr/>
    </dgm:pt>
    <dgm:pt modelId="{33922A1F-8099-1140-80B9-B6819EDF29DE}" type="pres">
      <dgm:prSet presAssocID="{4AEDCF8A-ED0F-AB48-833D-2950237E336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D471F-256C-6048-87A9-42DA2B4983DD}" type="pres">
      <dgm:prSet presAssocID="{6AAF2A6A-89D5-A940-9585-378F49A219F0}" presName="parTxOnlySpace" presStyleCnt="0"/>
      <dgm:spPr/>
    </dgm:pt>
    <dgm:pt modelId="{0A6A37B6-7370-C645-9FD7-A416CFB3F74F}" type="pres">
      <dgm:prSet presAssocID="{84FA45C3-37D6-A447-9BAE-F3583B749CF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B15C02-F3F0-4942-812E-68879519F395}" type="presOf" srcId="{0DB8AB9F-5A0F-6749-AD64-75DD49A9BF41}" destId="{A7CA44E8-88C6-2E43-9C5D-7ABFF1A69942}" srcOrd="0" destOrd="0" presId="urn:microsoft.com/office/officeart/2005/8/layout/chevron1"/>
    <dgm:cxn modelId="{11E811D7-D7E5-7443-A93F-F3749B56BB65}" type="presOf" srcId="{4A993F02-FE9B-5C45-B0A1-72E54695A556}" destId="{BB251CAE-C34C-1745-8A36-9046E23C9136}" srcOrd="0" destOrd="0" presId="urn:microsoft.com/office/officeart/2005/8/layout/chevron1"/>
    <dgm:cxn modelId="{60B68180-86FC-514C-A9EA-B4F3F2F086CF}" type="presOf" srcId="{4AEDCF8A-ED0F-AB48-833D-2950237E336D}" destId="{33922A1F-8099-1140-80B9-B6819EDF29DE}" srcOrd="0" destOrd="0" presId="urn:microsoft.com/office/officeart/2005/8/layout/chevron1"/>
    <dgm:cxn modelId="{57ED9AF9-3973-7F44-AFC6-E9B2240B45A6}" srcId="{7F796E6E-B677-9C4F-9619-83214ADD3753}" destId="{4A993F02-FE9B-5C45-B0A1-72E54695A556}" srcOrd="0" destOrd="0" parTransId="{75635D8D-01FA-B242-8E30-34DB97BC4D4F}" sibTransId="{1C244EE8-CEE3-DE44-944C-201935B5792C}"/>
    <dgm:cxn modelId="{0B732575-BD5C-8245-83DB-03BBDB7F91D7}" srcId="{7F796E6E-B677-9C4F-9619-83214ADD3753}" destId="{4AEDCF8A-ED0F-AB48-833D-2950237E336D}" srcOrd="2" destOrd="0" parTransId="{29C18F80-3A33-AC47-9434-5071B03F81D6}" sibTransId="{6AAF2A6A-89D5-A940-9585-378F49A219F0}"/>
    <dgm:cxn modelId="{0EA94885-AFFF-F14E-8102-7873C2874DED}" type="presOf" srcId="{84FA45C3-37D6-A447-9BAE-F3583B749CF5}" destId="{0A6A37B6-7370-C645-9FD7-A416CFB3F74F}" srcOrd="0" destOrd="0" presId="urn:microsoft.com/office/officeart/2005/8/layout/chevron1"/>
    <dgm:cxn modelId="{84788B1D-AE78-E34F-9198-B61F7373B129}" srcId="{7F796E6E-B677-9C4F-9619-83214ADD3753}" destId="{0DB8AB9F-5A0F-6749-AD64-75DD49A9BF41}" srcOrd="1" destOrd="0" parTransId="{E1F8DF7E-7BC7-0B4E-AA73-ED3314FF02BC}" sibTransId="{53D782A8-C0F1-FB42-918C-1F07B2FC42B8}"/>
    <dgm:cxn modelId="{855555A0-97F4-6741-98B3-9086B2ED1532}" type="presOf" srcId="{7F796E6E-B677-9C4F-9619-83214ADD3753}" destId="{0EC7A583-669F-224E-B083-8EC4874C96A6}" srcOrd="0" destOrd="0" presId="urn:microsoft.com/office/officeart/2005/8/layout/chevron1"/>
    <dgm:cxn modelId="{5ECB98D3-BCE4-BF4B-8E3A-9FCC37223762}" srcId="{7F796E6E-B677-9C4F-9619-83214ADD3753}" destId="{84FA45C3-37D6-A447-9BAE-F3583B749CF5}" srcOrd="3" destOrd="0" parTransId="{9569E408-3036-0246-8D2C-5B4363806E18}" sibTransId="{47D1E3A3-05AF-5C49-8ACF-BD014ADB7628}"/>
    <dgm:cxn modelId="{A0D919AA-1030-164D-8793-8736B55FD6C8}" type="presParOf" srcId="{0EC7A583-669F-224E-B083-8EC4874C96A6}" destId="{BB251CAE-C34C-1745-8A36-9046E23C9136}" srcOrd="0" destOrd="0" presId="urn:microsoft.com/office/officeart/2005/8/layout/chevron1"/>
    <dgm:cxn modelId="{2A04EB89-B2E7-7848-90B1-AEE6876A0966}" type="presParOf" srcId="{0EC7A583-669F-224E-B083-8EC4874C96A6}" destId="{362FEF1A-CE7C-6A40-806A-038664CC6503}" srcOrd="1" destOrd="0" presId="urn:microsoft.com/office/officeart/2005/8/layout/chevron1"/>
    <dgm:cxn modelId="{7C6FE25A-701D-134F-B68C-11EEEE677E48}" type="presParOf" srcId="{0EC7A583-669F-224E-B083-8EC4874C96A6}" destId="{A7CA44E8-88C6-2E43-9C5D-7ABFF1A69942}" srcOrd="2" destOrd="0" presId="urn:microsoft.com/office/officeart/2005/8/layout/chevron1"/>
    <dgm:cxn modelId="{1F85D79E-FCF2-8F42-9ACE-FE70D943801B}" type="presParOf" srcId="{0EC7A583-669F-224E-B083-8EC4874C96A6}" destId="{BFA965CF-048D-154C-8A38-09353C7AD687}" srcOrd="3" destOrd="0" presId="urn:microsoft.com/office/officeart/2005/8/layout/chevron1"/>
    <dgm:cxn modelId="{A0C57223-E99B-7F4F-B8C3-90C62A6ECF25}" type="presParOf" srcId="{0EC7A583-669F-224E-B083-8EC4874C96A6}" destId="{33922A1F-8099-1140-80B9-B6819EDF29DE}" srcOrd="4" destOrd="0" presId="urn:microsoft.com/office/officeart/2005/8/layout/chevron1"/>
    <dgm:cxn modelId="{11B132CF-DD76-8F47-AABB-B0ABDF140397}" type="presParOf" srcId="{0EC7A583-669F-224E-B083-8EC4874C96A6}" destId="{187D471F-256C-6048-87A9-42DA2B4983DD}" srcOrd="5" destOrd="0" presId="urn:microsoft.com/office/officeart/2005/8/layout/chevron1"/>
    <dgm:cxn modelId="{AF158CCB-5921-7640-8A1A-FC4E636254E2}" type="presParOf" srcId="{0EC7A583-669F-224E-B083-8EC4874C96A6}" destId="{0A6A37B6-7370-C645-9FD7-A416CFB3F74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796E6E-B677-9C4F-9619-83214ADD3753}" type="doc">
      <dgm:prSet loTypeId="urn:microsoft.com/office/officeart/2005/8/layout/chevron1" loCatId="" qsTypeId="urn:microsoft.com/office/officeart/2005/8/quickstyle/simple2" qsCatId="simple" csTypeId="urn:microsoft.com/office/officeart/2005/8/colors/accent1_2" csCatId="accent1" phldr="1"/>
      <dgm:spPr/>
    </dgm:pt>
    <dgm:pt modelId="{4A993F02-FE9B-5C45-B0A1-72E54695A556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Preparation for Graduate School</a:t>
          </a:r>
        </a:p>
      </dgm:t>
    </dgm:pt>
    <dgm:pt modelId="{75635D8D-01FA-B242-8E30-34DB97BC4D4F}" type="parTrans" cxnId="{57ED9AF9-3973-7F44-AFC6-E9B2240B45A6}">
      <dgm:prSet/>
      <dgm:spPr/>
      <dgm:t>
        <a:bodyPr/>
        <a:lstStyle/>
        <a:p>
          <a:endParaRPr lang="en-US"/>
        </a:p>
      </dgm:t>
    </dgm:pt>
    <dgm:pt modelId="{1C244EE8-CEE3-DE44-944C-201935B5792C}" type="sibTrans" cxnId="{57ED9AF9-3973-7F44-AFC6-E9B2240B45A6}">
      <dgm:prSet/>
      <dgm:spPr/>
      <dgm:t>
        <a:bodyPr/>
        <a:lstStyle/>
        <a:p>
          <a:endParaRPr lang="en-US"/>
        </a:p>
      </dgm:t>
    </dgm:pt>
    <dgm:pt modelId="{0EC7A583-669F-224E-B083-8EC4874C96A6}" type="pres">
      <dgm:prSet presAssocID="{7F796E6E-B677-9C4F-9619-83214ADD3753}" presName="Name0" presStyleCnt="0">
        <dgm:presLayoutVars>
          <dgm:dir/>
          <dgm:animLvl val="lvl"/>
          <dgm:resizeHandles val="exact"/>
        </dgm:presLayoutVars>
      </dgm:prSet>
      <dgm:spPr/>
    </dgm:pt>
    <dgm:pt modelId="{BB251CAE-C34C-1745-8A36-9046E23C9136}" type="pres">
      <dgm:prSet presAssocID="{4A993F02-FE9B-5C45-B0A1-72E54695A556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222105-3DF3-4FDC-BF57-C2EFB993555E}" type="presOf" srcId="{4A993F02-FE9B-5C45-B0A1-72E54695A556}" destId="{BB251CAE-C34C-1745-8A36-9046E23C9136}" srcOrd="0" destOrd="0" presId="urn:microsoft.com/office/officeart/2005/8/layout/chevron1"/>
    <dgm:cxn modelId="{93C661EA-2FA6-4BC4-9D85-16EE5D0F132B}" type="presOf" srcId="{7F796E6E-B677-9C4F-9619-83214ADD3753}" destId="{0EC7A583-669F-224E-B083-8EC4874C96A6}" srcOrd="0" destOrd="0" presId="urn:microsoft.com/office/officeart/2005/8/layout/chevron1"/>
    <dgm:cxn modelId="{57ED9AF9-3973-7F44-AFC6-E9B2240B45A6}" srcId="{7F796E6E-B677-9C4F-9619-83214ADD3753}" destId="{4A993F02-FE9B-5C45-B0A1-72E54695A556}" srcOrd="0" destOrd="0" parTransId="{75635D8D-01FA-B242-8E30-34DB97BC4D4F}" sibTransId="{1C244EE8-CEE3-DE44-944C-201935B5792C}"/>
    <dgm:cxn modelId="{6E4AA995-6463-4974-9130-57875889E965}" type="presParOf" srcId="{0EC7A583-669F-224E-B083-8EC4874C96A6}" destId="{BB251CAE-C34C-1745-8A36-9046E23C913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796E6E-B677-9C4F-9619-83214ADD3753}" type="doc">
      <dgm:prSet loTypeId="urn:microsoft.com/office/officeart/2005/8/layout/chevron1" loCatId="" qsTypeId="urn:microsoft.com/office/officeart/2005/8/quickstyle/simple2" qsCatId="simple" csTypeId="urn:microsoft.com/office/officeart/2005/8/colors/accent1_2" csCatId="accent1" phldr="1"/>
      <dgm:spPr/>
    </dgm:pt>
    <dgm:pt modelId="{4A993F02-FE9B-5C45-B0A1-72E54695A556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Graduate school coursework</a:t>
          </a:r>
        </a:p>
      </dgm:t>
    </dgm:pt>
    <dgm:pt modelId="{75635D8D-01FA-B242-8E30-34DB97BC4D4F}" type="parTrans" cxnId="{57ED9AF9-3973-7F44-AFC6-E9B2240B45A6}">
      <dgm:prSet/>
      <dgm:spPr/>
      <dgm:t>
        <a:bodyPr/>
        <a:lstStyle/>
        <a:p>
          <a:endParaRPr lang="en-US"/>
        </a:p>
      </dgm:t>
    </dgm:pt>
    <dgm:pt modelId="{1C244EE8-CEE3-DE44-944C-201935B5792C}" type="sibTrans" cxnId="{57ED9AF9-3973-7F44-AFC6-E9B2240B45A6}">
      <dgm:prSet/>
      <dgm:spPr/>
      <dgm:t>
        <a:bodyPr/>
        <a:lstStyle/>
        <a:p>
          <a:endParaRPr lang="en-US"/>
        </a:p>
      </dgm:t>
    </dgm:pt>
    <dgm:pt modelId="{0EC7A583-669F-224E-B083-8EC4874C96A6}" type="pres">
      <dgm:prSet presAssocID="{7F796E6E-B677-9C4F-9619-83214ADD3753}" presName="Name0" presStyleCnt="0">
        <dgm:presLayoutVars>
          <dgm:dir/>
          <dgm:animLvl val="lvl"/>
          <dgm:resizeHandles val="exact"/>
        </dgm:presLayoutVars>
      </dgm:prSet>
      <dgm:spPr/>
    </dgm:pt>
    <dgm:pt modelId="{BB251CAE-C34C-1745-8A36-9046E23C9136}" type="pres">
      <dgm:prSet presAssocID="{4A993F02-FE9B-5C45-B0A1-72E54695A556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4C2052-0203-4E32-A623-451AEF3C9BED}" type="presOf" srcId="{7F796E6E-B677-9C4F-9619-83214ADD3753}" destId="{0EC7A583-669F-224E-B083-8EC4874C96A6}" srcOrd="0" destOrd="0" presId="urn:microsoft.com/office/officeart/2005/8/layout/chevron1"/>
    <dgm:cxn modelId="{00CE5063-153E-4626-90AD-4104B9E4330A}" type="presOf" srcId="{4A993F02-FE9B-5C45-B0A1-72E54695A556}" destId="{BB251CAE-C34C-1745-8A36-9046E23C9136}" srcOrd="0" destOrd="0" presId="urn:microsoft.com/office/officeart/2005/8/layout/chevron1"/>
    <dgm:cxn modelId="{57ED9AF9-3973-7F44-AFC6-E9B2240B45A6}" srcId="{7F796E6E-B677-9C4F-9619-83214ADD3753}" destId="{4A993F02-FE9B-5C45-B0A1-72E54695A556}" srcOrd="0" destOrd="0" parTransId="{75635D8D-01FA-B242-8E30-34DB97BC4D4F}" sibTransId="{1C244EE8-CEE3-DE44-944C-201935B5792C}"/>
    <dgm:cxn modelId="{EB892F5E-36D5-4D93-B952-031A10A7C8FD}" type="presParOf" srcId="{0EC7A583-669F-224E-B083-8EC4874C96A6}" destId="{BB251CAE-C34C-1745-8A36-9046E23C913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796E6E-B677-9C4F-9619-83214ADD3753}" type="doc">
      <dgm:prSet loTypeId="urn:microsoft.com/office/officeart/2005/8/layout/chevron1" loCatId="" qsTypeId="urn:microsoft.com/office/officeart/2005/8/quickstyle/simple2" qsCatId="simple" csTypeId="urn:microsoft.com/office/officeart/2005/8/colors/accent1_2" csCatId="accent1" phldr="1"/>
      <dgm:spPr/>
    </dgm:pt>
    <dgm:pt modelId="{4A993F02-FE9B-5C45-B0A1-72E54695A556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Graduate school coursework</a:t>
          </a:r>
        </a:p>
      </dgm:t>
    </dgm:pt>
    <dgm:pt modelId="{75635D8D-01FA-B242-8E30-34DB97BC4D4F}" type="parTrans" cxnId="{57ED9AF9-3973-7F44-AFC6-E9B2240B45A6}">
      <dgm:prSet/>
      <dgm:spPr/>
      <dgm:t>
        <a:bodyPr/>
        <a:lstStyle/>
        <a:p>
          <a:endParaRPr lang="en-US"/>
        </a:p>
      </dgm:t>
    </dgm:pt>
    <dgm:pt modelId="{1C244EE8-CEE3-DE44-944C-201935B5792C}" type="sibTrans" cxnId="{57ED9AF9-3973-7F44-AFC6-E9B2240B45A6}">
      <dgm:prSet/>
      <dgm:spPr/>
      <dgm:t>
        <a:bodyPr/>
        <a:lstStyle/>
        <a:p>
          <a:endParaRPr lang="en-US"/>
        </a:p>
      </dgm:t>
    </dgm:pt>
    <dgm:pt modelId="{0EC7A583-669F-224E-B083-8EC4874C96A6}" type="pres">
      <dgm:prSet presAssocID="{7F796E6E-B677-9C4F-9619-83214ADD3753}" presName="Name0" presStyleCnt="0">
        <dgm:presLayoutVars>
          <dgm:dir/>
          <dgm:animLvl val="lvl"/>
          <dgm:resizeHandles val="exact"/>
        </dgm:presLayoutVars>
      </dgm:prSet>
      <dgm:spPr/>
    </dgm:pt>
    <dgm:pt modelId="{BB251CAE-C34C-1745-8A36-9046E23C9136}" type="pres">
      <dgm:prSet presAssocID="{4A993F02-FE9B-5C45-B0A1-72E54695A556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12CF1A-14FE-421D-B0D5-D14169E92052}" type="presOf" srcId="{4A993F02-FE9B-5C45-B0A1-72E54695A556}" destId="{BB251CAE-C34C-1745-8A36-9046E23C9136}" srcOrd="0" destOrd="0" presId="urn:microsoft.com/office/officeart/2005/8/layout/chevron1"/>
    <dgm:cxn modelId="{57ED9AF9-3973-7F44-AFC6-E9B2240B45A6}" srcId="{7F796E6E-B677-9C4F-9619-83214ADD3753}" destId="{4A993F02-FE9B-5C45-B0A1-72E54695A556}" srcOrd="0" destOrd="0" parTransId="{75635D8D-01FA-B242-8E30-34DB97BC4D4F}" sibTransId="{1C244EE8-CEE3-DE44-944C-201935B5792C}"/>
    <dgm:cxn modelId="{63FCA6C3-988C-433A-9BA3-37C709F5F802}" type="presOf" srcId="{7F796E6E-B677-9C4F-9619-83214ADD3753}" destId="{0EC7A583-669F-224E-B083-8EC4874C96A6}" srcOrd="0" destOrd="0" presId="urn:microsoft.com/office/officeart/2005/8/layout/chevron1"/>
    <dgm:cxn modelId="{1B9C95BA-5438-4E82-A702-CE1C419749E0}" type="presParOf" srcId="{0EC7A583-669F-224E-B083-8EC4874C96A6}" destId="{BB251CAE-C34C-1745-8A36-9046E23C913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796E6E-B677-9C4F-9619-83214ADD3753}" type="doc">
      <dgm:prSet loTypeId="urn:microsoft.com/office/officeart/2005/8/layout/chevron1" loCatId="" qsTypeId="urn:microsoft.com/office/officeart/2005/8/quickstyle/simple2" qsCatId="simple" csTypeId="urn:microsoft.com/office/officeart/2005/8/colors/accent1_2" csCatId="accent1" phldr="1"/>
      <dgm:spPr/>
    </dgm:pt>
    <dgm:pt modelId="{4A993F02-FE9B-5C45-B0A1-72E54695A556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Practicum Experiences</a:t>
          </a:r>
        </a:p>
      </dgm:t>
    </dgm:pt>
    <dgm:pt modelId="{75635D8D-01FA-B242-8E30-34DB97BC4D4F}" type="parTrans" cxnId="{57ED9AF9-3973-7F44-AFC6-E9B2240B45A6}">
      <dgm:prSet/>
      <dgm:spPr/>
      <dgm:t>
        <a:bodyPr/>
        <a:lstStyle/>
        <a:p>
          <a:endParaRPr lang="en-US"/>
        </a:p>
      </dgm:t>
    </dgm:pt>
    <dgm:pt modelId="{1C244EE8-CEE3-DE44-944C-201935B5792C}" type="sibTrans" cxnId="{57ED9AF9-3973-7F44-AFC6-E9B2240B45A6}">
      <dgm:prSet/>
      <dgm:spPr/>
      <dgm:t>
        <a:bodyPr/>
        <a:lstStyle/>
        <a:p>
          <a:endParaRPr lang="en-US"/>
        </a:p>
      </dgm:t>
    </dgm:pt>
    <dgm:pt modelId="{0EC7A583-669F-224E-B083-8EC4874C96A6}" type="pres">
      <dgm:prSet presAssocID="{7F796E6E-B677-9C4F-9619-83214ADD3753}" presName="Name0" presStyleCnt="0">
        <dgm:presLayoutVars>
          <dgm:dir/>
          <dgm:animLvl val="lvl"/>
          <dgm:resizeHandles val="exact"/>
        </dgm:presLayoutVars>
      </dgm:prSet>
      <dgm:spPr/>
    </dgm:pt>
    <dgm:pt modelId="{BB251CAE-C34C-1745-8A36-9046E23C9136}" type="pres">
      <dgm:prSet presAssocID="{4A993F02-FE9B-5C45-B0A1-72E54695A556}" presName="parTxOnly" presStyleLbl="node1" presStyleIdx="0" presStyleCnt="1" custLinFactNeighborX="-3037" custLinFactNeighborY="-7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029935-700D-401E-B57D-88BCD1723BAC}" type="presOf" srcId="{7F796E6E-B677-9C4F-9619-83214ADD3753}" destId="{0EC7A583-669F-224E-B083-8EC4874C96A6}" srcOrd="0" destOrd="0" presId="urn:microsoft.com/office/officeart/2005/8/layout/chevron1"/>
    <dgm:cxn modelId="{57ED9AF9-3973-7F44-AFC6-E9B2240B45A6}" srcId="{7F796E6E-B677-9C4F-9619-83214ADD3753}" destId="{4A993F02-FE9B-5C45-B0A1-72E54695A556}" srcOrd="0" destOrd="0" parTransId="{75635D8D-01FA-B242-8E30-34DB97BC4D4F}" sibTransId="{1C244EE8-CEE3-DE44-944C-201935B5792C}"/>
    <dgm:cxn modelId="{63B81229-4DCD-4540-BC24-45119C1C86E0}" type="presOf" srcId="{4A993F02-FE9B-5C45-B0A1-72E54695A556}" destId="{BB251CAE-C34C-1745-8A36-9046E23C9136}" srcOrd="0" destOrd="0" presId="urn:microsoft.com/office/officeart/2005/8/layout/chevron1"/>
    <dgm:cxn modelId="{9C7F1A28-28D7-4321-9823-72ACE83F8A6D}" type="presParOf" srcId="{0EC7A583-669F-224E-B083-8EC4874C96A6}" destId="{BB251CAE-C34C-1745-8A36-9046E23C913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796E6E-B677-9C4F-9619-83214ADD3753}" type="doc">
      <dgm:prSet loTypeId="urn:microsoft.com/office/officeart/2005/8/layout/chevron1" loCatId="" qsTypeId="urn:microsoft.com/office/officeart/2005/8/quickstyle/simple2" qsCatId="simple" csTypeId="urn:microsoft.com/office/officeart/2005/8/colors/accent1_2" csCatId="accent1" phldr="1"/>
      <dgm:spPr/>
    </dgm:pt>
    <dgm:pt modelId="{4A993F02-FE9B-5C45-B0A1-72E54695A556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3200" b="1" dirty="0">
              <a:solidFill>
                <a:schemeClr val="bg1"/>
              </a:solidFill>
            </a:rPr>
            <a:t>Internship</a:t>
          </a:r>
        </a:p>
      </dgm:t>
    </dgm:pt>
    <dgm:pt modelId="{75635D8D-01FA-B242-8E30-34DB97BC4D4F}" type="parTrans" cxnId="{57ED9AF9-3973-7F44-AFC6-E9B2240B45A6}">
      <dgm:prSet/>
      <dgm:spPr/>
      <dgm:t>
        <a:bodyPr/>
        <a:lstStyle/>
        <a:p>
          <a:endParaRPr lang="en-US"/>
        </a:p>
      </dgm:t>
    </dgm:pt>
    <dgm:pt modelId="{1C244EE8-CEE3-DE44-944C-201935B5792C}" type="sibTrans" cxnId="{57ED9AF9-3973-7F44-AFC6-E9B2240B45A6}">
      <dgm:prSet/>
      <dgm:spPr/>
      <dgm:t>
        <a:bodyPr/>
        <a:lstStyle/>
        <a:p>
          <a:endParaRPr lang="en-US"/>
        </a:p>
      </dgm:t>
    </dgm:pt>
    <dgm:pt modelId="{0EC7A583-669F-224E-B083-8EC4874C96A6}" type="pres">
      <dgm:prSet presAssocID="{7F796E6E-B677-9C4F-9619-83214ADD3753}" presName="Name0" presStyleCnt="0">
        <dgm:presLayoutVars>
          <dgm:dir/>
          <dgm:animLvl val="lvl"/>
          <dgm:resizeHandles val="exact"/>
        </dgm:presLayoutVars>
      </dgm:prSet>
      <dgm:spPr/>
    </dgm:pt>
    <dgm:pt modelId="{BB251CAE-C34C-1745-8A36-9046E23C9136}" type="pres">
      <dgm:prSet presAssocID="{4A993F02-FE9B-5C45-B0A1-72E54695A556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5A7CF3-EDAF-4248-A755-BBB6B29C402F}" type="presOf" srcId="{7F796E6E-B677-9C4F-9619-83214ADD3753}" destId="{0EC7A583-669F-224E-B083-8EC4874C96A6}" srcOrd="0" destOrd="0" presId="urn:microsoft.com/office/officeart/2005/8/layout/chevron1"/>
    <dgm:cxn modelId="{57ED9AF9-3973-7F44-AFC6-E9B2240B45A6}" srcId="{7F796E6E-B677-9C4F-9619-83214ADD3753}" destId="{4A993F02-FE9B-5C45-B0A1-72E54695A556}" srcOrd="0" destOrd="0" parTransId="{75635D8D-01FA-B242-8E30-34DB97BC4D4F}" sibTransId="{1C244EE8-CEE3-DE44-944C-201935B5792C}"/>
    <dgm:cxn modelId="{F17A4E4D-077D-4668-A824-B108CDE9A03F}" type="presOf" srcId="{4A993F02-FE9B-5C45-B0A1-72E54695A556}" destId="{BB251CAE-C34C-1745-8A36-9046E23C9136}" srcOrd="0" destOrd="0" presId="urn:microsoft.com/office/officeart/2005/8/layout/chevron1"/>
    <dgm:cxn modelId="{9CB603A4-F0ED-44A1-9E91-DBB5A7F70B36}" type="presParOf" srcId="{0EC7A583-669F-224E-B083-8EC4874C96A6}" destId="{BB251CAE-C34C-1745-8A36-9046E23C913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51CAE-C34C-1745-8A36-9046E23C9136}">
      <dsp:nvSpPr>
        <dsp:cNvPr id="0" name=""/>
        <dsp:cNvSpPr/>
      </dsp:nvSpPr>
      <dsp:spPr>
        <a:xfrm>
          <a:off x="4140" y="1550006"/>
          <a:ext cx="2409965" cy="963986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</a:rPr>
            <a:t>Preparation for graduate school</a:t>
          </a:r>
        </a:p>
      </dsp:txBody>
      <dsp:txXfrm>
        <a:off x="486133" y="1550006"/>
        <a:ext cx="1445979" cy="963986"/>
      </dsp:txXfrm>
    </dsp:sp>
    <dsp:sp modelId="{A7CA44E8-88C6-2E43-9C5D-7ABFF1A69942}">
      <dsp:nvSpPr>
        <dsp:cNvPr id="0" name=""/>
        <dsp:cNvSpPr/>
      </dsp:nvSpPr>
      <dsp:spPr>
        <a:xfrm>
          <a:off x="2173109" y="1550006"/>
          <a:ext cx="2409965" cy="963986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</a:rPr>
            <a:t>Graduate school coursework</a:t>
          </a:r>
        </a:p>
      </dsp:txBody>
      <dsp:txXfrm>
        <a:off x="2655102" y="1550006"/>
        <a:ext cx="1445979" cy="963986"/>
      </dsp:txXfrm>
    </dsp:sp>
    <dsp:sp modelId="{33922A1F-8099-1140-80B9-B6819EDF29DE}">
      <dsp:nvSpPr>
        <dsp:cNvPr id="0" name=""/>
        <dsp:cNvSpPr/>
      </dsp:nvSpPr>
      <dsp:spPr>
        <a:xfrm>
          <a:off x="4342078" y="1550006"/>
          <a:ext cx="2409965" cy="963986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Practicum experience</a:t>
          </a:r>
        </a:p>
      </dsp:txBody>
      <dsp:txXfrm>
        <a:off x="4824071" y="1550006"/>
        <a:ext cx="1445979" cy="963986"/>
      </dsp:txXfrm>
    </dsp:sp>
    <dsp:sp modelId="{0A6A37B6-7370-C645-9FD7-A416CFB3F74F}">
      <dsp:nvSpPr>
        <dsp:cNvPr id="0" name=""/>
        <dsp:cNvSpPr/>
      </dsp:nvSpPr>
      <dsp:spPr>
        <a:xfrm>
          <a:off x="6511048" y="1550006"/>
          <a:ext cx="2409965" cy="9639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Internship </a:t>
          </a:r>
        </a:p>
      </dsp:txBody>
      <dsp:txXfrm>
        <a:off x="6993041" y="1550006"/>
        <a:ext cx="1445979" cy="963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51CAE-C34C-1745-8A36-9046E23C9136}">
      <dsp:nvSpPr>
        <dsp:cNvPr id="0" name=""/>
        <dsp:cNvSpPr/>
      </dsp:nvSpPr>
      <dsp:spPr>
        <a:xfrm>
          <a:off x="2530" y="0"/>
          <a:ext cx="5176539" cy="914400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>
              <a:solidFill>
                <a:schemeClr val="tx1"/>
              </a:solidFill>
            </a:rPr>
            <a:t>Preparation for Graduate School</a:t>
          </a:r>
        </a:p>
      </dsp:txBody>
      <dsp:txXfrm>
        <a:off x="459730" y="0"/>
        <a:ext cx="4262139" cy="914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51CAE-C34C-1745-8A36-9046E23C9136}">
      <dsp:nvSpPr>
        <dsp:cNvPr id="0" name=""/>
        <dsp:cNvSpPr/>
      </dsp:nvSpPr>
      <dsp:spPr>
        <a:xfrm>
          <a:off x="2567" y="0"/>
          <a:ext cx="5252665" cy="914400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>
              <a:solidFill>
                <a:schemeClr val="tx1"/>
              </a:solidFill>
            </a:rPr>
            <a:t>Graduate school coursework</a:t>
          </a:r>
        </a:p>
      </dsp:txBody>
      <dsp:txXfrm>
        <a:off x="459767" y="0"/>
        <a:ext cx="4338265" cy="914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51CAE-C34C-1745-8A36-9046E23C9136}">
      <dsp:nvSpPr>
        <dsp:cNvPr id="0" name=""/>
        <dsp:cNvSpPr/>
      </dsp:nvSpPr>
      <dsp:spPr>
        <a:xfrm>
          <a:off x="2567" y="0"/>
          <a:ext cx="5252665" cy="914400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>
              <a:solidFill>
                <a:schemeClr val="tx1"/>
              </a:solidFill>
            </a:rPr>
            <a:t>Graduate school coursework</a:t>
          </a:r>
        </a:p>
      </dsp:txBody>
      <dsp:txXfrm>
        <a:off x="459767" y="0"/>
        <a:ext cx="4338265" cy="914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51CAE-C34C-1745-8A36-9046E23C9136}">
      <dsp:nvSpPr>
        <dsp:cNvPr id="0" name=""/>
        <dsp:cNvSpPr/>
      </dsp:nvSpPr>
      <dsp:spPr>
        <a:xfrm>
          <a:off x="0" y="0"/>
          <a:ext cx="5100414" cy="76200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>
              <a:solidFill>
                <a:schemeClr val="bg1"/>
              </a:solidFill>
            </a:rPr>
            <a:t>Practicum Experiences</a:t>
          </a:r>
        </a:p>
      </dsp:txBody>
      <dsp:txXfrm>
        <a:off x="381000" y="0"/>
        <a:ext cx="4338414" cy="762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51CAE-C34C-1745-8A36-9046E23C9136}">
      <dsp:nvSpPr>
        <dsp:cNvPr id="0" name=""/>
        <dsp:cNvSpPr/>
      </dsp:nvSpPr>
      <dsp:spPr>
        <a:xfrm>
          <a:off x="2492" y="0"/>
          <a:ext cx="5100414" cy="762000"/>
        </a:xfrm>
        <a:prstGeom prst="chevron">
          <a:avLst/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bg1"/>
              </a:solidFill>
            </a:rPr>
            <a:t>Internship</a:t>
          </a:r>
        </a:p>
      </dsp:txBody>
      <dsp:txXfrm>
        <a:off x="383492" y="0"/>
        <a:ext cx="4338414" cy="76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6" tIns="46473" rIns="92946" bIns="46473" numCol="1" anchor="t" anchorCtr="0" compatLnSpc="1">
            <a:prstTxWarp prst="textNoShape">
              <a:avLst/>
            </a:prstTxWarp>
          </a:bodyPr>
          <a:lstStyle>
            <a:lvl1pPr defTabSz="930765" eaLnBrk="0" hangingPunct="0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6" tIns="46473" rIns="92946" bIns="46473" numCol="1" anchor="t" anchorCtr="0" compatLnSpc="1">
            <a:prstTxWarp prst="textNoShape">
              <a:avLst/>
            </a:prstTxWarp>
          </a:bodyPr>
          <a:lstStyle>
            <a:lvl1pPr algn="r" defTabSz="930765" eaLnBrk="0" hangingPunct="0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2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6" tIns="46473" rIns="92946" bIns="46473" numCol="1" anchor="b" anchorCtr="0" compatLnSpc="1">
            <a:prstTxWarp prst="textNoShape">
              <a:avLst/>
            </a:prstTxWarp>
          </a:bodyPr>
          <a:lstStyle>
            <a:lvl1pPr defTabSz="930765" eaLnBrk="0" hangingPunct="0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6" tIns="46473" rIns="92946" bIns="4647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Arial" panose="020B0604020202020204" pitchFamily="34" charset="0"/>
              </a:defRPr>
            </a:lvl1pPr>
          </a:lstStyle>
          <a:p>
            <a:fld id="{2EEF8D84-2F27-4660-886C-05776E34E87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8568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6" tIns="46473" rIns="92946" bIns="46473" numCol="1" anchor="t" anchorCtr="0" compatLnSpc="1">
            <a:prstTxWarp prst="textNoShape">
              <a:avLst/>
            </a:prstTxWarp>
          </a:bodyPr>
          <a:lstStyle>
            <a:lvl1pPr defTabSz="930765" eaLnBrk="0" hangingPunct="0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6" tIns="46473" rIns="92946" bIns="46473" numCol="1" anchor="t" anchorCtr="0" compatLnSpc="1">
            <a:prstTxWarp prst="textNoShape">
              <a:avLst/>
            </a:prstTxWarp>
          </a:bodyPr>
          <a:lstStyle>
            <a:lvl1pPr algn="r" defTabSz="930765" eaLnBrk="0" hangingPunct="0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6"/>
            <a:ext cx="514096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6" tIns="46473" rIns="92946" bIns="464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6" tIns="46473" rIns="92946" bIns="46473" numCol="1" anchor="b" anchorCtr="0" compatLnSpc="1">
            <a:prstTxWarp prst="textNoShape">
              <a:avLst/>
            </a:prstTxWarp>
          </a:bodyPr>
          <a:lstStyle>
            <a:lvl1pPr defTabSz="930765" eaLnBrk="0" hangingPunct="0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6" tIns="46473" rIns="92946" bIns="4647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Arial" panose="020B0604020202020204" pitchFamily="34" charset="0"/>
              </a:defRPr>
            </a:lvl1pPr>
          </a:lstStyle>
          <a:p>
            <a:fld id="{5CC42D5C-021A-420A-A950-9D634245222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5523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42D5C-021A-420A-A950-9D6342452221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6328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42D5C-021A-420A-A950-9D6342452221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3223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42D5C-021A-420A-A950-9D6342452221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1215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42D5C-021A-420A-A950-9D6342452221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5725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7CF720-E2CF-4277-B273-ECF1AB9E7ED5}" type="slidenum">
              <a:rPr lang="en-US" altLang="en-US" sz="1200"/>
              <a:pPr/>
              <a:t>14</a:t>
            </a:fld>
            <a:endParaRPr lang="en-US" altLang="en-US" sz="1200" dirty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2445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42D5C-021A-420A-A950-9D6342452221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8826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42D5C-021A-420A-A950-9D6342452221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4628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42D5C-021A-420A-A950-9D6342452221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5245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42D5C-021A-420A-A950-9D6342452221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8253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B4C3D73-D2AA-4A3E-988B-72537D4020E0}" type="slidenum">
              <a:rPr lang="en-US" altLang="en-US" sz="1200"/>
              <a:pPr/>
              <a:t>19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5204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429C470-82A2-469E-9EE3-BC0BBA660E00}" type="slidenum">
              <a:rPr lang="en-US" altLang="en-US" sz="1200"/>
              <a:pPr/>
              <a:t>20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89513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42D5C-021A-420A-A950-9D6342452221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8683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CF5778-4BCD-4330-99D0-88F12D896BC9}" type="slidenum">
              <a:rPr lang="en-US" altLang="en-US" sz="1200"/>
              <a:pPr/>
              <a:t>21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54308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7E4E55-B97F-425C-BB7D-8FAADEBABEDE}" type="slidenum">
              <a:rPr lang="en-US" altLang="en-US" sz="1200"/>
              <a:pPr/>
              <a:t>22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09144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42D5C-021A-420A-A950-9D6342452221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87803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42D5C-021A-420A-A950-9D6342452221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8780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E5288A5-C0AD-4DEE-98B4-E5D566976E60}" type="slidenum">
              <a:rPr lang="en-US" altLang="en-US" sz="1200"/>
              <a:pPr/>
              <a:t>25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279205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F348C04-9E01-410D-802B-2F4D56C039AD}" type="slidenum">
              <a:rPr lang="en-US" altLang="en-US" sz="1200"/>
              <a:pPr/>
              <a:t>27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089355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650863" indent="-38185725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DC787C6-EC7D-4A43-9E47-84E2A99E03CC}" type="slidenum">
              <a:rPr lang="en-US" altLang="en-US" sz="1200"/>
              <a:pPr/>
              <a:t>28</a:t>
            </a:fld>
            <a:endParaRPr lang="en-US" altLang="en-US" sz="1200" dirty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02702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650863" indent="-38185725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98A5DC4-E17C-40CE-A41C-51D019143606}" type="slidenum">
              <a:rPr lang="en-US" altLang="en-US" sz="1200"/>
              <a:pPr/>
              <a:t>29</a:t>
            </a:fld>
            <a:endParaRPr lang="en-US" altLang="en-US" sz="1200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849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42D5C-021A-420A-A950-9D6342452221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23399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650863" indent="-38185725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B6013E-6EA4-4578-BD6B-7AE898B8E26C}" type="slidenum">
              <a:rPr lang="en-US" altLang="en-US" sz="1200"/>
              <a:pPr/>
              <a:t>31</a:t>
            </a:fld>
            <a:endParaRPr lang="en-US" altLang="en-US" sz="1200" dirty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9302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42D5C-021A-420A-A950-9D6342452221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3139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49C417-84ED-4167-80A1-AF93E44BFCAA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32160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42D5C-021A-420A-A950-9D6342452221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2123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C49B816-450F-4BD9-8C88-B96CF8C83D59}" type="slidenum">
              <a:rPr lang="en-US" altLang="en-US" sz="1200">
                <a:latin typeface="Times" panose="02020603050405020304" pitchFamily="18" charset="0"/>
              </a:rPr>
              <a:pPr/>
              <a:t>7</a:t>
            </a:fld>
            <a:endParaRPr lang="en-US" altLang="en-US" sz="1200" dirty="0">
              <a:latin typeface="Times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5761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42D5C-021A-420A-A950-9D6342452221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4025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3F49AFA-E2C2-4182-A68A-8614153F6C83}" type="slidenum">
              <a:rPr lang="en-US" altLang="en-US" sz="1200"/>
              <a:pPr/>
              <a:t>9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75991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2944B9F-2275-42C5-A50B-45C02312C311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9602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76680"/>
            <a:ext cx="7772400" cy="1228596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05" y="4104123"/>
            <a:ext cx="5989395" cy="115608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2484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466E08-8096-443F-98CD-241913C09C25}" type="slidenum">
              <a:rPr lang="en-US" altLang="en-US"/>
              <a:pPr/>
              <a:t>‹#›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5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F51ACE-8CA3-4D24-BA58-5304CB2B9C9F}" type="slidenum">
              <a:rPr lang="en-US" altLang="en-US"/>
              <a:pPr/>
              <a:t>‹#›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59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T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76300" y="2667000"/>
            <a:ext cx="7391400" cy="1143000"/>
          </a:xfrm>
        </p:spPr>
        <p:txBody>
          <a:bodyPr/>
          <a:lstStyle>
            <a:lvl1pPr>
              <a:lnSpc>
                <a:spcPct val="12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7419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C607C-44CC-4E5D-A367-5E1ABEE942F4}" type="datetimeFigureOut">
              <a:rPr lang="en-US"/>
              <a:pPr>
                <a:defRPr/>
              </a:pPr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7FBE4-5322-4E29-B15D-1750029F30F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2824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71DBA-C710-40A8-AD8F-135EF0C1F1ED}" type="datetimeFigureOut">
              <a:rPr lang="en-US"/>
              <a:pPr>
                <a:defRPr/>
              </a:pPr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5F989-860C-4FDE-93F0-2857EFF88C1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2553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3BF95-1E2E-4E73-82E3-EE46556DB733}" type="datetimeFigureOut">
              <a:rPr lang="en-US"/>
              <a:pPr>
                <a:defRPr/>
              </a:pPr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24937-B787-4C70-B192-56508265AAE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1179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B2799-3154-419F-9416-DEDD7DC24966}" type="datetimeFigureOut">
              <a:rPr lang="en-US"/>
              <a:pPr>
                <a:defRPr/>
              </a:pPr>
              <a:t>8/20/2018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12D5C-38DC-4F1D-B6C2-E6956A5B9B2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1685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06BB5-C4BA-47AF-9E00-2FD2934B9F47}" type="datetimeFigureOut">
              <a:rPr lang="en-US"/>
              <a:pPr>
                <a:defRPr/>
              </a:pPr>
              <a:t>8/20/2018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7DF72-28B5-4254-8CA5-C70298AD1A2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9136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EBE19-F9DA-419B-B732-D947D20DDBBE}" type="datetimeFigureOut">
              <a:rPr lang="en-US"/>
              <a:pPr>
                <a:defRPr/>
              </a:pPr>
              <a:t>8/20/2018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870D7-AB3F-44C6-8061-98A685B7124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9462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90C06-65A7-4FEC-89AA-6E4320E6410A}" type="datetimeFigureOut">
              <a:rPr lang="en-US"/>
              <a:pPr>
                <a:defRPr/>
              </a:pPr>
              <a:t>8/20/2018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32D76-BA9C-461D-A0FC-0E753338E21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088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A8F114-7B38-4854-8988-AE58840ED48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427421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37502-958B-49E8-9428-254440F491F6}" type="datetimeFigureOut">
              <a:rPr lang="en-US"/>
              <a:pPr>
                <a:defRPr/>
              </a:pPr>
              <a:t>8/20/2018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D2947-284E-4441-A829-F6C802B0553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2810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4065B-BD83-4B6C-9587-189DA628B856}" type="datetimeFigureOut">
              <a:rPr lang="en-US"/>
              <a:pPr>
                <a:defRPr/>
              </a:pPr>
              <a:t>8/20/2018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6BF65-B3A9-4707-8BEE-F60F9235915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438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FA4B4-A1BE-44E5-90C2-B6512D7E0DB8}" type="datetimeFigureOut">
              <a:rPr lang="en-US"/>
              <a:pPr>
                <a:defRPr/>
              </a:pPr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76940-B3DA-4FB6-9CB4-47387144344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8796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C9039-719A-434C-B1B8-D01F99154E09}" type="datetimeFigureOut">
              <a:rPr lang="en-US"/>
              <a:pPr>
                <a:defRPr/>
              </a:pPr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7B4D2-2267-425C-BE37-6C8407E1D34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342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468"/>
            <a:ext cx="8229600" cy="1143000"/>
          </a:xfrm>
        </p:spPr>
        <p:txBody>
          <a:bodyPr/>
          <a:lstStyle>
            <a:lvl1pPr>
              <a:defRPr sz="3600" b="1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7315200" cy="341339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018D1F-B2B3-4C46-8A4A-BEA8FCCB80B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432811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4676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600" b="1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7315200" cy="341339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1DB40B-95FD-4B29-9739-E8ADA4306F1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122953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4E0D47-69A8-4642-80A3-63D6CEB21C4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636067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F79B9-028F-4231-91E1-5EB233D30526}" type="slidenum">
              <a:rPr lang="en-US" altLang="en-US"/>
              <a:pPr/>
              <a:t>‹#›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9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Title-Page-cop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3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524000"/>
            <a:ext cx="38481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8481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C159BE-EFDE-4CD1-A448-68E04B654BC4}" type="slidenum">
              <a:rPr lang="en-US" altLang="en-US"/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34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319165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2712767"/>
            <a:ext cx="8229600" cy="341339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88163" y="64230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6DB7C8B-BAFC-4FAD-8DF2-6E208BEFAA4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207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192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713038"/>
            <a:ext cx="82296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41C13C1-BEA8-4DB2-A21B-8323AD0A5EA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3" r:id="rId1"/>
    <p:sldLayoutId id="2147484994" r:id="rId2"/>
    <p:sldLayoutId id="2147484995" r:id="rId3"/>
    <p:sldLayoutId id="2147484981" r:id="rId4"/>
    <p:sldLayoutId id="2147484996" r:id="rId5"/>
    <p:sldLayoutId id="2147484997" r:id="rId6"/>
    <p:sldLayoutId id="2147484998" r:id="rId7"/>
    <p:sldLayoutId id="2147484999" r:id="rId8"/>
    <p:sldLayoutId id="2147485000" r:id="rId9"/>
    <p:sldLayoutId id="2147485002" r:id="rId10"/>
    <p:sldLayoutId id="2147485003" r:id="rId11"/>
    <p:sldLayoutId id="2147485005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7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lnSpc>
          <a:spcPct val="7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lnSpc>
          <a:spcPct val="7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lnSpc>
          <a:spcPct val="7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lnSpc>
          <a:spcPct val="7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DFC43A7-875F-41B2-A08F-DEA0F7725B1D}" type="datetimeFigureOut">
              <a:rPr lang="en-US"/>
              <a:pPr>
                <a:defRPr/>
              </a:pPr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02447F3-FB8B-4B80-A416-9DDAC40BC6F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2" r:id="rId1"/>
    <p:sldLayoutId id="2147484983" r:id="rId2"/>
    <p:sldLayoutId id="2147484984" r:id="rId3"/>
    <p:sldLayoutId id="2147484985" r:id="rId4"/>
    <p:sldLayoutId id="2147484986" r:id="rId5"/>
    <p:sldLayoutId id="2147484987" r:id="rId6"/>
    <p:sldLayoutId id="2147484988" r:id="rId7"/>
    <p:sldLayoutId id="2147484989" r:id="rId8"/>
    <p:sldLayoutId id="2147484990" r:id="rId9"/>
    <p:sldLayoutId id="2147484991" r:id="rId10"/>
    <p:sldLayoutId id="214748499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nasponline.org/standards-and-certification/graduate-education/index.asp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ponline.org/standards-and-certification/graduate-program-approval/nasp-approved-program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ponline.org/standards-and-certification/state-school-psychology-credentialing-requirement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money.usnews.com/careers/best-jobs/school-psychologist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prod/2010pubs/acsbr09-15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ensus.gov/prod/2010pubs/acs-11.pdf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4290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Improving the Lives and Learning of Children and Youth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A454D38-4F3F-41C1-B175-0E367637D9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943600"/>
            <a:ext cx="2240855" cy="554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90900" y="64124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Updated: 08/20/2018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67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Who are today’s School Psychologists? </a:t>
            </a:r>
            <a:b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0" dirty="0">
                <a:solidFill>
                  <a:srgbClr val="CE3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FEA213A-28BD-4D45-9B15-B8B128AB0645}" type="slidenum">
              <a:rPr lang="en-US" altLang="en-US" sz="1400">
                <a:solidFill>
                  <a:srgbClr val="00386A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dirty="0"/>
          </a:p>
        </p:txBody>
      </p:sp>
      <p:pic>
        <p:nvPicPr>
          <p:cNvPr id="26631" name="Picture 6" descr="man-icon-symbol-green-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97368"/>
            <a:ext cx="2209800" cy="498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8" descr="blue-man-clipart-hi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11621"/>
            <a:ext cx="2209800" cy="496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2514600" y="1676400"/>
            <a:ext cx="114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/>
              <a:t>83%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/>
              <a:t>women</a:t>
            </a:r>
          </a:p>
        </p:txBody>
      </p:sp>
      <p:sp>
        <p:nvSpPr>
          <p:cNvPr id="26634" name="TextBox 10"/>
          <p:cNvSpPr txBox="1">
            <a:spLocks noChangeArrowheads="1"/>
          </p:cNvSpPr>
          <p:nvPr/>
        </p:nvSpPr>
        <p:spPr bwMode="auto">
          <a:xfrm>
            <a:off x="5600700" y="1654314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/>
              <a:t> </a:t>
            </a:r>
            <a:r>
              <a:rPr lang="en-US" altLang="en-US" sz="2000" dirty="0"/>
              <a:t>16%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/>
              <a:t>men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7069" y="6223000"/>
            <a:ext cx="6477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Times" panose="02020603050405020304" pitchFamily="18" charset="0"/>
              <a:buNone/>
            </a:pPr>
            <a:endParaRPr lang="en-US" altLang="en-US" sz="1600" dirty="0">
              <a:solidFill>
                <a:srgbClr val="3A5CB2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386A"/>
                </a:solidFill>
                <a:latin typeface="Trebuchet MS Bold" panose="020B0703020202020204" pitchFamily="34" charset="0"/>
              </a:rPr>
              <a:t>Sources: Walcott, Charvat, McNamara, &amp; Hyson</a:t>
            </a:r>
            <a:r>
              <a:rPr lang="en-US" altLang="en-US" sz="1600" dirty="0">
                <a:solidFill>
                  <a:srgbClr val="3A5CB2"/>
                </a:solidFill>
                <a:latin typeface="Trebuchet MS" panose="020B0603020202020204" pitchFamily="34" charset="0"/>
              </a:rPr>
              <a:t> (2015)</a:t>
            </a:r>
            <a:endParaRPr lang="en-US" altLang="en-US" sz="1600" dirty="0">
              <a:solidFill>
                <a:srgbClr val="00386A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07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72468"/>
            <a:ext cx="8534400" cy="1143000"/>
          </a:xfrm>
        </p:spPr>
        <p:txBody>
          <a:bodyPr/>
          <a:lstStyle/>
          <a:p>
            <a:pPr algn="ctr"/>
            <a:r>
              <a:rPr lang="en-US" sz="3200" b="0" dirty="0"/>
              <a:t>U.S. Demographics: Ratio of Girls to Boys Receiving Special Education Services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6E08-8096-443F-98CD-241913C09C25}" type="slidenum">
              <a:rPr lang="en-US" altLang="en-US" smtClean="0"/>
              <a:pPr/>
              <a:t>11</a:t>
            </a:fld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6" descr="man-icon-symbol-green-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90800"/>
            <a:ext cx="1752600" cy="403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blue-man-clipart-hi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14600"/>
            <a:ext cx="1828800" cy="410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blue-man-clipart-hi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1828800" cy="410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29000" y="3510721"/>
            <a:ext cx="5946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/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0" y="1981200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Girls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1981200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Boys</a:t>
            </a:r>
          </a:p>
        </p:txBody>
      </p:sp>
    </p:spTree>
    <p:extLst>
      <p:ext uri="{BB962C8B-B14F-4D97-AF65-F5344CB8AC3E}">
        <p14:creationId xmlns:p14="http://schemas.microsoft.com/office/powerpoint/2010/main" val="3328839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Who are today’s School Psychologists? </a:t>
            </a:r>
            <a:b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CE3C18"/>
                </a:solidFill>
              </a:rPr>
              <a:t>Racial/Ethnic Characteristics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893287"/>
              </p:ext>
            </p:extLst>
          </p:nvPr>
        </p:nvGraphicFramePr>
        <p:xfrm>
          <a:off x="42620" y="1752600"/>
          <a:ext cx="8915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28600" y="6273224"/>
            <a:ext cx="6477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Times" panose="02020603050405020304" pitchFamily="18" charset="0"/>
              <a:buNone/>
            </a:pPr>
            <a:endParaRPr lang="en-US" altLang="en-US" sz="1600" dirty="0">
              <a:solidFill>
                <a:srgbClr val="3A5CB2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386A"/>
                </a:solidFill>
                <a:latin typeface="Trebuchet MS Bold" panose="020B0703020202020204" pitchFamily="34" charset="0"/>
              </a:rPr>
              <a:t>Sources: Walcott, Charvat, McNamara, &amp; Hyson</a:t>
            </a:r>
            <a:r>
              <a:rPr lang="en-US" altLang="en-US" sz="1600" dirty="0">
                <a:solidFill>
                  <a:srgbClr val="3A5CB2"/>
                </a:solidFill>
                <a:latin typeface="Trebuchet MS" panose="020B0603020202020204" pitchFamily="34" charset="0"/>
              </a:rPr>
              <a:t> (2015)</a:t>
            </a:r>
            <a:endParaRPr lang="en-US" altLang="en-US" sz="1600" dirty="0">
              <a:solidFill>
                <a:srgbClr val="00386A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058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b="0" dirty="0"/>
              <a:t>U.S. Demographics 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>
                <a:solidFill>
                  <a:srgbClr val="CE3C18"/>
                </a:solidFill>
              </a:rPr>
              <a:t>Racial/Ethnic Characteristics</a:t>
            </a:r>
            <a:br>
              <a:rPr lang="en-US" sz="2800" dirty="0">
                <a:solidFill>
                  <a:srgbClr val="CE3C18"/>
                </a:solidFill>
              </a:rPr>
            </a:br>
            <a:r>
              <a:rPr lang="en-US" sz="2000" dirty="0">
                <a:solidFill>
                  <a:srgbClr val="CE3C18"/>
                </a:solidFill>
              </a:rPr>
              <a:t>Source: </a:t>
            </a:r>
            <a:r>
              <a:rPr lang="en-US" sz="2000" dirty="0" smtClean="0">
                <a:solidFill>
                  <a:srgbClr val="CE3C18"/>
                </a:solidFill>
              </a:rPr>
              <a:t>www.census.gov</a:t>
            </a:r>
            <a:endParaRPr lang="en-US" sz="2800" dirty="0">
              <a:solidFill>
                <a:srgbClr val="CE3C18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476409"/>
              </p:ext>
            </p:extLst>
          </p:nvPr>
        </p:nvGraphicFramePr>
        <p:xfrm>
          <a:off x="0" y="1905000"/>
          <a:ext cx="9144000" cy="4637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FDAD1-B040-4CC1-AD7A-56E7F2113117}" type="slidenum">
              <a:rPr lang="en-US" altLang="en-US" smtClean="0"/>
              <a:pPr/>
              <a:t>13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17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2468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Who Are Today’s School Psychologists? </a:t>
            </a:r>
            <a:b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0" dirty="0">
                <a:solidFill>
                  <a:srgbClr val="CE3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Linguistic Diversity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838242"/>
              </p:ext>
            </p:extLst>
          </p:nvPr>
        </p:nvGraphicFramePr>
        <p:xfrm>
          <a:off x="533400" y="21336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1394EFF-BB59-4F4A-884E-F915B8252E11}" type="slidenum">
              <a:rPr lang="en-US" altLang="en-US" sz="1400">
                <a:solidFill>
                  <a:srgbClr val="00386A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dirty="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04800" y="6096000"/>
            <a:ext cx="6477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Times" panose="02020603050405020304" pitchFamily="18" charset="0"/>
              <a:buNone/>
            </a:pPr>
            <a:endParaRPr lang="en-US" altLang="en-US" sz="1600" dirty="0">
              <a:solidFill>
                <a:srgbClr val="3A5CB2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386A"/>
                </a:solidFill>
                <a:latin typeface="Trebuchet MS Bold" panose="020B0703020202020204" pitchFamily="34" charset="0"/>
              </a:rPr>
              <a:t>Sources: Walcott, Charvat, McNamara, &amp; Hyson</a:t>
            </a:r>
            <a:r>
              <a:rPr lang="en-US" altLang="en-US" sz="1600" dirty="0">
                <a:solidFill>
                  <a:srgbClr val="3A5CB2"/>
                </a:solidFill>
                <a:latin typeface="Trebuchet MS" panose="020B0603020202020204" pitchFamily="34" charset="0"/>
              </a:rPr>
              <a:t> (2015)</a:t>
            </a:r>
            <a:endParaRPr lang="en-US" altLang="en-US" sz="1600" dirty="0">
              <a:solidFill>
                <a:srgbClr val="00386A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10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pPr algn="ctr"/>
            <a:r>
              <a:rPr lang="en-US" b="0" dirty="0"/>
              <a:t>U.S. Demographics </a:t>
            </a:r>
            <a:br>
              <a:rPr lang="en-US" b="0" dirty="0"/>
            </a:br>
            <a:r>
              <a:rPr lang="en-US" sz="2000" b="0" dirty="0">
                <a:solidFill>
                  <a:srgbClr val="CE3C18"/>
                </a:solidFill>
              </a:rPr>
              <a:t>Linguistic Diversity – Ages 5 and older</a:t>
            </a:r>
            <a:br>
              <a:rPr lang="en-US" sz="2000" b="0" dirty="0">
                <a:solidFill>
                  <a:srgbClr val="CE3C18"/>
                </a:solidFill>
              </a:rPr>
            </a:br>
            <a:r>
              <a:rPr lang="en-US" sz="2000" dirty="0">
                <a:solidFill>
                  <a:srgbClr val="CE3C18"/>
                </a:solidFill>
              </a:rPr>
              <a:t>Among those speaking a language other than English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18D1F-B2B3-4C46-8A4A-BEA8FCCB80B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282544"/>
              </p:ext>
            </p:extLst>
          </p:nvPr>
        </p:nvGraphicFramePr>
        <p:xfrm>
          <a:off x="990600" y="2057400"/>
          <a:ext cx="7467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8378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Calling ALL potential school psychologists, but especially…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4800600" cy="2849226"/>
          </a:xfrm>
        </p:spPr>
        <p:txBody>
          <a:bodyPr/>
          <a:lstStyle/>
          <a:p>
            <a:r>
              <a:rPr lang="en-US" dirty="0"/>
              <a:t>Males</a:t>
            </a:r>
          </a:p>
          <a:p>
            <a:r>
              <a:rPr lang="en-US" dirty="0"/>
              <a:t>Individuals from non-white backgrounds</a:t>
            </a:r>
          </a:p>
          <a:p>
            <a:r>
              <a:rPr lang="en-US" dirty="0"/>
              <a:t>Bilingual individuals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18D1F-B2B3-4C46-8A4A-BEA8FCCB80B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57463"/>
            <a:ext cx="4449689" cy="430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33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pPr algn="ctr"/>
            <a:r>
              <a:rPr lang="en-US" sz="4400" b="0" dirty="0"/>
              <a:t>Average Salary by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18D1F-B2B3-4C46-8A4A-BEA8FCCB80B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pic>
        <p:nvPicPr>
          <p:cNvPr id="5" name="Picture 4" descr="Screen Shot 2016-04-30 at 10.26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27595"/>
            <a:ext cx="8516085" cy="500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54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51ACE-8CA3-4D24-BA58-5304CB2B9C9F}" type="slidenum">
              <a:rPr lang="en-US" altLang="en-US" smtClean="0"/>
              <a:pPr/>
              <a:t>18</a:t>
            </a:fld>
            <a:endParaRPr lang="en-US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82511438"/>
              </p:ext>
            </p:extLst>
          </p:nvPr>
        </p:nvGraphicFramePr>
        <p:xfrm>
          <a:off x="218846" y="1981200"/>
          <a:ext cx="892515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600" b="1" dirty="0"/>
              <a:t>How to Become a School Psychologist</a:t>
            </a:r>
            <a:br>
              <a:rPr lang="en-US" sz="6600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77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 bachelor’s degree with a major in: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Psychology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Child Development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Sociology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Other majors with pre-requisite foundational coursework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Volunteer or work experience with children and youth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camp, school, YMCA, or mentoring program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37748199"/>
              </p:ext>
            </p:extLst>
          </p:nvPr>
        </p:nvGraphicFramePr>
        <p:xfrm>
          <a:off x="304800" y="533400"/>
          <a:ext cx="5181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932" y="-96293"/>
            <a:ext cx="8229600" cy="1143000"/>
          </a:xfrm>
        </p:spPr>
        <p:txBody>
          <a:bodyPr/>
          <a:lstStyle/>
          <a:p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What do you want for your career?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FDAD1-B040-4CC1-AD7A-56E7F2113117}" type="slidenum">
              <a:rPr lang="en-US" altLang="en-US" smtClean="0"/>
              <a:pPr/>
              <a:t>2</a:t>
            </a:fld>
            <a:endParaRPr lang="en-US" altLang="en-US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5400" y="762000"/>
            <a:ext cx="8712901" cy="6048822"/>
            <a:chOff x="949869" y="956045"/>
            <a:chExt cx="8240570" cy="5901955"/>
          </a:xfrm>
        </p:grpSpPr>
        <p:grpSp>
          <p:nvGrpSpPr>
            <p:cNvPr id="6" name="Group 5"/>
            <p:cNvGrpSpPr/>
            <p:nvPr/>
          </p:nvGrpSpPr>
          <p:grpSpPr>
            <a:xfrm rot="155396">
              <a:off x="3456413" y="956045"/>
              <a:ext cx="2920352" cy="2780916"/>
              <a:chOff x="2487586" y="1569501"/>
              <a:chExt cx="2413461" cy="2245806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08907">
                <a:off x="2487586" y="1569501"/>
                <a:ext cx="2413461" cy="2245806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2758710" y="1980043"/>
                <a:ext cx="2057400" cy="120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dirty="0">
                    <a:cs typeface="Arial" panose="020B0604020202020204" pitchFamily="34" charset="0"/>
                  </a:rPr>
                  <a:t>Help create effective schools?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 rot="11709206">
              <a:off x="1114103" y="4466207"/>
              <a:ext cx="2987330" cy="2245806"/>
              <a:chOff x="5638800" y="1752600"/>
              <a:chExt cx="2743200" cy="2245806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5638800" y="1752600"/>
                <a:ext cx="2743200" cy="2245806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 rot="10935617">
                <a:off x="5855683" y="2098660"/>
                <a:ext cx="2224317" cy="120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dirty="0">
                    <a:cs typeface="Arial" panose="020B0604020202020204" pitchFamily="34" charset="0"/>
                  </a:rPr>
                  <a:t>Contribute to supportive communities?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6249065" y="4114799"/>
              <a:ext cx="2941374" cy="2743201"/>
              <a:chOff x="6393894" y="4383594"/>
              <a:chExt cx="2632359" cy="2245806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9608887">
                <a:off x="6393894" y="4383594"/>
                <a:ext cx="2590800" cy="2245806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 rot="20734491">
                <a:off x="6968853" y="5160553"/>
                <a:ext cx="2057400" cy="120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dirty="0">
                    <a:cs typeface="Arial" panose="020B0604020202020204" pitchFamily="34" charset="0"/>
                  </a:rPr>
                  <a:t>Work with children and/or youth?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949869" y="2749754"/>
              <a:ext cx="3317331" cy="2279446"/>
              <a:chOff x="792203" y="3264327"/>
              <a:chExt cx="3317331" cy="2279446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236668">
                <a:off x="792203" y="3264327"/>
                <a:ext cx="3317331" cy="2279446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 rot="19988360">
                <a:off x="887970" y="3568833"/>
                <a:ext cx="3124200" cy="120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dirty="0">
                    <a:cs typeface="Arial" panose="020B0604020202020204" pitchFamily="34" charset="0"/>
                  </a:rPr>
                  <a:t>Make a positive difference in someone’s life? 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 rot="1717308">
              <a:off x="5905939" y="2359710"/>
              <a:ext cx="3104206" cy="2690104"/>
              <a:chOff x="5638800" y="1752600"/>
              <a:chExt cx="2743200" cy="2245806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5638800" y="1752600"/>
                <a:ext cx="2743200" cy="2245806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 rot="20734491">
                <a:off x="6009409" y="2095541"/>
                <a:ext cx="2057400" cy="120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dirty="0">
                    <a:cs typeface="Arial" panose="020B0604020202020204" pitchFamily="34" charset="0"/>
                  </a:rPr>
                  <a:t>Assist families and                 teachers?</a:t>
                </a: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666" y="3679152"/>
            <a:ext cx="2921934" cy="319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26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495800" y="405539"/>
            <a:ext cx="4953000" cy="914400"/>
          </a:xfrm>
        </p:spPr>
        <p:txBody>
          <a:bodyPr/>
          <a:lstStyle/>
          <a:p>
            <a:r>
              <a:rPr lang="en-US" altLang="en-US" sz="3400" b="0" dirty="0">
                <a:latin typeface="Arial" panose="020B0604020202020204" pitchFamily="34" charset="0"/>
                <a:cs typeface="Arial" panose="020B0604020202020204" pitchFamily="34" charset="0"/>
              </a:rPr>
              <a:t>Considerations When Applying to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952" y="1752600"/>
            <a:ext cx="8534400" cy="4953000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Degree level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Program Approval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Faculty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Size of program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Location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Research opportunities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Availability of financial support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Employment rates 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Rate of completion 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Advising opportunities </a:t>
            </a:r>
          </a:p>
          <a:p>
            <a:pPr marL="0" indent="0">
              <a:buFont typeface="Arial" charset="0"/>
              <a:buNone/>
              <a:defRPr/>
            </a:pPr>
            <a:endParaRPr lang="en-US" sz="2100" dirty="0"/>
          </a:p>
          <a:p>
            <a:pPr marL="0" indent="0">
              <a:buFont typeface="Arial" charset="0"/>
              <a:buNone/>
              <a:defRPr/>
            </a:pPr>
            <a:r>
              <a:rPr lang="en-US" sz="1400" dirty="0"/>
              <a:t>For more information: </a:t>
            </a:r>
            <a:r>
              <a:rPr lang="en-US" sz="1400" dirty="0">
                <a:hlinkClick r:id="rId3"/>
              </a:rPr>
              <a:t>http://apps.nasponline.org/standards-and-certification/graduate-education/index.aspx</a:t>
            </a:r>
            <a:endParaRPr lang="en-US" sz="1400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49F6BA2-E883-46B6-9DA5-832F2CBC9F23}" type="slidenum">
              <a:rPr lang="en-US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401664"/>
            <a:ext cx="4343400" cy="761999"/>
            <a:chOff x="2530" y="0"/>
            <a:chExt cx="5176539" cy="1066799"/>
          </a:xfrm>
        </p:grpSpPr>
        <p:sp>
          <p:nvSpPr>
            <p:cNvPr id="7" name="Chevron 6"/>
            <p:cNvSpPr/>
            <p:nvPr/>
          </p:nvSpPr>
          <p:spPr>
            <a:xfrm>
              <a:off x="2530" y="0"/>
              <a:ext cx="5176539" cy="1066799"/>
            </a:xfrm>
            <a:prstGeom prst="chevron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4"/>
            <p:cNvSpPr/>
            <p:nvPr/>
          </p:nvSpPr>
          <p:spPr>
            <a:xfrm>
              <a:off x="535930" y="0"/>
              <a:ext cx="4109740" cy="10667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chemeClr val="tx1"/>
                  </a:solidFill>
                </a:rPr>
                <a:t>Preparation for Graduate School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1749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8864" y="762000"/>
            <a:ext cx="52959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0" dirty="0"/>
              <a:t>Selecting a Degree Program</a:t>
            </a:r>
            <a:br>
              <a:rPr lang="en-US" b="0" dirty="0"/>
            </a:b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4191000" cy="5715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Font typeface="Arial" charset="0"/>
              <a:buNone/>
              <a:defRPr/>
            </a:pPr>
            <a:r>
              <a:rPr lang="en-US" sz="2800" b="1" dirty="0"/>
              <a:t>Specialist-Level (MA, </a:t>
            </a:r>
            <a:r>
              <a:rPr lang="en-US" sz="2800" b="1" dirty="0" smtClean="0"/>
              <a:t>EdS</a:t>
            </a:r>
            <a:r>
              <a:rPr lang="en-US" sz="2800" b="1" dirty="0" smtClean="0"/>
              <a:t>, SSP,</a:t>
            </a:r>
            <a:r>
              <a:rPr lang="en-US" sz="2800" b="1" dirty="0" smtClean="0"/>
              <a:t> </a:t>
            </a:r>
            <a:r>
              <a:rPr lang="en-US" sz="2800" b="1" dirty="0"/>
              <a:t>CAGS, CAS)</a:t>
            </a:r>
          </a:p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sz="2400" dirty="0"/>
              <a:t>&gt;60 graduate semester hours</a:t>
            </a:r>
          </a:p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sz="2400" dirty="0"/>
              <a:t>3+ years full-time (includes one year internship)</a:t>
            </a:r>
          </a:p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sz="2400" dirty="0"/>
              <a:t>Entry-level degree</a:t>
            </a:r>
          </a:p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sz="2400" dirty="0"/>
              <a:t>Typically allows for work in schools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48200" y="1828800"/>
            <a:ext cx="419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charset="0"/>
              <a:buNone/>
              <a:defRPr/>
            </a:pPr>
            <a:r>
              <a:rPr lang="en-US" sz="2800" b="1" dirty="0"/>
              <a:t>Doctoral-level (PhD, PsyD)</a:t>
            </a:r>
          </a:p>
          <a:p>
            <a:pPr>
              <a:lnSpc>
                <a:spcPct val="100000"/>
              </a:lnSpc>
              <a:defRPr/>
            </a:pPr>
            <a:r>
              <a:rPr lang="en-US" sz="2400" dirty="0"/>
              <a:t>&gt;90 graduate semester hours</a:t>
            </a:r>
          </a:p>
          <a:p>
            <a:pPr>
              <a:lnSpc>
                <a:spcPct val="100000"/>
              </a:lnSpc>
              <a:defRPr/>
            </a:pPr>
            <a:r>
              <a:rPr lang="en-US" sz="2400" dirty="0"/>
              <a:t>5-6+ years (includes one year internship)</a:t>
            </a:r>
          </a:p>
          <a:p>
            <a:pPr>
              <a:lnSpc>
                <a:spcPct val="100000"/>
              </a:lnSpc>
              <a:defRPr/>
            </a:pPr>
            <a:r>
              <a:rPr lang="en-US" sz="2400" dirty="0"/>
              <a:t>Allows for work in schools, academia, research</a:t>
            </a:r>
          </a:p>
          <a:p>
            <a:pPr>
              <a:lnSpc>
                <a:spcPct val="100000"/>
              </a:lnSpc>
              <a:defRPr/>
            </a:pPr>
            <a:r>
              <a:rPr lang="en-US" sz="2400" dirty="0"/>
              <a:t>More options for independent practice</a:t>
            </a:r>
          </a:p>
        </p:txBody>
      </p:sp>
      <p:sp>
        <p:nvSpPr>
          <p:cNvPr id="37893" name="Content Placeholder 2"/>
          <p:cNvSpPr txBox="1">
            <a:spLocks/>
          </p:cNvSpPr>
          <p:nvPr/>
        </p:nvSpPr>
        <p:spPr bwMode="auto">
          <a:xfrm>
            <a:off x="304800" y="6149975"/>
            <a:ext cx="82296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533400"/>
            <a:ext cx="4343400" cy="1219200"/>
            <a:chOff x="2530" y="-37518"/>
            <a:chExt cx="5176539" cy="1262077"/>
          </a:xfrm>
        </p:grpSpPr>
        <p:sp>
          <p:nvSpPr>
            <p:cNvPr id="7" name="Chevron 6"/>
            <p:cNvSpPr/>
            <p:nvPr/>
          </p:nvSpPr>
          <p:spPr>
            <a:xfrm>
              <a:off x="2530" y="0"/>
              <a:ext cx="5176539" cy="1066799"/>
            </a:xfrm>
            <a:prstGeom prst="chevron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4"/>
            <p:cNvSpPr/>
            <p:nvPr/>
          </p:nvSpPr>
          <p:spPr>
            <a:xfrm>
              <a:off x="535930" y="-37518"/>
              <a:ext cx="4109740" cy="1262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chemeClr val="tx1"/>
                  </a:solidFill>
                </a:rPr>
                <a:t>Preparation for Graduate School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648200" y="368084"/>
            <a:ext cx="4800600" cy="1143000"/>
          </a:xfrm>
        </p:spPr>
        <p:txBody>
          <a:bodyPr/>
          <a:lstStyle/>
          <a:p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Program Approval/</a:t>
            </a:r>
            <a:b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Accreditation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81000" y="1557580"/>
            <a:ext cx="8610600" cy="5334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Most graduate programs hold one or more types of accreditation: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NASP-approval of specialist and doctoral levels </a:t>
            </a:r>
          </a:p>
          <a:p>
            <a:pPr lvl="2">
              <a:lnSpc>
                <a:spcPct val="10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http://www.nasponline.org/standards-and-certification/graduate-program-approval/nasp-approved-programs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APA accreditation for doctoral programs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State department of education approval for programs that lead to a state certificate or license for graduates</a:t>
            </a:r>
          </a:p>
          <a:p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A5C5A59-255A-40F4-A747-787293DC55DF}" type="slidenum">
              <a:rPr lang="en-US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368084"/>
            <a:ext cx="4343400" cy="1079716"/>
            <a:chOff x="2530" y="0"/>
            <a:chExt cx="5176539" cy="1066799"/>
          </a:xfrm>
        </p:grpSpPr>
        <p:sp>
          <p:nvSpPr>
            <p:cNvPr id="7" name="Chevron 6"/>
            <p:cNvSpPr/>
            <p:nvPr/>
          </p:nvSpPr>
          <p:spPr>
            <a:xfrm>
              <a:off x="2530" y="0"/>
              <a:ext cx="5176539" cy="1066799"/>
            </a:xfrm>
            <a:prstGeom prst="chevron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4"/>
            <p:cNvSpPr/>
            <p:nvPr/>
          </p:nvSpPr>
          <p:spPr>
            <a:xfrm>
              <a:off x="535930" y="0"/>
              <a:ext cx="4109740" cy="10667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chemeClr val="tx1"/>
                  </a:solidFill>
                </a:rPr>
                <a:t>Preparation for Graduate School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65C1D37-B6FF-41F0-AE03-E80869B48A02}" type="slidenum">
              <a:rPr lang="en-US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 dirty="0"/>
          </a:p>
        </p:txBody>
      </p:sp>
      <p:sp>
        <p:nvSpPr>
          <p:cNvPr id="35843" name="Text Placeholder 2"/>
          <p:cNvSpPr>
            <a:spLocks noGrp="1"/>
          </p:cNvSpPr>
          <p:nvPr>
            <p:ph type="body" idx="4294967295"/>
          </p:nvPr>
        </p:nvSpPr>
        <p:spPr>
          <a:xfrm>
            <a:off x="533400" y="1371600"/>
            <a:ext cx="8839200" cy="446087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Develops knowledge and skills in</a:t>
            </a:r>
          </a:p>
          <a:p>
            <a:pPr marL="0" indent="0"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Prevention and Intervention Services for Students and Families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63614761"/>
              </p:ext>
            </p:extLst>
          </p:nvPr>
        </p:nvGraphicFramePr>
        <p:xfrm>
          <a:off x="457200" y="228600"/>
          <a:ext cx="5257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3"/>
          <p:cNvSpPr>
            <a:spLocks noGrp="1"/>
          </p:cNvSpPr>
          <p:nvPr>
            <p:ph sz="half" idx="4294967295"/>
          </p:nvPr>
        </p:nvSpPr>
        <p:spPr>
          <a:xfrm>
            <a:off x="533400" y="2667000"/>
            <a:ext cx="7848600" cy="3657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  <a:p>
            <a:pPr>
              <a:lnSpc>
                <a:spcPct val="10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Academic/learning interventions</a:t>
            </a:r>
          </a:p>
          <a:p>
            <a:pPr>
              <a:lnSpc>
                <a:spcPct val="10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Mental and behavioral health interventions</a:t>
            </a:r>
          </a:p>
          <a:p>
            <a:pPr>
              <a:lnSpc>
                <a:spcPct val="10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Instructional support</a:t>
            </a:r>
          </a:p>
          <a:p>
            <a:pPr>
              <a:lnSpc>
                <a:spcPct val="10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Special education services</a:t>
            </a:r>
          </a:p>
          <a:p>
            <a:pPr>
              <a:lnSpc>
                <a:spcPct val="10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Crisis preparedness, response, and recovery</a:t>
            </a:r>
          </a:p>
          <a:p>
            <a:pPr>
              <a:lnSpc>
                <a:spcPct val="10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Family-school-community collaboration</a:t>
            </a:r>
          </a:p>
          <a:p>
            <a:pPr>
              <a:lnSpc>
                <a:spcPct val="10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Cultural competence</a:t>
            </a:r>
          </a:p>
        </p:txBody>
      </p:sp>
    </p:spTree>
    <p:extLst>
      <p:ext uri="{BB962C8B-B14F-4D97-AF65-F5344CB8AC3E}">
        <p14:creationId xmlns:p14="http://schemas.microsoft.com/office/powerpoint/2010/main" val="3137587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65C1D37-B6FF-41F0-AE03-E80869B48A02}" type="slidenum">
              <a:rPr lang="en-US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 dirty="0"/>
          </a:p>
        </p:txBody>
      </p:sp>
      <p:sp>
        <p:nvSpPr>
          <p:cNvPr id="35843" name="Text Placeholder 2"/>
          <p:cNvSpPr>
            <a:spLocks noGrp="1"/>
          </p:cNvSpPr>
          <p:nvPr>
            <p:ph type="body" idx="4294967295"/>
          </p:nvPr>
        </p:nvSpPr>
        <p:spPr>
          <a:xfrm>
            <a:off x="381001" y="1676400"/>
            <a:ext cx="8534400" cy="446087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Develops knowledge and skills in </a:t>
            </a:r>
          </a:p>
          <a:p>
            <a:pPr marL="0" indent="0"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Foundations of Services Needed in Schools</a:t>
            </a:r>
          </a:p>
          <a:p>
            <a:pPr marL="0" indent="0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36794924"/>
              </p:ext>
            </p:extLst>
          </p:nvPr>
        </p:nvGraphicFramePr>
        <p:xfrm>
          <a:off x="457200" y="228600"/>
          <a:ext cx="5257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ontent Placeholder 3"/>
          <p:cNvSpPr>
            <a:spLocks noGrp="1"/>
          </p:cNvSpPr>
          <p:nvPr>
            <p:ph sz="half" idx="4294967295"/>
          </p:nvPr>
        </p:nvSpPr>
        <p:spPr>
          <a:xfrm>
            <a:off x="533400" y="3048000"/>
            <a:ext cx="7848600" cy="3657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Data collection and analysis</a:t>
            </a:r>
          </a:p>
          <a:p>
            <a:pPr>
              <a:lnSpc>
                <a:spcPct val="10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Resilience and risk factors</a:t>
            </a:r>
          </a:p>
          <a:p>
            <a:pPr>
              <a:lnSpc>
                <a:spcPct val="10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Consultation and collaboration</a:t>
            </a:r>
          </a:p>
          <a:p>
            <a:pPr>
              <a:lnSpc>
                <a:spcPct val="10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Diversity in development and learning</a:t>
            </a:r>
          </a:p>
          <a:p>
            <a:pPr>
              <a:lnSpc>
                <a:spcPct val="10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Research and program evaluation</a:t>
            </a:r>
          </a:p>
          <a:p>
            <a:pPr>
              <a:lnSpc>
                <a:spcPct val="10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Professional ethics</a:t>
            </a:r>
          </a:p>
          <a:p>
            <a:pPr>
              <a:lnSpc>
                <a:spcPct val="10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Education law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81000" y="10332"/>
            <a:ext cx="8229600" cy="1143000"/>
          </a:xfrm>
        </p:spPr>
        <p:txBody>
          <a:bodyPr/>
          <a:lstStyle/>
          <a:p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Graduate School Field Experiences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686800" cy="5394597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0000"/>
              </a:lnSpc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Supervised experiences in schools, clinics, or related settings throughout your graduate program allow you to apply specific skills and techniques learned in courses.</a:t>
            </a:r>
          </a:p>
          <a:p>
            <a:pPr lvl="1">
              <a:lnSpc>
                <a:spcPct val="100000"/>
              </a:lnSpc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Culminating experience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Provides intensive and supervised preparation for first job 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Full year (1200-1500+ hours)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9D89351-88A0-405D-9ECB-B15D435EBEC9}" type="slidenum">
              <a:rPr lang="en-US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05294883"/>
              </p:ext>
            </p:extLst>
          </p:nvPr>
        </p:nvGraphicFramePr>
        <p:xfrm>
          <a:off x="457200" y="1371600"/>
          <a:ext cx="51054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93872244"/>
              </p:ext>
            </p:extLst>
          </p:nvPr>
        </p:nvGraphicFramePr>
        <p:xfrm>
          <a:off x="457200" y="3810000"/>
          <a:ext cx="51054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49B768-CEE0-4392-9BFD-29721FE0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228600"/>
          </a:xfrm>
        </p:spPr>
        <p:txBody>
          <a:bodyPr/>
          <a:lstStyle/>
          <a:p>
            <a:r>
              <a:rPr lang="en-US" sz="2400" dirty="0"/>
              <a:t>School Psychology Graduate Programs in Texas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98B3B059-10C7-4FF2-B093-72E3B51FF6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746661"/>
              </p:ext>
            </p:extLst>
          </p:nvPr>
        </p:nvGraphicFramePr>
        <p:xfrm>
          <a:off x="152400" y="487574"/>
          <a:ext cx="8763000" cy="6238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7811">
                  <a:extLst>
                    <a:ext uri="{9D8B030D-6E8A-4147-A177-3AD203B41FA5}">
                      <a16:colId xmlns:a16="http://schemas.microsoft.com/office/drawing/2014/main" xmlns="" val="938247756"/>
                    </a:ext>
                  </a:extLst>
                </a:gridCol>
                <a:gridCol w="1894703">
                  <a:extLst>
                    <a:ext uri="{9D8B030D-6E8A-4147-A177-3AD203B41FA5}">
                      <a16:colId xmlns:a16="http://schemas.microsoft.com/office/drawing/2014/main" xmlns="" val="109150363"/>
                    </a:ext>
                  </a:extLst>
                </a:gridCol>
                <a:gridCol w="2210486">
                  <a:extLst>
                    <a:ext uri="{9D8B030D-6E8A-4147-A177-3AD203B41FA5}">
                      <a16:colId xmlns:a16="http://schemas.microsoft.com/office/drawing/2014/main" xmlns="" val="202899127"/>
                    </a:ext>
                  </a:extLst>
                </a:gridCol>
              </a:tblGrid>
              <a:tr h="625539">
                <a:tc>
                  <a:txBody>
                    <a:bodyPr/>
                    <a:lstStyle/>
                    <a:p>
                      <a:r>
                        <a:rPr lang="en-US" dirty="0"/>
                        <a:t>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Degree(s) Offered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NASP Approved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54050"/>
                  </a:ext>
                </a:extLst>
              </a:tr>
              <a:tr h="268088">
                <a:tc>
                  <a:txBody>
                    <a:bodyPr/>
                    <a:lstStyle/>
                    <a:p>
                      <a:r>
                        <a:rPr lang="en-US" sz="1200" dirty="0"/>
                        <a:t>Abilene Christian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4831746"/>
                  </a:ext>
                </a:extLst>
              </a:tr>
              <a:tr h="268088">
                <a:tc>
                  <a:txBody>
                    <a:bodyPr/>
                    <a:lstStyle/>
                    <a:p>
                      <a:r>
                        <a:rPr lang="en-US" sz="1200" dirty="0"/>
                        <a:t>Baylor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EdS/PsyD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Yes/No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4509963"/>
                  </a:ext>
                </a:extLst>
              </a:tr>
              <a:tr h="268088">
                <a:tc>
                  <a:txBody>
                    <a:bodyPr/>
                    <a:lstStyle/>
                    <a:p>
                      <a:r>
                        <a:rPr lang="en-US" sz="1200" dirty="0"/>
                        <a:t>Houston Baptist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7105324"/>
                  </a:ext>
                </a:extLst>
              </a:tr>
              <a:tr h="268088">
                <a:tc>
                  <a:txBody>
                    <a:bodyPr/>
                    <a:lstStyle/>
                    <a:p>
                      <a:r>
                        <a:rPr lang="en-US" sz="1200" dirty="0"/>
                        <a:t>Our Lady of the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4374603"/>
                  </a:ext>
                </a:extLst>
              </a:tr>
              <a:tr h="268088">
                <a:tc>
                  <a:txBody>
                    <a:bodyPr/>
                    <a:lstStyle/>
                    <a:p>
                      <a:r>
                        <a:rPr lang="en-US" sz="1200" dirty="0"/>
                        <a:t>Sam Houston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1707001"/>
                  </a:ext>
                </a:extLst>
              </a:tr>
              <a:tr h="2680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Stephen F. Austin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SSP/PhD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7850780"/>
                  </a:ext>
                </a:extLst>
              </a:tr>
              <a:tr h="268088">
                <a:tc>
                  <a:txBody>
                    <a:bodyPr/>
                    <a:lstStyle/>
                    <a:p>
                      <a:r>
                        <a:rPr lang="en-US" sz="1200" dirty="0"/>
                        <a:t>Texas A&amp;M- College 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Ph.D.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Yes/APA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059001"/>
                  </a:ext>
                </a:extLst>
              </a:tr>
              <a:tr h="268088">
                <a:tc>
                  <a:txBody>
                    <a:bodyPr/>
                    <a:lstStyle/>
                    <a:p>
                      <a:r>
                        <a:rPr lang="en-US" sz="1200" dirty="0"/>
                        <a:t>Texas A&amp;M- Central Texas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1203572"/>
                  </a:ext>
                </a:extLst>
              </a:tr>
              <a:tr h="268088">
                <a:tc>
                  <a:txBody>
                    <a:bodyPr/>
                    <a:lstStyle/>
                    <a:p>
                      <a:r>
                        <a:rPr lang="en-US" sz="1200" dirty="0"/>
                        <a:t>Texas A&amp;M- Commerce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0027641"/>
                  </a:ext>
                </a:extLst>
              </a:tr>
              <a:tr h="268088">
                <a:tc>
                  <a:txBody>
                    <a:bodyPr/>
                    <a:lstStyle/>
                    <a:p>
                      <a:r>
                        <a:rPr lang="en-US" sz="1200" dirty="0"/>
                        <a:t>Texas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5267791"/>
                  </a:ext>
                </a:extLst>
              </a:tr>
              <a:tr h="268088">
                <a:tc>
                  <a:txBody>
                    <a:bodyPr/>
                    <a:lstStyle/>
                    <a:p>
                      <a:r>
                        <a:rPr lang="en-US" sz="1200" dirty="0"/>
                        <a:t>Texas 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Ph.D.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6736756"/>
                  </a:ext>
                </a:extLst>
              </a:tr>
              <a:tr h="268088">
                <a:tc>
                  <a:txBody>
                    <a:bodyPr/>
                    <a:lstStyle/>
                    <a:p>
                      <a:r>
                        <a:rPr lang="en-US" sz="1200" dirty="0"/>
                        <a:t>Texas Women’s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SSP/Ph.D.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Yes/APA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244422"/>
                  </a:ext>
                </a:extLst>
              </a:tr>
              <a:tr h="268088">
                <a:tc>
                  <a:txBody>
                    <a:bodyPr/>
                    <a:lstStyle/>
                    <a:p>
                      <a:r>
                        <a:rPr lang="en-US" sz="1200" dirty="0"/>
                        <a:t>Trinity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2624256"/>
                  </a:ext>
                </a:extLst>
              </a:tr>
              <a:tr h="268088">
                <a:tc>
                  <a:txBody>
                    <a:bodyPr/>
                    <a:lstStyle/>
                    <a:p>
                      <a:r>
                        <a:rPr lang="en-US" sz="1200" dirty="0"/>
                        <a:t>University of Houston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Ph.D.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Yes/APA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8580875"/>
                  </a:ext>
                </a:extLst>
              </a:tr>
              <a:tr h="268088">
                <a:tc>
                  <a:txBody>
                    <a:bodyPr/>
                    <a:lstStyle/>
                    <a:p>
                      <a:r>
                        <a:rPr lang="en-US" sz="1200" dirty="0"/>
                        <a:t>University of Houston- Clear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SSP/Psy.D.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Yes/No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5865021"/>
                  </a:ext>
                </a:extLst>
              </a:tr>
              <a:tr h="268088">
                <a:tc>
                  <a:txBody>
                    <a:bodyPr/>
                    <a:lstStyle/>
                    <a:p>
                      <a:r>
                        <a:rPr lang="en-US" sz="1200" dirty="0"/>
                        <a:t>University of Houston- Victoria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 (Candidacy</a:t>
                      </a:r>
                      <a:r>
                        <a:rPr lang="en-US" sz="1200" baseline="0" dirty="0" smtClean="0"/>
                        <a:t> status)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6137724"/>
                  </a:ext>
                </a:extLst>
              </a:tr>
              <a:tr h="268088">
                <a:tc>
                  <a:txBody>
                    <a:bodyPr/>
                    <a:lstStyle/>
                    <a:p>
                      <a:r>
                        <a:rPr lang="en-US" sz="1200" dirty="0"/>
                        <a:t>University of Texas- Austin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SSP/Ph.D.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Yes/APA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8248872"/>
                  </a:ext>
                </a:extLst>
              </a:tr>
              <a:tr h="268088">
                <a:tc>
                  <a:txBody>
                    <a:bodyPr/>
                    <a:lstStyle/>
                    <a:p>
                      <a:r>
                        <a:rPr lang="en-US" sz="1200" dirty="0"/>
                        <a:t>University of Texas- San Antonio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7938467"/>
                  </a:ext>
                </a:extLst>
              </a:tr>
              <a:tr h="330375">
                <a:tc>
                  <a:txBody>
                    <a:bodyPr/>
                    <a:lstStyle/>
                    <a:p>
                      <a:r>
                        <a:rPr lang="en-US" sz="1200" dirty="0"/>
                        <a:t>University of Texas- Rio Grande Valley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5121097"/>
                  </a:ext>
                </a:extLst>
              </a:tr>
              <a:tr h="330375">
                <a:tc>
                  <a:txBody>
                    <a:bodyPr/>
                    <a:lstStyle/>
                    <a:p>
                      <a:r>
                        <a:rPr lang="en-US" sz="1200" dirty="0"/>
                        <a:t>West Texas A&amp;M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SSP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584243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AAE70D8-88A7-4746-B540-769A5ADF0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18D1F-B2B3-4C46-8A4A-BEA8FCCB80B5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2557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alt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Getting a Job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91227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School psychologists must hold a current, valid state credential for practice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Texas, the appropriate credential is the Licensed Specialist in School Psychology</a:t>
            </a:r>
          </a:p>
          <a:p>
            <a:pPr>
              <a:lnSpc>
                <a:spcPct val="10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state-by-state summary of school psychologist certificate and license requirements is found at:</a:t>
            </a:r>
          </a:p>
          <a:p>
            <a:pPr lvl="1">
              <a:lnSpc>
                <a:spcPct val="100000"/>
              </a:lnSpc>
            </a:pP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https://www.nasponline.org/standards-and-certification/state-school-psychology-credentialing-requirements</a:t>
            </a:r>
            <a:endParaRPr lang="en-US" alt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Practice outside of educational settings in Texas requires the Licensed Psychological Associate Licensure</a:t>
            </a:r>
          </a:p>
          <a:p>
            <a:pPr>
              <a:lnSpc>
                <a:spcPct val="100000"/>
              </a:lnSpc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B3B75FB-CF24-4B70-BE4C-0B94C8EE666B}" type="slidenum">
              <a:rPr lang="en-US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9672"/>
            <a:ext cx="2667000" cy="2430068"/>
          </a:xfrm>
          <a:prstGeom prst="rect">
            <a:avLst/>
          </a:prstGeom>
        </p:spPr>
      </p:pic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4173"/>
            <a:ext cx="4038600" cy="1143000"/>
          </a:xfrm>
        </p:spPr>
        <p:txBody>
          <a:bodyPr/>
          <a:lstStyle/>
          <a:p>
            <a:pPr eaLnBrk="1" hangingPunct="1"/>
            <a:r>
              <a:rPr lang="en-US" altLang="en-US" sz="4000" b="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Job Outlook?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382000" cy="5829946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ＭＳ Ｐゴシック" charset="0"/>
                <a:cs typeface="ＭＳ Ｐゴシック" charset="0"/>
              </a:rPr>
              <a:t>High national demand for school 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dirty="0">
                <a:latin typeface="+mn-lt"/>
                <a:ea typeface="ＭＳ Ｐゴシック" charset="0"/>
                <a:cs typeface="ＭＳ Ｐゴシック" charset="0"/>
              </a:rPr>
              <a:t>    psychologists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ＭＳ Ｐゴシック" charset="0"/>
                <a:cs typeface="ＭＳ Ｐゴシック" charset="0"/>
              </a:rPr>
              <a:t>Federal education law includes provisions for school psychologists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services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b="1" dirty="0">
                <a:latin typeface="+mn-lt"/>
              </a:rPr>
              <a:t>Particular need for professionals from culturally and linguistically diverse backgrounds</a:t>
            </a:r>
            <a:endParaRPr lang="en-US" sz="2800" dirty="0">
              <a:latin typeface="+mn-lt"/>
              <a:ea typeface="ＭＳ Ｐゴシック" charset="0"/>
              <a:cs typeface="ＭＳ Ｐゴシック" charset="0"/>
            </a:endParaRPr>
          </a:p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For several years, “school psychologist” has been listed in </a:t>
            </a:r>
            <a:r>
              <a:rPr lang="en-US" sz="2800" u="sng" dirty="0">
                <a:latin typeface="+mn-lt"/>
                <a:hlinkClick r:id="rId4"/>
              </a:rPr>
              <a:t>Top 10 among Best Social Services Jobs </a:t>
            </a:r>
            <a:r>
              <a:rPr lang="en-US" sz="2800" dirty="0">
                <a:latin typeface="+mn-lt"/>
              </a:rPr>
              <a:t>in </a:t>
            </a:r>
            <a:r>
              <a:rPr lang="en-US" sz="2800" i="1" dirty="0">
                <a:latin typeface="+mn-lt"/>
              </a:rPr>
              <a:t>U.S. News &amp;World Report.</a:t>
            </a:r>
          </a:p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Stable career with good benefits</a:t>
            </a:r>
          </a:p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endParaRPr lang="en-US" sz="2400" i="1" dirty="0">
              <a:solidFill>
                <a:srgbClr val="52D63C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00000"/>
              </a:lnSpc>
              <a:buFont typeface="Times" charset="0"/>
              <a:buNone/>
              <a:defRPr/>
            </a:pPr>
            <a:endParaRPr lang="en-US" sz="2400" i="1" dirty="0">
              <a:solidFill>
                <a:srgbClr val="52D63C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00000"/>
              </a:lnSpc>
              <a:buFont typeface="Times" charset="0"/>
              <a:buNone/>
              <a:defRPr/>
            </a:pPr>
            <a:endParaRPr lang="en-US" sz="2400" i="1" dirty="0">
              <a:solidFill>
                <a:srgbClr val="52D63C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EDE361C-945A-4784-85DF-F28DAD14112E}" type="slidenum">
              <a:rPr lang="en-US" altLang="en-US" sz="1400">
                <a:solidFill>
                  <a:srgbClr val="00386A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0" dirty="0">
                <a:latin typeface="+mj-lt"/>
                <a:ea typeface="ＭＳ Ｐゴシック" pitchFamily="34" charset="-128"/>
                <a:cs typeface="Arial" charset="0"/>
              </a:rPr>
              <a:t>A Great Career Choice!</a:t>
            </a:r>
            <a:endParaRPr lang="en-US" altLang="en-US" b="0" dirty="0">
              <a:solidFill>
                <a:srgbClr val="0000FF"/>
              </a:solidFill>
              <a:latin typeface="+mj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255256" y="1447800"/>
            <a:ext cx="6934200" cy="508979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b="1" dirty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charset="0"/>
              </a:rPr>
              <a:t>Positively</a:t>
            </a:r>
            <a:r>
              <a:rPr lang="en-US" altLang="en-US" b="1" dirty="0">
                <a:solidFill>
                  <a:srgbClr val="0000FF"/>
                </a:solidFill>
                <a:latin typeface="+mn-lt"/>
                <a:ea typeface="ＭＳ Ｐゴシック" pitchFamily="34" charset="-128"/>
                <a:cs typeface="Arial" charset="0"/>
              </a:rPr>
              <a:t> </a:t>
            </a:r>
            <a:r>
              <a:rPr lang="en-US" altLang="en-US" dirty="0">
                <a:latin typeface="+mn-lt"/>
                <a:ea typeface="ＭＳ Ｐゴシック" pitchFamily="34" charset="-128"/>
                <a:cs typeface="Arial" charset="0"/>
              </a:rPr>
              <a:t>impact the lives of youth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>
              <a:latin typeface="+mn-lt"/>
              <a:ea typeface="ＭＳ Ｐゴシック" pitchFamily="34" charset="-128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b="1" dirty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charset="0"/>
              </a:rPr>
              <a:t>Help</a:t>
            </a:r>
            <a:r>
              <a:rPr lang="en-US" altLang="en-US" dirty="0">
                <a:solidFill>
                  <a:srgbClr val="0000FF"/>
                </a:solidFill>
                <a:latin typeface="+mn-lt"/>
                <a:ea typeface="ＭＳ Ｐゴシック" pitchFamily="34" charset="-128"/>
                <a:cs typeface="Arial" charset="0"/>
              </a:rPr>
              <a:t> </a:t>
            </a:r>
            <a:r>
              <a:rPr lang="en-US" altLang="en-US" dirty="0">
                <a:latin typeface="+mn-lt"/>
                <a:ea typeface="ＭＳ Ｐゴシック" pitchFamily="34" charset="-128"/>
                <a:cs typeface="Arial" charset="0"/>
              </a:rPr>
              <a:t>parents and educators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>
              <a:latin typeface="+mn-lt"/>
              <a:ea typeface="ＭＳ Ｐゴシック" pitchFamily="34" charset="-128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b="1" dirty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charset="0"/>
              </a:rPr>
              <a:t>Flexible</a:t>
            </a:r>
            <a:r>
              <a:rPr lang="en-US" altLang="en-US" dirty="0">
                <a:latin typeface="+mn-lt"/>
                <a:ea typeface="ＭＳ Ｐゴシック" pitchFamily="34" charset="-128"/>
                <a:cs typeface="Arial" charset="0"/>
              </a:rPr>
              <a:t> school schedule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>
              <a:latin typeface="+mn-lt"/>
              <a:ea typeface="ＭＳ Ｐゴシック" pitchFamily="34" charset="-128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b="1" dirty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charset="0"/>
              </a:rPr>
              <a:t>Range</a:t>
            </a:r>
            <a:r>
              <a:rPr lang="en-US" altLang="en-US" dirty="0">
                <a:latin typeface="+mn-lt"/>
                <a:ea typeface="ＭＳ Ｐゴシック" pitchFamily="34" charset="-128"/>
                <a:cs typeface="Arial" charset="0"/>
              </a:rPr>
              <a:t> of responsibilities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>
              <a:latin typeface="+mn-lt"/>
              <a:ea typeface="ＭＳ Ｐゴシック" pitchFamily="34" charset="-128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b="1" dirty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charset="0"/>
              </a:rPr>
              <a:t>Variety</a:t>
            </a:r>
            <a:r>
              <a:rPr lang="en-US" altLang="en-US" dirty="0">
                <a:latin typeface="+mn-lt"/>
                <a:ea typeface="ＭＳ Ｐゴシック" pitchFamily="34" charset="-128"/>
                <a:cs typeface="Arial" charset="0"/>
              </a:rPr>
              <a:t> of work settings</a:t>
            </a:r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7A156C2-B9D2-450B-AEBA-F4B742D6E063}" type="slidenum">
              <a:rPr lang="en-US" altLang="en-US" sz="1400">
                <a:solidFill>
                  <a:srgbClr val="00386A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38616"/>
            <a:ext cx="5105400" cy="51955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81331">
            <a:off x="-4326141" y="1302464"/>
            <a:ext cx="12026207" cy="7516380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190499"/>
            <a:ext cx="8229600" cy="1143000"/>
          </a:xfrm>
        </p:spPr>
        <p:txBody>
          <a:bodyPr/>
          <a:lstStyle/>
          <a:p>
            <a:r>
              <a:rPr lang="en-US" alt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What are you looking for in a job?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438400" y="1524000"/>
            <a:ext cx="4724400" cy="5562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800" b="1" dirty="0">
                <a:solidFill>
                  <a:srgbClr val="0038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 of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800" b="1" dirty="0">
                <a:solidFill>
                  <a:srgbClr val="0038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openings?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2800" b="1" dirty="0">
              <a:solidFill>
                <a:srgbClr val="0038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800" b="1" dirty="0">
                <a:solidFill>
                  <a:srgbClr val="0038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Diverse roles and responsibilities?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2800" b="1" dirty="0">
              <a:solidFill>
                <a:srgbClr val="0038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800" b="1" dirty="0">
                <a:solidFill>
                  <a:srgbClr val="0038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salary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800" b="1" dirty="0">
                <a:solidFill>
                  <a:srgbClr val="0038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benefits?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2800" b="1" dirty="0">
              <a:solidFill>
                <a:srgbClr val="0038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800" b="1" dirty="0">
                <a:solidFill>
                  <a:srgbClr val="0038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flexibility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800" b="1" dirty="0">
                <a:solidFill>
                  <a:srgbClr val="0038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and stability?</a:t>
            </a: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4505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81DAE33-376B-4F58-831A-84FD8A2F1ADF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 dirty="0">
              <a:solidFill>
                <a:srgbClr val="FFFFFF"/>
              </a:solidFill>
            </a:endParaRPr>
          </a:p>
        </p:txBody>
      </p:sp>
      <p:pic>
        <p:nvPicPr>
          <p:cNvPr id="4" name="Picture 6" descr="amconfus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lum bright="65000"/>
          </a:blip>
          <a:srcRect/>
          <a:stretch>
            <a:fillRect/>
          </a:stretch>
        </p:blipFill>
        <p:spPr bwMode="auto">
          <a:xfrm>
            <a:off x="609600" y="2667000"/>
            <a:ext cx="1673225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89852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References/Resources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01763"/>
            <a:ext cx="8610600" cy="5486400"/>
          </a:xfrm>
        </p:spPr>
        <p:txBody>
          <a:bodyPr/>
          <a:lstStyle/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Castillo, J.M., Curtis, M. J., Chappel, A., &amp; Cunningham, J. (2011, February). </a:t>
            </a: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School psychology 2010: Results of the national membership study.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Paper presented at the annual convention of the National Association of School Psychologists, San Francisco, CA.</a:t>
            </a:r>
            <a:endParaRPr lang="en-US" alt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Fagan, T. K., &amp; Wise, P. S. (2007). </a:t>
            </a: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School psychology: Past, present, and future 3</a:t>
            </a:r>
            <a:r>
              <a:rPr lang="en-US" altLang="en-US" sz="18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Ed.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Bethesda: NASP. 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Harrison, P., &amp; Thomas, A. (2014). </a:t>
            </a: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Best practices in school psychology VI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Bethesda: NASP. 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U.S. Census Bureau (2010). Place of Birth of the Foreign-Born Population: 2009. Washington, DC: U.S. Census Bureau.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www.census.gov/prod/2010pubs/acsbr09-15.pdf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Times" panose="02020603050405020304" pitchFamily="18" charset="0"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U.S. Census Bureau (2010). </a:t>
            </a: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Race and Hispanic Origin of the Foreign-Born Population in the United States: 2007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Washington, DC: U.S. Census Bureau.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www.census.gov/prod/2010pubs/acs-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11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.pdf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U.S. News &amp; World Report. 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Best Social Service Jobs.  Retrieved from </a:t>
            </a: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DB5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http://money.usnews.com/careers/best-jobs/school-psychologist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FDC2EDC-E608-4C36-942C-53C70367C0BB}" type="slidenum">
              <a:rPr lang="en-US" altLang="en-US" sz="1400">
                <a:solidFill>
                  <a:srgbClr val="00386A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372600" cy="533400"/>
          </a:xfrm>
        </p:spPr>
        <p:txBody>
          <a:bodyPr/>
          <a:lstStyle/>
          <a:p>
            <a:pPr algn="ctr">
              <a:defRPr/>
            </a:pPr>
            <a:r>
              <a:rPr lang="en-US" altLang="en-US" sz="5400" dirty="0">
                <a:latin typeface="Trebuchet MS Bold" panose="020B0703020202020204" pitchFamily="34" charset="0"/>
              </a:rPr>
              <a:t/>
            </a:r>
            <a:br>
              <a:rPr lang="en-US" altLang="en-US" sz="5400" dirty="0">
                <a:latin typeface="Trebuchet MS Bold" panose="020B0703020202020204" pitchFamily="34" charset="0"/>
              </a:rPr>
            </a:br>
            <a:r>
              <a:rPr lang="en-US" altLang="en-US" sz="5400" dirty="0">
                <a:latin typeface="Trebuchet MS Bold" panose="020B0703020202020204" pitchFamily="34" charset="0"/>
              </a:rPr>
              <a:t/>
            </a:r>
            <a:br>
              <a:rPr lang="en-US" altLang="en-US" sz="5400" dirty="0">
                <a:latin typeface="Trebuchet MS Bold" panose="020B0703020202020204" pitchFamily="34" charset="0"/>
              </a:rPr>
            </a:br>
            <a:r>
              <a:rPr lang="en-US" altLang="en-US" sz="3600" dirty="0">
                <a:latin typeface="+mn-lt"/>
              </a:rPr>
              <a:t>For more information, contact:</a:t>
            </a:r>
            <a:r>
              <a:rPr lang="en-US" altLang="en-US" sz="2400" b="1" dirty="0">
                <a:latin typeface="+mn-lt"/>
              </a:rPr>
              <a:t> </a:t>
            </a:r>
            <a:br>
              <a:rPr lang="en-US" altLang="en-US" sz="2400" b="1" dirty="0">
                <a:latin typeface="+mn-lt"/>
              </a:rPr>
            </a:br>
            <a:r>
              <a:rPr lang="en-US" altLang="en-US" sz="2800" b="1" dirty="0">
                <a:latin typeface="+mn-lt"/>
              </a:rPr>
              <a:t>Texas Association of School Psychologists</a:t>
            </a:r>
            <a:br>
              <a:rPr lang="en-US" altLang="en-US" sz="2800" b="1" dirty="0">
                <a:latin typeface="+mn-lt"/>
              </a:rPr>
            </a:br>
            <a:r>
              <a:rPr lang="en-US" alt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www.txasp.org</a:t>
            </a:r>
            <a:br>
              <a:rPr lang="en-US" alt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en-US" altLang="en-US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(trainers@txasp.org)</a:t>
            </a:r>
            <a:br>
              <a:rPr lang="en-US" altLang="en-US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en-US" altLang="en-US" sz="2400" b="1" dirty="0">
                <a:latin typeface="+mn-lt"/>
              </a:rPr>
              <a:t/>
            </a:r>
            <a:br>
              <a:rPr lang="en-US" altLang="en-US" sz="2400" b="1" dirty="0">
                <a:latin typeface="+mn-lt"/>
              </a:rPr>
            </a:br>
            <a:r>
              <a:rPr lang="en-US" altLang="en-US" sz="2400" b="1" dirty="0" smtClean="0">
                <a:latin typeface="+mn-lt"/>
              </a:rPr>
              <a:t/>
            </a:r>
            <a:br>
              <a:rPr lang="en-US" altLang="en-US" sz="2400" b="1" dirty="0" smtClean="0">
                <a:latin typeface="+mn-lt"/>
              </a:rPr>
            </a:br>
            <a:r>
              <a:rPr lang="en-US" altLang="en-US" sz="2400" b="1" dirty="0">
                <a:latin typeface="+mn-lt"/>
              </a:rPr>
              <a:t/>
            </a:r>
            <a:br>
              <a:rPr lang="en-US" altLang="en-US" sz="2400" b="1" dirty="0">
                <a:latin typeface="+mn-lt"/>
              </a:rPr>
            </a:br>
            <a:r>
              <a:rPr lang="en-US" altLang="en-US" sz="2800" b="1" dirty="0" smtClean="0">
                <a:latin typeface="+mn-lt"/>
              </a:rPr>
              <a:t>National </a:t>
            </a:r>
            <a:r>
              <a:rPr lang="en-US" altLang="en-US" sz="2800" b="1" dirty="0">
                <a:latin typeface="+mn-lt"/>
              </a:rPr>
              <a:t>Association of School Psychologists</a:t>
            </a:r>
            <a:br>
              <a:rPr lang="en-US" altLang="en-US" sz="2800" b="1" dirty="0">
                <a:latin typeface="+mn-lt"/>
              </a:rPr>
            </a:br>
            <a:r>
              <a:rPr lang="en-US" altLang="en-US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www.nasponline.org</a:t>
            </a:r>
            <a:r>
              <a:rPr lang="en-US" altLang="en-US" sz="4000" dirty="0">
                <a:latin typeface="+mn-lt"/>
              </a:rPr>
              <a:t/>
            </a:r>
            <a:br>
              <a:rPr lang="en-US" altLang="en-US" sz="4000" dirty="0">
                <a:latin typeface="+mn-lt"/>
              </a:rPr>
            </a:br>
            <a:endParaRPr lang="en-US" sz="4000" dirty="0">
              <a:latin typeface="+mn-lt"/>
            </a:endParaRPr>
          </a:p>
        </p:txBody>
      </p:sp>
      <p:sp>
        <p:nvSpPr>
          <p:cNvPr id="4710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12FCE86-FA20-4C3C-A244-1E60CB8AC27B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6D5C98B-75DF-4E6F-A6FC-6BBD859EDEB0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2C1B56-080F-42F8-8E4C-6766EFC963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658614"/>
            <a:ext cx="6858000" cy="16977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098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600" b="1" dirty="0"/>
              <a:t>School Psychology might be the career for you!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473075"/>
            <a:ext cx="8229600" cy="517525"/>
          </a:xfrm>
        </p:spPr>
        <p:txBody>
          <a:bodyPr/>
          <a:lstStyle/>
          <a:p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Who are school psychologists?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77200" cy="5105400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Highly-qualified professionals with a graduate degree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Work in schools and related settings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Provide comprehensive psychological and educational services to diverse students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Promote children’s learning, positive behavior, and development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Support students’ social, emotional, and mental health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In Texas, school psychologists are also referred to as Licensed Specialists in School Psychology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47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2468"/>
            <a:ext cx="8839200" cy="1143000"/>
          </a:xfrm>
        </p:spPr>
        <p:txBody>
          <a:bodyPr/>
          <a:lstStyle/>
          <a:p>
            <a:r>
              <a:rPr lang="en-US" b="0" dirty="0"/>
              <a:t>What do School Psychologists do?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848600" cy="518160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Conduct assessments, counseling, and other mental health and academic services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Work with children individually and in groups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Collaborate with parents, teachers, and administrators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Help schools, families, and communities provide successful outcomes for children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18D1F-B2B3-4C46-8A4A-BEA8FCCB80B5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7907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3075"/>
            <a:ext cx="8229600" cy="1143000"/>
          </a:xfrm>
        </p:spPr>
        <p:txBody>
          <a:bodyPr/>
          <a:lstStyle/>
          <a:p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When do children NEED a School Psychologist?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305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Learning difficulties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Behavior and attention concerns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Problems with peers (isolation, bullying)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Depression and other mental health issues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Coping with crisis &amp; trauma (natural disasters, war, school violence, abuse, rape)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Poverty, violence, homelessness, foster youth, loss, grief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Family issues (divorce, death, substance abuse, military deployment)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0"/>
            <a:ext cx="11125200" cy="6891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9" y="0"/>
            <a:ext cx="8229600" cy="1143000"/>
          </a:xfrm>
        </p:spPr>
        <p:txBody>
          <a:bodyPr/>
          <a:lstStyle/>
          <a:p>
            <a:r>
              <a:rPr lang="en-US" dirty="0"/>
              <a:t>Most school psychologists work in K-12 public schools.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FDAD1-B040-4CC1-AD7A-56E7F2113117}" type="slidenum">
              <a:rPr lang="en-US" altLang="en-US" smtClean="0"/>
              <a:pPr/>
              <a:t>8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88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895600" y="589764"/>
            <a:ext cx="6106789" cy="1143000"/>
          </a:xfrm>
        </p:spPr>
        <p:txBody>
          <a:bodyPr/>
          <a:lstStyle/>
          <a:p>
            <a:r>
              <a:rPr lang="en-US" alt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Where do School Psychologists work? </a:t>
            </a:r>
            <a:endParaRPr lang="en-US" altLang="en-US" sz="40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39D8F61-35CE-411D-B648-B4A42F199CDF}" type="slidenum">
              <a:rPr lang="en-US" altLang="en-US" sz="1400">
                <a:solidFill>
                  <a:srgbClr val="00386A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dirty="0"/>
          </a:p>
        </p:txBody>
      </p:sp>
      <p:grpSp>
        <p:nvGrpSpPr>
          <p:cNvPr id="25605" name="Group 1"/>
          <p:cNvGrpSpPr>
            <a:grpSpLocks/>
          </p:cNvGrpSpPr>
          <p:nvPr/>
        </p:nvGrpSpPr>
        <p:grpSpPr bwMode="auto">
          <a:xfrm>
            <a:off x="232384" y="761155"/>
            <a:ext cx="9074805" cy="6040373"/>
            <a:chOff x="228775" y="335683"/>
            <a:chExt cx="8468537" cy="5575728"/>
          </a:xfrm>
        </p:grpSpPr>
        <p:pic>
          <p:nvPicPr>
            <p:cNvPr id="25606" name="Picture 6" descr="building-ic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75" y="828832"/>
              <a:ext cx="1916418" cy="5082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8" descr="building-ic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559" y="4545384"/>
              <a:ext cx="11430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8" name="Picture 9" descr="building-ic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2551" y="4627108"/>
              <a:ext cx="1143000" cy="116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9" name="TextBox 10"/>
            <p:cNvSpPr txBox="1">
              <a:spLocks noChangeArrowheads="1"/>
            </p:cNvSpPr>
            <p:nvPr/>
          </p:nvSpPr>
          <p:spPr bwMode="auto">
            <a:xfrm>
              <a:off x="530224" y="335683"/>
              <a:ext cx="1313519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/>
                <a:t>86%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/>
                <a:t>Public Schools</a:t>
              </a:r>
            </a:p>
          </p:txBody>
        </p:sp>
        <p:sp>
          <p:nvSpPr>
            <p:cNvPr id="25610" name="TextBox 12"/>
            <p:cNvSpPr txBox="1">
              <a:spLocks noChangeArrowheads="1"/>
            </p:cNvSpPr>
            <p:nvPr/>
          </p:nvSpPr>
          <p:spPr bwMode="auto">
            <a:xfrm>
              <a:off x="4127227" y="3959259"/>
              <a:ext cx="11430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/>
                <a:t>7%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/>
                <a:t>Private Practice</a:t>
              </a:r>
            </a:p>
          </p:txBody>
        </p:sp>
        <p:sp>
          <p:nvSpPr>
            <p:cNvPr id="25611" name="TextBox 13"/>
            <p:cNvSpPr txBox="1">
              <a:spLocks noChangeArrowheads="1"/>
            </p:cNvSpPr>
            <p:nvPr/>
          </p:nvSpPr>
          <p:spPr bwMode="auto">
            <a:xfrm>
              <a:off x="1825559" y="3673020"/>
              <a:ext cx="114300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/>
                <a:t>10%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/>
                <a:t>Colleges &amp; Universities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/>
            </a:p>
          </p:txBody>
        </p:sp>
        <p:pic>
          <p:nvPicPr>
            <p:cNvPr id="25613" name="Picture 15" descr="building-icon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656" y="5025362"/>
              <a:ext cx="761999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16" descr="building-icon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5556" y="5071835"/>
              <a:ext cx="658376" cy="658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5" name="TextBox 19"/>
            <p:cNvSpPr txBox="1">
              <a:spLocks noChangeArrowheads="1"/>
            </p:cNvSpPr>
            <p:nvPr/>
          </p:nvSpPr>
          <p:spPr bwMode="auto">
            <a:xfrm>
              <a:off x="5254559" y="3994062"/>
              <a:ext cx="114300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/>
                <a:t>6.7%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/>
                <a:t>Faith-Based Schools</a:t>
              </a:r>
            </a:p>
          </p:txBody>
        </p:sp>
        <p:sp>
          <p:nvSpPr>
            <p:cNvPr id="25616" name="TextBox 20"/>
            <p:cNvSpPr txBox="1">
              <a:spLocks noChangeArrowheads="1"/>
            </p:cNvSpPr>
            <p:nvPr/>
          </p:nvSpPr>
          <p:spPr bwMode="auto">
            <a:xfrm>
              <a:off x="5913983" y="4367296"/>
              <a:ext cx="1371600" cy="681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/>
                <a:t>1.6%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/>
                <a:t>Dept. of Education</a:t>
              </a:r>
            </a:p>
          </p:txBody>
        </p:sp>
        <p:sp>
          <p:nvSpPr>
            <p:cNvPr id="25617" name="TextBox 21"/>
            <p:cNvSpPr txBox="1">
              <a:spLocks noChangeArrowheads="1"/>
            </p:cNvSpPr>
            <p:nvPr/>
          </p:nvSpPr>
          <p:spPr bwMode="auto">
            <a:xfrm>
              <a:off x="6991095" y="4596257"/>
              <a:ext cx="1143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/>
                <a:t>1.5 Clinics &amp; hospitals</a:t>
              </a:r>
            </a:p>
          </p:txBody>
        </p:sp>
        <p:sp>
          <p:nvSpPr>
            <p:cNvPr id="25622" name="TextBox 40"/>
            <p:cNvSpPr txBox="1">
              <a:spLocks noChangeArrowheads="1"/>
            </p:cNvSpPr>
            <p:nvPr/>
          </p:nvSpPr>
          <p:spPr bwMode="auto">
            <a:xfrm>
              <a:off x="4572000" y="2831068"/>
              <a:ext cx="41253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bg1"/>
                  </a:solidFill>
                </a:rPr>
                <a:t>7.7%</a:t>
              </a:r>
            </a:p>
          </p:txBody>
        </p:sp>
      </p:grpSp>
      <p:pic>
        <p:nvPicPr>
          <p:cNvPr id="23" name="Picture 8" descr="building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483" y="5138104"/>
            <a:ext cx="1241380" cy="151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3200400" y="4608493"/>
            <a:ext cx="1143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/>
              <a:t>8%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/>
              <a:t>Private Schools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dirty="0"/>
          </a:p>
        </p:txBody>
      </p:sp>
      <p:pic>
        <p:nvPicPr>
          <p:cNvPr id="25" name="Picture 9" descr="building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894" y="5443902"/>
            <a:ext cx="1026696" cy="121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538212" y="6312841"/>
            <a:ext cx="6477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Times" panose="02020603050405020304" pitchFamily="18" charset="0"/>
              <a:buNone/>
            </a:pPr>
            <a:endParaRPr lang="en-US" altLang="en-US" sz="1600" dirty="0">
              <a:solidFill>
                <a:srgbClr val="3A5CB2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386A"/>
                </a:solidFill>
                <a:latin typeface="Trebuchet MS Bold" panose="020B0703020202020204" pitchFamily="34" charset="0"/>
              </a:rPr>
              <a:t>Sources: Walcott, Charvat, McNamara, &amp; Hyson</a:t>
            </a:r>
            <a:r>
              <a:rPr lang="en-US" altLang="en-US" sz="1600" dirty="0">
                <a:solidFill>
                  <a:srgbClr val="3A5CB2"/>
                </a:solidFill>
                <a:latin typeface="Trebuchet MS" panose="020B0603020202020204" pitchFamily="34" charset="0"/>
              </a:rPr>
              <a:t> (2015)</a:t>
            </a:r>
            <a:endParaRPr lang="en-US" altLang="en-US" sz="1600" dirty="0">
              <a:solidFill>
                <a:srgbClr val="00386A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066002"/>
      </p:ext>
    </p:extLst>
  </p:cSld>
  <p:clrMapOvr>
    <a:masterClrMapping/>
  </p:clrMapOvr>
</p:sld>
</file>

<file path=ppt/theme/theme1.xml><?xml version="1.0" encoding="utf-8"?>
<a:theme xmlns:a="http://schemas.openxmlformats.org/drawingml/2006/main" name="2014-NASP-Template1">
  <a:themeElements>
    <a:clrScheme name="NASP Main Style 1">
      <a:dk1>
        <a:sysClr val="windowText" lastClr="000000"/>
      </a:dk1>
      <a:lt1>
        <a:sysClr val="window" lastClr="FFFFFF"/>
      </a:lt1>
      <a:dk2>
        <a:srgbClr val="005695"/>
      </a:dk2>
      <a:lt2>
        <a:srgbClr val="EEECE1"/>
      </a:lt2>
      <a:accent1>
        <a:srgbClr val="005695"/>
      </a:accent1>
      <a:accent2>
        <a:srgbClr val="8EAACA"/>
      </a:accent2>
      <a:accent3>
        <a:srgbClr val="B2BB1E"/>
      </a:accent3>
      <a:accent4>
        <a:srgbClr val="8C8D8E"/>
      </a:accent4>
      <a:accent5>
        <a:srgbClr val="000000"/>
      </a:accent5>
      <a:accent6>
        <a:srgbClr val="CF7603"/>
      </a:accent6>
      <a:hlink>
        <a:srgbClr val="00857E"/>
      </a:hlink>
      <a:folHlink>
        <a:srgbClr val="10647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1304</Words>
  <Application>Microsoft Office PowerPoint</Application>
  <PresentationFormat>On-screen Show (4:3)</PresentationFormat>
  <Paragraphs>316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ＭＳ Ｐゴシック</vt:lpstr>
      <vt:lpstr>Arial</vt:lpstr>
      <vt:lpstr>Calibri</vt:lpstr>
      <vt:lpstr>Times</vt:lpstr>
      <vt:lpstr>Trebuchet MS</vt:lpstr>
      <vt:lpstr>Trebuchet MS Bold</vt:lpstr>
      <vt:lpstr>2014-NASP-Template1</vt:lpstr>
      <vt:lpstr>Custom Design</vt:lpstr>
      <vt:lpstr>PowerPoint Presentation</vt:lpstr>
      <vt:lpstr>What do you want for your career?</vt:lpstr>
      <vt:lpstr>What are you looking for in a job? </vt:lpstr>
      <vt:lpstr>School Psychology might be the career for you!</vt:lpstr>
      <vt:lpstr>Who are school psychologists?</vt:lpstr>
      <vt:lpstr>What do School Psychologists do? </vt:lpstr>
      <vt:lpstr>When do children NEED a School Psychologist?</vt:lpstr>
      <vt:lpstr>Most school psychologists work in K-12 public schools.</vt:lpstr>
      <vt:lpstr>Where do School Psychologists work? </vt:lpstr>
      <vt:lpstr>Who are today’s School Psychologists?  Gender </vt:lpstr>
      <vt:lpstr>U.S. Demographics: Ratio of Girls to Boys Receiving Special Education Services </vt:lpstr>
      <vt:lpstr>Who are today’s School Psychologists?  Racial/Ethnic Characteristics</vt:lpstr>
      <vt:lpstr>U.S. Demographics  Racial/Ethnic Characteristics Source: www.census.gov</vt:lpstr>
      <vt:lpstr>Who Are Today’s School Psychologists?  Linguistic Diversity</vt:lpstr>
      <vt:lpstr>U.S. Demographics  Linguistic Diversity – Ages 5 and older Among those speaking a language other than English</vt:lpstr>
      <vt:lpstr>Calling ALL potential school psychologists, but especially…</vt:lpstr>
      <vt:lpstr>Average Salary by Region</vt:lpstr>
      <vt:lpstr>How to Become a School Psychologist  </vt:lpstr>
      <vt:lpstr>PowerPoint Presentation</vt:lpstr>
      <vt:lpstr>Considerations When Applying to Programs</vt:lpstr>
      <vt:lpstr>Selecting a Degree Program </vt:lpstr>
      <vt:lpstr>Program Approval/ Accreditation</vt:lpstr>
      <vt:lpstr>PowerPoint Presentation</vt:lpstr>
      <vt:lpstr>PowerPoint Presentation</vt:lpstr>
      <vt:lpstr>Graduate School Field Experiences</vt:lpstr>
      <vt:lpstr>School Psychology Graduate Programs in Texas</vt:lpstr>
      <vt:lpstr>Getting a Job</vt:lpstr>
      <vt:lpstr>Job Outlook?</vt:lpstr>
      <vt:lpstr>A Great Career Choice!</vt:lpstr>
      <vt:lpstr>Questions?</vt:lpstr>
      <vt:lpstr>References/Resources</vt:lpstr>
      <vt:lpstr>  For more information, contact:  Texas Association of School Psychologists www.txasp.org (trainers@txasp.org)    National Association of School Psychologists www.nasponline.org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2018-08-19T15:55:07Z</dcterms:created>
  <dcterms:modified xsi:type="dcterms:W3CDTF">2018-08-20T19:09:19Z</dcterms:modified>
</cp:coreProperties>
</file>