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68630"/>
          </a:xfrm>
          <a:prstGeom prst="rect">
            <a:avLst/>
          </a:prstGeom>
        </p:spPr>
        <p:txBody>
          <a:bodyPr vert="horz" lIns="94046" tIns="47023" rIns="94046" bIns="47023" rtlCol="0"/>
          <a:lstStyle>
            <a:lvl1pPr algn="r">
              <a:defRPr sz="1200"/>
            </a:lvl1pPr>
          </a:lstStyle>
          <a:p>
            <a:fld id="{69165ADA-335B-46D9-8572-FC536372E0F0}" type="datetimeFigureOut">
              <a:rPr lang="en-US" smtClean="0"/>
              <a:t>6/26/2013</a:t>
            </a:fld>
            <a:endParaRPr lang="en-US"/>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E5B4C220-0A55-45AD-9BEA-20B8B94138DE}" type="slidenum">
              <a:rPr lang="en-US" smtClean="0"/>
              <a:t>‹#›</a:t>
            </a:fld>
            <a:endParaRPr lang="en-US"/>
          </a:p>
        </p:txBody>
      </p:sp>
    </p:spTree>
    <p:extLst>
      <p:ext uri="{BB962C8B-B14F-4D97-AF65-F5344CB8AC3E}">
        <p14:creationId xmlns:p14="http://schemas.microsoft.com/office/powerpoint/2010/main" val="5571999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FDD41E-7F6B-44E7-89BC-0171D11A1EB0}" type="datetimeFigureOut">
              <a:rPr lang="en-US" smtClean="0"/>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3372249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FDD41E-7F6B-44E7-89BC-0171D11A1EB0}" type="datetimeFigureOut">
              <a:rPr lang="en-US" smtClean="0"/>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398411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FDD41E-7F6B-44E7-89BC-0171D11A1EB0}" type="datetimeFigureOut">
              <a:rPr lang="en-US" smtClean="0"/>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1983511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FDD41E-7F6B-44E7-89BC-0171D11A1EB0}" type="datetimeFigureOut">
              <a:rPr lang="en-US" smtClean="0"/>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330743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FDD41E-7F6B-44E7-89BC-0171D11A1EB0}" type="datetimeFigureOut">
              <a:rPr lang="en-US" smtClean="0"/>
              <a:t>6/26/2013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416965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FDD41E-7F6B-44E7-89BC-0171D11A1EB0}" type="datetimeFigureOut">
              <a:rPr lang="en-US" smtClean="0"/>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20572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FDD41E-7F6B-44E7-89BC-0171D11A1EB0}" type="datetimeFigureOut">
              <a:rPr lang="en-US" smtClean="0"/>
              <a:t>6/26/2013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223170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FDD41E-7F6B-44E7-89BC-0171D11A1EB0}" type="datetimeFigureOut">
              <a:rPr lang="en-US" smtClean="0"/>
              <a:t>6/26/2013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255252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FDD41E-7F6B-44E7-89BC-0171D11A1EB0}" type="datetimeFigureOut">
              <a:rPr lang="en-US" smtClean="0"/>
              <a:t>6/26/2013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190152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FDD41E-7F6B-44E7-89BC-0171D11A1EB0}" type="datetimeFigureOut">
              <a:rPr lang="en-US" smtClean="0"/>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151357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FDD41E-7F6B-44E7-89BC-0171D11A1EB0}" type="datetimeFigureOut">
              <a:rPr lang="en-US" smtClean="0"/>
              <a:t>6/26/2013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BB24-FA91-4598-A4AE-6FB88DF0CDF5}" type="slidenum">
              <a:rPr lang="en-US" smtClean="0"/>
              <a:t>‹#›</a:t>
            </a:fld>
            <a:endParaRPr lang="en-US"/>
          </a:p>
        </p:txBody>
      </p:sp>
    </p:spTree>
    <p:extLst>
      <p:ext uri="{BB962C8B-B14F-4D97-AF65-F5344CB8AC3E}">
        <p14:creationId xmlns:p14="http://schemas.microsoft.com/office/powerpoint/2010/main" val="1113581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DD41E-7F6B-44E7-89BC-0171D11A1EB0}" type="datetimeFigureOut">
              <a:rPr lang="en-US" smtClean="0"/>
              <a:t>6/26/2013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3BB24-FA91-4598-A4AE-6FB88DF0CDF5}" type="slidenum">
              <a:rPr lang="en-US" smtClean="0"/>
              <a:t>‹#›</a:t>
            </a:fld>
            <a:endParaRPr lang="en-US"/>
          </a:p>
        </p:txBody>
      </p:sp>
    </p:spTree>
    <p:extLst>
      <p:ext uri="{BB962C8B-B14F-4D97-AF65-F5344CB8AC3E}">
        <p14:creationId xmlns:p14="http://schemas.microsoft.com/office/powerpoint/2010/main" val="51359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effectLst/>
              </a:rPr>
              <a:t>Issues in Autism Evaluation: Differential Diagnosis, Special Populations, Accurate and Efficient Measures</a:t>
            </a:r>
            <a:endParaRPr lang="en-US" dirty="0"/>
          </a:p>
        </p:txBody>
      </p:sp>
      <p:sp>
        <p:nvSpPr>
          <p:cNvPr id="3" name="Subtitle 2"/>
          <p:cNvSpPr>
            <a:spLocks noGrp="1"/>
          </p:cNvSpPr>
          <p:nvPr>
            <p:ph type="subTitle" idx="1"/>
          </p:nvPr>
        </p:nvSpPr>
        <p:spPr/>
        <p:txBody>
          <a:bodyPr/>
          <a:lstStyle/>
          <a:p>
            <a:r>
              <a:rPr lang="en-US" dirty="0" smtClean="0"/>
              <a:t>Laurie </a:t>
            </a:r>
            <a:r>
              <a:rPr lang="en-US" dirty="0" err="1" smtClean="0"/>
              <a:t>McGarry</a:t>
            </a:r>
            <a:r>
              <a:rPr lang="en-US" dirty="0" smtClean="0"/>
              <a:t> </a:t>
            </a:r>
            <a:r>
              <a:rPr lang="en-US" dirty="0" err="1" smtClean="0"/>
              <a:t>Klose</a:t>
            </a:r>
            <a:r>
              <a:rPr lang="en-US" dirty="0" smtClean="0"/>
              <a:t>, Ph.D., LSSP</a:t>
            </a:r>
            <a:endParaRPr lang="en-US" dirty="0"/>
          </a:p>
        </p:txBody>
      </p:sp>
    </p:spTree>
    <p:extLst>
      <p:ext uri="{BB962C8B-B14F-4D97-AF65-F5344CB8AC3E}">
        <p14:creationId xmlns:p14="http://schemas.microsoft.com/office/powerpoint/2010/main" val="3099178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Criteria C</a:t>
            </a:r>
            <a:endParaRPr lang="en-US" dirty="0"/>
          </a:p>
        </p:txBody>
      </p:sp>
      <p:sp>
        <p:nvSpPr>
          <p:cNvPr id="3" name="Content Placeholder 2"/>
          <p:cNvSpPr>
            <a:spLocks noGrp="1"/>
          </p:cNvSpPr>
          <p:nvPr>
            <p:ph idx="1"/>
          </p:nvPr>
        </p:nvSpPr>
        <p:spPr/>
        <p:txBody>
          <a:bodyPr/>
          <a:lstStyle/>
          <a:p>
            <a:pPr marL="0" indent="0">
              <a:buNone/>
            </a:pPr>
            <a:r>
              <a:rPr lang="en-US" i="1" dirty="0" smtClean="0"/>
              <a:t>“ Symptoms must be present in the early developmental period (but may not become fully manifest until social demands exceed limited capacities, or may be masked by learned strategies in later life).”</a:t>
            </a:r>
            <a:endParaRPr lang="en-US" i="1" dirty="0"/>
          </a:p>
        </p:txBody>
      </p:sp>
    </p:spTree>
    <p:extLst>
      <p:ext uri="{BB962C8B-B14F-4D97-AF65-F5344CB8AC3E}">
        <p14:creationId xmlns:p14="http://schemas.microsoft.com/office/powerpoint/2010/main" val="39193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Criteria D</a:t>
            </a:r>
            <a:endParaRPr lang="en-US" dirty="0"/>
          </a:p>
        </p:txBody>
      </p:sp>
      <p:sp>
        <p:nvSpPr>
          <p:cNvPr id="3" name="Content Placeholder 2"/>
          <p:cNvSpPr>
            <a:spLocks noGrp="1"/>
          </p:cNvSpPr>
          <p:nvPr>
            <p:ph idx="1"/>
          </p:nvPr>
        </p:nvSpPr>
        <p:spPr/>
        <p:txBody>
          <a:bodyPr/>
          <a:lstStyle/>
          <a:p>
            <a:pPr marL="0" indent="0">
              <a:buNone/>
            </a:pPr>
            <a:r>
              <a:rPr lang="en-US" i="1" dirty="0" smtClean="0"/>
              <a:t>“Symptoms cause clinically significant impairment in social, occupational, or  other important areas of current functioning.”</a:t>
            </a:r>
            <a:endParaRPr lang="en-US" i="1" dirty="0"/>
          </a:p>
        </p:txBody>
      </p:sp>
    </p:spTree>
    <p:extLst>
      <p:ext uri="{BB962C8B-B14F-4D97-AF65-F5344CB8AC3E}">
        <p14:creationId xmlns:p14="http://schemas.microsoft.com/office/powerpoint/2010/main" val="931552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Criteria E</a:t>
            </a:r>
            <a:endParaRPr lang="en-US" dirty="0"/>
          </a:p>
        </p:txBody>
      </p:sp>
      <p:sp>
        <p:nvSpPr>
          <p:cNvPr id="3" name="Content Placeholder 2"/>
          <p:cNvSpPr>
            <a:spLocks noGrp="1"/>
          </p:cNvSpPr>
          <p:nvPr>
            <p:ph idx="1"/>
          </p:nvPr>
        </p:nvSpPr>
        <p:spPr/>
        <p:txBody>
          <a:bodyPr/>
          <a:lstStyle/>
          <a:p>
            <a:pPr marL="0" indent="0">
              <a:buNone/>
            </a:pPr>
            <a:r>
              <a:rPr lang="en-US" i="1" dirty="0" smtClean="0"/>
              <a:t>“These disturbances are not better explained by intellectual disability (intellectual developmental disorder) or global developmental delay. Intellectual disability and autism spectrum disorder frequently co-occur; to make comorbid diagnosis of autism spectrum disorder and intellectual disability, social communication should be below that expected for general developmental level.”</a:t>
            </a:r>
            <a:endParaRPr lang="en-US" i="1" dirty="0"/>
          </a:p>
        </p:txBody>
      </p:sp>
    </p:spTree>
    <p:extLst>
      <p:ext uri="{BB962C8B-B14F-4D97-AF65-F5344CB8AC3E}">
        <p14:creationId xmlns:p14="http://schemas.microsoft.com/office/powerpoint/2010/main" val="4050235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Concerning Individuals with a Previous Diagnosis of Autism, Asperger’s or PDD-NOS</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t>
            </a:r>
            <a:r>
              <a:rPr lang="en-US" b="1" dirty="0" smtClean="0"/>
              <a:t>Note:</a:t>
            </a:r>
            <a:r>
              <a:rPr lang="en-US" dirty="0" smtClean="0"/>
              <a:t> Individuals with a well-established DSM-IV diagnosis of autistic disorder, Asperger’s disorder, or pervasive developmental disorder not otherwise specified should be given the diagnosis of autism spectrum disorder.  Individuals who have marked deficits in social communication, but whose symptoms do not otherwise meet criteria for autism spectrum disorder, should be evaluated for social (pragmatic) communication disorder.”</a:t>
            </a:r>
            <a:endParaRPr lang="en-US" dirty="0"/>
          </a:p>
        </p:txBody>
      </p:sp>
    </p:spTree>
    <p:extLst>
      <p:ext uri="{BB962C8B-B14F-4D97-AF65-F5344CB8AC3E}">
        <p14:creationId xmlns:p14="http://schemas.microsoft.com/office/powerpoint/2010/main" val="246921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Specifications to be Included</a:t>
            </a:r>
            <a:endParaRPr lang="en-US" dirty="0"/>
          </a:p>
        </p:txBody>
      </p:sp>
      <p:sp>
        <p:nvSpPr>
          <p:cNvPr id="3" name="Content Placeholder 2"/>
          <p:cNvSpPr>
            <a:spLocks noGrp="1"/>
          </p:cNvSpPr>
          <p:nvPr>
            <p:ph idx="1"/>
          </p:nvPr>
        </p:nvSpPr>
        <p:spPr/>
        <p:txBody>
          <a:bodyPr>
            <a:normAutofit lnSpcReduction="10000"/>
          </a:bodyPr>
          <a:lstStyle/>
          <a:p>
            <a:r>
              <a:rPr lang="en-US" dirty="0" smtClean="0"/>
              <a:t>With or without accompanying intellectual impairment</a:t>
            </a:r>
          </a:p>
          <a:p>
            <a:r>
              <a:rPr lang="en-US" dirty="0" smtClean="0"/>
              <a:t>With or without accompanying language impairment</a:t>
            </a:r>
          </a:p>
          <a:p>
            <a:r>
              <a:rPr lang="en-US" dirty="0" smtClean="0"/>
              <a:t>Associated with a known medical or genetic condition or environmental factor</a:t>
            </a:r>
          </a:p>
          <a:p>
            <a:r>
              <a:rPr lang="en-US" dirty="0" smtClean="0"/>
              <a:t>Associated with another neurodevelopmental, mental, or behavioral disorder</a:t>
            </a:r>
          </a:p>
          <a:p>
            <a:r>
              <a:rPr lang="en-US" dirty="0" smtClean="0"/>
              <a:t>With catatonia</a:t>
            </a:r>
            <a:endParaRPr lang="en-US" dirty="0"/>
          </a:p>
        </p:txBody>
      </p:sp>
    </p:spTree>
    <p:extLst>
      <p:ext uri="{BB962C8B-B14F-4D97-AF65-F5344CB8AC3E}">
        <p14:creationId xmlns:p14="http://schemas.microsoft.com/office/powerpoint/2010/main" val="4015879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Neurodevelopmental Disorders</a:t>
            </a:r>
            <a:endParaRPr lang="en-US" dirty="0"/>
          </a:p>
        </p:txBody>
      </p:sp>
      <p:sp>
        <p:nvSpPr>
          <p:cNvPr id="3" name="Content Placeholder 2"/>
          <p:cNvSpPr>
            <a:spLocks noGrp="1"/>
          </p:cNvSpPr>
          <p:nvPr>
            <p:ph idx="1"/>
          </p:nvPr>
        </p:nvSpPr>
        <p:spPr/>
        <p:txBody>
          <a:bodyPr/>
          <a:lstStyle/>
          <a:p>
            <a:r>
              <a:rPr lang="en-US" dirty="0" smtClean="0"/>
              <a:t>Intellectual Disability (Intellectual Developmental Disorder)</a:t>
            </a:r>
          </a:p>
          <a:p>
            <a:r>
              <a:rPr lang="en-US" dirty="0" smtClean="0"/>
              <a:t>Global Developmental Delay</a:t>
            </a:r>
          </a:p>
          <a:p>
            <a:r>
              <a:rPr lang="en-US" dirty="0" smtClean="0"/>
              <a:t>Unspecified Intellectual Disability (Intellectual Developmental Disorder)</a:t>
            </a:r>
          </a:p>
          <a:p>
            <a:r>
              <a:rPr lang="en-US" dirty="0" smtClean="0"/>
              <a:t>Language Disorder</a:t>
            </a:r>
          </a:p>
          <a:p>
            <a:r>
              <a:rPr lang="en-US" dirty="0" smtClean="0"/>
              <a:t>Speech Sound Disorder</a:t>
            </a:r>
          </a:p>
          <a:p>
            <a:r>
              <a:rPr lang="en-US" dirty="0" smtClean="0"/>
              <a:t>Childhood-Onset Fluency Disorder (Stuttering)</a:t>
            </a:r>
            <a:endParaRPr lang="en-US" dirty="0"/>
          </a:p>
        </p:txBody>
      </p:sp>
    </p:spTree>
    <p:extLst>
      <p:ext uri="{BB962C8B-B14F-4D97-AF65-F5344CB8AC3E}">
        <p14:creationId xmlns:p14="http://schemas.microsoft.com/office/powerpoint/2010/main" val="3356380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Neurodevelopmental Disorders, Cont.</a:t>
            </a:r>
            <a:endParaRPr lang="en-US" dirty="0"/>
          </a:p>
        </p:txBody>
      </p:sp>
      <p:sp>
        <p:nvSpPr>
          <p:cNvPr id="3" name="Content Placeholder 2"/>
          <p:cNvSpPr>
            <a:spLocks noGrp="1"/>
          </p:cNvSpPr>
          <p:nvPr>
            <p:ph idx="1"/>
          </p:nvPr>
        </p:nvSpPr>
        <p:spPr/>
        <p:txBody>
          <a:bodyPr>
            <a:normAutofit lnSpcReduction="10000"/>
          </a:bodyPr>
          <a:lstStyle/>
          <a:p>
            <a:r>
              <a:rPr lang="en-US" dirty="0" smtClean="0"/>
              <a:t>Social (Pragmatic) Communication Disorder</a:t>
            </a:r>
          </a:p>
          <a:p>
            <a:r>
              <a:rPr lang="en-US" dirty="0" smtClean="0"/>
              <a:t>Unspecified Communication Disorder</a:t>
            </a:r>
          </a:p>
          <a:p>
            <a:r>
              <a:rPr lang="en-US" dirty="0" smtClean="0"/>
              <a:t>Autism Spectrum Disorder</a:t>
            </a:r>
          </a:p>
          <a:p>
            <a:r>
              <a:rPr lang="en-US" dirty="0" smtClean="0"/>
              <a:t>Attention-Deficit/Hyperactivity Disorder- Combined presentation, Predominantly inattentive presentation, Predominantly hyperactive/impulsive presentation</a:t>
            </a:r>
          </a:p>
          <a:p>
            <a:r>
              <a:rPr lang="en-US" dirty="0" smtClean="0"/>
              <a:t>Unspecified Attention-Deficit/Hyperactivity Disorder</a:t>
            </a:r>
          </a:p>
        </p:txBody>
      </p:sp>
    </p:spTree>
    <p:extLst>
      <p:ext uri="{BB962C8B-B14F-4D97-AF65-F5344CB8AC3E}">
        <p14:creationId xmlns:p14="http://schemas.microsoft.com/office/powerpoint/2010/main" val="3768005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Neurodevelopmental Disorders, Cont.</a:t>
            </a:r>
            <a:endParaRPr lang="en-US" dirty="0"/>
          </a:p>
        </p:txBody>
      </p:sp>
      <p:sp>
        <p:nvSpPr>
          <p:cNvPr id="3" name="Content Placeholder 2"/>
          <p:cNvSpPr>
            <a:spLocks noGrp="1"/>
          </p:cNvSpPr>
          <p:nvPr>
            <p:ph idx="1"/>
          </p:nvPr>
        </p:nvSpPr>
        <p:spPr/>
        <p:txBody>
          <a:bodyPr>
            <a:normAutofit lnSpcReduction="10000"/>
          </a:bodyPr>
          <a:lstStyle/>
          <a:p>
            <a:r>
              <a:rPr lang="en-US" dirty="0" smtClean="0"/>
              <a:t>Specific Learning Disorder- With impairment in reading, With impairment in written expression, With impairment in mathematics</a:t>
            </a:r>
          </a:p>
          <a:p>
            <a:r>
              <a:rPr lang="en-US" dirty="0" smtClean="0"/>
              <a:t>Developmental Coordination Disorder</a:t>
            </a:r>
          </a:p>
          <a:p>
            <a:r>
              <a:rPr lang="en-US" dirty="0" smtClean="0"/>
              <a:t>Stereotypic Movement Disorder- With/out self-injurious behavior</a:t>
            </a:r>
          </a:p>
          <a:p>
            <a:r>
              <a:rPr lang="en-US" dirty="0" smtClean="0"/>
              <a:t>Tourette’s Disorder</a:t>
            </a:r>
          </a:p>
          <a:p>
            <a:r>
              <a:rPr lang="en-US" dirty="0" smtClean="0"/>
              <a:t>Persistent (Chronic) Motor or Vocal Tic Disorder</a:t>
            </a:r>
          </a:p>
        </p:txBody>
      </p:sp>
    </p:spTree>
    <p:extLst>
      <p:ext uri="{BB962C8B-B14F-4D97-AF65-F5344CB8AC3E}">
        <p14:creationId xmlns:p14="http://schemas.microsoft.com/office/powerpoint/2010/main" val="42557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Neurodevelopmental Disorders, Cont.</a:t>
            </a:r>
            <a:endParaRPr lang="en-US" dirty="0"/>
          </a:p>
        </p:txBody>
      </p:sp>
      <p:sp>
        <p:nvSpPr>
          <p:cNvPr id="3" name="Content Placeholder 2"/>
          <p:cNvSpPr>
            <a:spLocks noGrp="1"/>
          </p:cNvSpPr>
          <p:nvPr>
            <p:ph idx="1"/>
          </p:nvPr>
        </p:nvSpPr>
        <p:spPr/>
        <p:txBody>
          <a:bodyPr/>
          <a:lstStyle/>
          <a:p>
            <a:r>
              <a:rPr lang="en-US" dirty="0" smtClean="0"/>
              <a:t>Other Specified Tic Disorder</a:t>
            </a:r>
          </a:p>
          <a:p>
            <a:r>
              <a:rPr lang="en-US" dirty="0" smtClean="0"/>
              <a:t>Unspecified Tic Disorder</a:t>
            </a:r>
          </a:p>
          <a:p>
            <a:r>
              <a:rPr lang="en-US" dirty="0" smtClean="0"/>
              <a:t>Other Specified Neurodevelopmental Disorder</a:t>
            </a:r>
          </a:p>
          <a:p>
            <a:r>
              <a:rPr lang="en-US" dirty="0" smtClean="0"/>
              <a:t>Unspecified Neurodevelopmental Disorder</a:t>
            </a:r>
            <a:endParaRPr lang="en-US" dirty="0"/>
          </a:p>
        </p:txBody>
      </p:sp>
    </p:spTree>
    <p:extLst>
      <p:ext uri="{BB962C8B-B14F-4D97-AF65-F5344CB8AC3E}">
        <p14:creationId xmlns:p14="http://schemas.microsoft.com/office/powerpoint/2010/main" val="11211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403350"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098167689"/>
              </p:ext>
            </p:extLst>
          </p:nvPr>
        </p:nvGraphicFramePr>
        <p:xfrm>
          <a:off x="228600" y="304805"/>
          <a:ext cx="8763001" cy="6457325"/>
        </p:xfrm>
        <a:graphic>
          <a:graphicData uri="http://schemas.openxmlformats.org/drawingml/2006/table">
            <a:tbl>
              <a:tblPr firstRow="1" firstCol="1" bandRow="1">
                <a:tableStyleId>{5C22544A-7EE6-4342-B048-85BDC9FD1C3A}</a:tableStyleId>
              </a:tblPr>
              <a:tblGrid>
                <a:gridCol w="2394926"/>
                <a:gridCol w="1273615"/>
                <a:gridCol w="1273615"/>
                <a:gridCol w="1273615"/>
                <a:gridCol w="1273615"/>
                <a:gridCol w="1273615"/>
              </a:tblGrid>
              <a:tr h="1295395">
                <a:tc>
                  <a:txBody>
                    <a:bodyPr/>
                    <a:lstStyle/>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dirty="0">
                          <a:solidFill>
                            <a:schemeClr val="tx1"/>
                          </a:solidFill>
                          <a:effectLst/>
                        </a:rPr>
                        <a:t>Persistent deficits in social communication and social interaction across multiple contexts</a:t>
                      </a:r>
                      <a:endParaRPr lang="en-US" sz="800" dirty="0">
                        <a:solidFill>
                          <a:schemeClr val="tx1"/>
                        </a:solidFill>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dirty="0">
                          <a:solidFill>
                            <a:schemeClr val="tx1"/>
                          </a:solidFill>
                          <a:effectLst/>
                        </a:rPr>
                        <a:t>Restricted, repetitive patterns of behavior, interests, or activities</a:t>
                      </a:r>
                      <a:endParaRPr lang="en-US" sz="800" dirty="0">
                        <a:solidFill>
                          <a:schemeClr val="tx1"/>
                        </a:solidFill>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dirty="0">
                          <a:solidFill>
                            <a:schemeClr val="tx1"/>
                          </a:solidFill>
                          <a:effectLst/>
                        </a:rPr>
                        <a:t>Symptoms must be present in the early developmental period</a:t>
                      </a:r>
                      <a:endParaRPr lang="en-US" sz="800" dirty="0">
                        <a:solidFill>
                          <a:schemeClr val="tx1"/>
                        </a:solidFill>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dirty="0">
                          <a:solidFill>
                            <a:schemeClr val="tx1"/>
                          </a:solidFill>
                          <a:effectLst/>
                        </a:rPr>
                        <a:t>Symptoms cause clinically significant impairment</a:t>
                      </a:r>
                      <a:endParaRPr lang="en-US" sz="800" dirty="0">
                        <a:solidFill>
                          <a:schemeClr val="tx1"/>
                        </a:solidFill>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solidFill>
                            <a:schemeClr val="tx1"/>
                          </a:solidFill>
                          <a:effectLst/>
                        </a:rPr>
                        <a:t>Not better explained by intellectual disability</a:t>
                      </a:r>
                      <a:endParaRPr lang="en-US" sz="800">
                        <a:solidFill>
                          <a:schemeClr val="tx1"/>
                        </a:solidFill>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dirty="0">
                          <a:solidFill>
                            <a:schemeClr val="tx1"/>
                          </a:solidFill>
                          <a:effectLst/>
                        </a:rPr>
                        <a:t>Interview/Developmental History</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412955">
                <a:tc>
                  <a:txBody>
                    <a:bodyPr/>
                    <a:lstStyle/>
                    <a:p>
                      <a:pPr marL="0" marR="0">
                        <a:lnSpc>
                          <a:spcPct val="115000"/>
                        </a:lnSpc>
                        <a:spcBef>
                          <a:spcPts val="0"/>
                        </a:spcBef>
                        <a:spcAft>
                          <a:spcPts val="0"/>
                        </a:spcAft>
                        <a:tabLst>
                          <a:tab pos="457200" algn="l"/>
                        </a:tabLst>
                      </a:pPr>
                      <a:r>
                        <a:rPr lang="en-US" sz="1100" dirty="0">
                          <a:solidFill>
                            <a:schemeClr val="tx1"/>
                          </a:solidFill>
                          <a:effectLst/>
                        </a:rPr>
                        <a:t>Autism Diagnostic Observation Schedule, Second Edition (ADOS-2</a:t>
                      </a:r>
                      <a:r>
                        <a:rPr lang="en-US" sz="1100" dirty="0">
                          <a:effectLst/>
                        </a:rPr>
                        <a:t>)</a:t>
                      </a:r>
                      <a:endParaRPr lang="en-US" sz="1100" dirty="0">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412955">
                <a:tc>
                  <a:txBody>
                    <a:bodyPr/>
                    <a:lstStyle/>
                    <a:p>
                      <a:pPr marL="0" marR="0">
                        <a:lnSpc>
                          <a:spcPct val="115000"/>
                        </a:lnSpc>
                        <a:spcBef>
                          <a:spcPts val="0"/>
                        </a:spcBef>
                        <a:spcAft>
                          <a:spcPts val="0"/>
                        </a:spcAft>
                        <a:tabLst>
                          <a:tab pos="457200" algn="l"/>
                        </a:tabLst>
                      </a:pPr>
                      <a:r>
                        <a:rPr lang="en-US" sz="1100" dirty="0">
                          <a:solidFill>
                            <a:schemeClr val="tx1"/>
                          </a:solidFill>
                          <a:effectLst/>
                        </a:rPr>
                        <a:t>Autism Diagnostic Interview-Revised (ADI-R)</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412955">
                <a:tc>
                  <a:txBody>
                    <a:bodyPr/>
                    <a:lstStyle/>
                    <a:p>
                      <a:pPr marL="0" marR="0">
                        <a:lnSpc>
                          <a:spcPct val="115000"/>
                        </a:lnSpc>
                        <a:spcBef>
                          <a:spcPts val="0"/>
                        </a:spcBef>
                        <a:spcAft>
                          <a:spcPts val="0"/>
                        </a:spcAft>
                      </a:pPr>
                      <a:r>
                        <a:rPr lang="en-US" sz="1100" dirty="0">
                          <a:solidFill>
                            <a:schemeClr val="tx1"/>
                          </a:solidFill>
                          <a:effectLst/>
                        </a:rPr>
                        <a:t>Social Responsiveness Scale, Second Edition (SRS-2)</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412955">
                <a:tc>
                  <a:txBody>
                    <a:bodyPr/>
                    <a:lstStyle/>
                    <a:p>
                      <a:pPr marL="0" marR="0">
                        <a:lnSpc>
                          <a:spcPct val="115000"/>
                        </a:lnSpc>
                        <a:spcBef>
                          <a:spcPts val="0"/>
                        </a:spcBef>
                        <a:spcAft>
                          <a:spcPts val="0"/>
                        </a:spcAft>
                      </a:pPr>
                      <a:r>
                        <a:rPr lang="en-US" sz="1100" dirty="0">
                          <a:solidFill>
                            <a:schemeClr val="tx1"/>
                          </a:solidFill>
                          <a:effectLst/>
                        </a:rPr>
                        <a:t>Social Communication Questionnaire (SCQ)</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619431">
                <a:tc>
                  <a:txBody>
                    <a:bodyPr/>
                    <a:lstStyle/>
                    <a:p>
                      <a:pPr marL="0" marR="0">
                        <a:lnSpc>
                          <a:spcPct val="115000"/>
                        </a:lnSpc>
                        <a:spcBef>
                          <a:spcPts val="0"/>
                        </a:spcBef>
                        <a:spcAft>
                          <a:spcPts val="0"/>
                        </a:spcAft>
                        <a:tabLst>
                          <a:tab pos="457200" algn="l"/>
                        </a:tabLst>
                      </a:pPr>
                      <a:r>
                        <a:rPr lang="en-US" sz="1100" dirty="0">
                          <a:solidFill>
                            <a:schemeClr val="tx1"/>
                          </a:solidFill>
                          <a:effectLst/>
                        </a:rPr>
                        <a:t>Behavior Assessment System for Children, Second Edition (BASC-2) Parent and Teacher Reports</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619431">
                <a:tc>
                  <a:txBody>
                    <a:bodyPr/>
                    <a:lstStyle/>
                    <a:p>
                      <a:pPr marL="0" marR="0">
                        <a:lnSpc>
                          <a:spcPct val="115000"/>
                        </a:lnSpc>
                        <a:spcBef>
                          <a:spcPts val="0"/>
                        </a:spcBef>
                        <a:spcAft>
                          <a:spcPts val="0"/>
                        </a:spcAft>
                        <a:tabLst>
                          <a:tab pos="457200" algn="l"/>
                        </a:tabLst>
                      </a:pPr>
                      <a:r>
                        <a:rPr lang="en-US" sz="1100" dirty="0">
                          <a:solidFill>
                            <a:schemeClr val="tx1"/>
                          </a:solidFill>
                          <a:effectLst/>
                        </a:rPr>
                        <a:t>Adaptive Behavior Assessment System, Second Edition (ABAS-II)Parent and Teacher Reports</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r>
              <a:tr h="619431">
                <a:tc>
                  <a:txBody>
                    <a:bodyPr/>
                    <a:lstStyle/>
                    <a:p>
                      <a:pPr marL="0" marR="0">
                        <a:lnSpc>
                          <a:spcPct val="115000"/>
                        </a:lnSpc>
                        <a:spcBef>
                          <a:spcPts val="0"/>
                        </a:spcBef>
                        <a:spcAft>
                          <a:spcPts val="0"/>
                        </a:spcAft>
                      </a:pPr>
                      <a:r>
                        <a:rPr lang="en-US" sz="1100" dirty="0">
                          <a:solidFill>
                            <a:schemeClr val="tx1"/>
                          </a:solidFill>
                          <a:effectLst/>
                        </a:rPr>
                        <a:t>Gilliam Autism Rating Scale, Second Edition (GARS-2)Parent and Teacher Reports</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412955">
                <a:tc>
                  <a:txBody>
                    <a:bodyPr/>
                    <a:lstStyle/>
                    <a:p>
                      <a:pPr marL="0" marR="0">
                        <a:lnSpc>
                          <a:spcPct val="115000"/>
                        </a:lnSpc>
                        <a:spcBef>
                          <a:spcPts val="0"/>
                        </a:spcBef>
                        <a:spcAft>
                          <a:spcPts val="0"/>
                        </a:spcAft>
                      </a:pPr>
                      <a:r>
                        <a:rPr lang="en-US" sz="1100" dirty="0">
                          <a:solidFill>
                            <a:schemeClr val="tx1"/>
                          </a:solidFill>
                          <a:effectLst/>
                        </a:rPr>
                        <a:t>Childhood Autism Rating Scale, Second Edition (CARS2)</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dirty="0" err="1">
                          <a:solidFill>
                            <a:schemeClr val="tx1"/>
                          </a:solidFill>
                          <a:effectLst/>
                        </a:rPr>
                        <a:t>Haak</a:t>
                      </a:r>
                      <a:r>
                        <a:rPr lang="en-US" sz="1100" dirty="0">
                          <a:solidFill>
                            <a:schemeClr val="tx1"/>
                          </a:solidFill>
                          <a:effectLst/>
                        </a:rPr>
                        <a:t> Sentence Completion Test</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dirty="0">
                          <a:solidFill>
                            <a:schemeClr val="tx1"/>
                          </a:solidFill>
                          <a:effectLst/>
                        </a:rPr>
                        <a:t>Projective Drawings</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dirty="0">
                          <a:solidFill>
                            <a:schemeClr val="tx1"/>
                          </a:solidFill>
                          <a:effectLst/>
                        </a:rPr>
                        <a:t>Cognitive Assessment</a:t>
                      </a:r>
                      <a:endParaRPr lang="en-US" sz="1100" dirty="0">
                        <a:solidFill>
                          <a:schemeClr val="tx1"/>
                        </a:solidFill>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X</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a:t>
                      </a:r>
                      <a:endParaRPr lang="en-US" sz="800">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r>
              <a:tr h="206477">
                <a:tc>
                  <a:txBody>
                    <a:bodyPr/>
                    <a:lstStyle/>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51936" marR="51936" marT="0" marB="0">
                    <a:noFill/>
                  </a:tcPr>
                </a:tc>
                <a:tc>
                  <a:txBody>
                    <a:bodyPr/>
                    <a:lstStyle/>
                    <a:p>
                      <a:pPr marL="0" marR="0" algn="ctr">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51936" marR="51936" marT="0" marB="0"/>
                </a:tc>
                <a:tc>
                  <a:txBody>
                    <a:bodyPr/>
                    <a:lstStyle/>
                    <a:p>
                      <a:pPr marL="0" marR="0" algn="ctr">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51936" marR="51936" marT="0" marB="0"/>
                </a:tc>
              </a:tr>
            </a:tbl>
          </a:graphicData>
        </a:graphic>
      </p:graphicFrame>
      <p:sp>
        <p:nvSpPr>
          <p:cNvPr id="7" name="Rectangle 2"/>
          <p:cNvSpPr>
            <a:spLocks noChangeArrowheads="1"/>
          </p:cNvSpPr>
          <p:nvPr/>
        </p:nvSpPr>
        <p:spPr bwMode="auto">
          <a:xfrm>
            <a:off x="1403350"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70625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Examine DSM-V diagnostic criteria for Autism Spectrum Disorders</a:t>
            </a:r>
          </a:p>
          <a:p>
            <a:r>
              <a:rPr lang="en-US" dirty="0" smtClean="0"/>
              <a:t>Analyze utility of frequently used autism assessment measures in diagnostic formulation</a:t>
            </a:r>
          </a:p>
          <a:p>
            <a:r>
              <a:rPr lang="en-US" dirty="0" smtClean="0"/>
              <a:t>Consider related neurological, developmental and emotional conditions</a:t>
            </a:r>
          </a:p>
          <a:p>
            <a:r>
              <a:rPr lang="en-US" dirty="0" smtClean="0"/>
              <a:t>Develop strategies for differential diagnosis</a:t>
            </a:r>
          </a:p>
          <a:p>
            <a:endParaRPr lang="en-US" dirty="0"/>
          </a:p>
        </p:txBody>
      </p:sp>
    </p:spTree>
    <p:extLst>
      <p:ext uri="{BB962C8B-B14F-4D97-AF65-F5344CB8AC3E}">
        <p14:creationId xmlns:p14="http://schemas.microsoft.com/office/powerpoint/2010/main" val="3688972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8545929"/>
              </p:ext>
            </p:extLst>
          </p:nvPr>
        </p:nvGraphicFramePr>
        <p:xfrm>
          <a:off x="457200" y="228600"/>
          <a:ext cx="8305801" cy="6618468"/>
        </p:xfrm>
        <a:graphic>
          <a:graphicData uri="http://schemas.openxmlformats.org/drawingml/2006/table">
            <a:tbl>
              <a:tblPr firstRow="1" bandRow="1">
                <a:tableStyleId>{5940675A-B579-460E-94D1-54222C63F5DA}</a:tableStyleId>
              </a:tblPr>
              <a:tblGrid>
                <a:gridCol w="2655596"/>
                <a:gridCol w="1130041"/>
                <a:gridCol w="1130041"/>
                <a:gridCol w="1130041"/>
                <a:gridCol w="1130041"/>
                <a:gridCol w="1130041"/>
              </a:tblGrid>
              <a:tr h="950533">
                <a:tc>
                  <a:txBody>
                    <a:bodyPr/>
                    <a:lstStyle/>
                    <a:p>
                      <a:pPr marL="0" marR="0">
                        <a:lnSpc>
                          <a:spcPct val="115000"/>
                        </a:lnSpc>
                        <a:spcBef>
                          <a:spcPts val="0"/>
                        </a:spcBef>
                        <a:spcAft>
                          <a:spcPts val="0"/>
                        </a:spcAft>
                      </a:pPr>
                      <a:endParaRPr lang="en-US" sz="10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000" i="1" dirty="0">
                          <a:effectLst/>
                          <a:latin typeface="Times New Roman" pitchFamily="18" charset="0"/>
                          <a:ea typeface="Calibri"/>
                          <a:cs typeface="Times New Roman" pitchFamily="18" charset="0"/>
                        </a:rPr>
                        <a:t>Persistent deficits in social communication and social interaction across multiple contexts</a:t>
                      </a:r>
                      <a:endParaRPr lang="en-US" sz="10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000" i="1">
                          <a:effectLst/>
                          <a:latin typeface="Times New Roman" pitchFamily="18" charset="0"/>
                          <a:ea typeface="Calibri"/>
                          <a:cs typeface="Times New Roman" pitchFamily="18" charset="0"/>
                        </a:rPr>
                        <a:t>Restricted, repetitive patterns of behavior, interests, or activities</a:t>
                      </a:r>
                      <a:endParaRPr lang="en-US" sz="10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000" i="1">
                          <a:effectLst/>
                          <a:latin typeface="Times New Roman" pitchFamily="18" charset="0"/>
                          <a:ea typeface="Calibri"/>
                          <a:cs typeface="Times New Roman" pitchFamily="18" charset="0"/>
                        </a:rPr>
                        <a:t>Symptoms must be present in the early developmental period</a:t>
                      </a:r>
                      <a:endParaRPr lang="en-US" sz="10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000" i="1">
                          <a:effectLst/>
                          <a:latin typeface="Times New Roman" pitchFamily="18" charset="0"/>
                          <a:ea typeface="Calibri"/>
                          <a:cs typeface="Times New Roman" pitchFamily="18" charset="0"/>
                        </a:rPr>
                        <a:t>Symptoms cause clinically significant impairment</a:t>
                      </a:r>
                      <a:endParaRPr lang="en-US" sz="10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000" i="1" dirty="0">
                          <a:effectLst/>
                          <a:latin typeface="Times New Roman" pitchFamily="18" charset="0"/>
                          <a:ea typeface="Calibri"/>
                          <a:cs typeface="Times New Roman" pitchFamily="18" charset="0"/>
                        </a:rPr>
                        <a:t>Not better explained by intellectual disability</a:t>
                      </a:r>
                      <a:endParaRPr lang="en-US" sz="1000" dirty="0">
                        <a:effectLst/>
                        <a:latin typeface="Times New Roman" pitchFamily="18" charset="0"/>
                        <a:ea typeface="Calibri"/>
                        <a:cs typeface="Times New Roman" pitchFamily="18" charset="0"/>
                      </a:endParaRPr>
                    </a:p>
                  </a:txBody>
                  <a:tcPr marL="68580" marR="68580" marT="0" marB="0"/>
                </a:tc>
              </a:tr>
              <a:tr h="392745">
                <a:tc>
                  <a:txBody>
                    <a:bodyPr/>
                    <a:lstStyle/>
                    <a:p>
                      <a:pPr marL="0" marR="0">
                        <a:lnSpc>
                          <a:spcPct val="115000"/>
                        </a:lnSpc>
                        <a:spcBef>
                          <a:spcPts val="0"/>
                        </a:spcBef>
                        <a:spcAft>
                          <a:spcPts val="0"/>
                        </a:spcAft>
                      </a:pPr>
                      <a:r>
                        <a:rPr lang="en-US" sz="1200" dirty="0">
                          <a:effectLst/>
                          <a:latin typeface="Times New Roman" pitchFamily="18" charset="0"/>
                          <a:ea typeface="Times New Roman"/>
                          <a:cs typeface="Times New Roman" pitchFamily="18" charset="0"/>
                        </a:rPr>
                        <a:t>Interview/Developmental History</a:t>
                      </a:r>
                      <a:endParaRPr lang="en-US" sz="12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408346">
                <a:tc>
                  <a:txBody>
                    <a:bodyPr/>
                    <a:lstStyle/>
                    <a:p>
                      <a:pPr marL="0" marR="0">
                        <a:lnSpc>
                          <a:spcPct val="115000"/>
                        </a:lnSpc>
                        <a:spcBef>
                          <a:spcPts val="0"/>
                        </a:spcBef>
                        <a:spcAft>
                          <a:spcPts val="0"/>
                        </a:spcAft>
                        <a:tabLst>
                          <a:tab pos="457200" algn="l"/>
                        </a:tabLst>
                      </a:pPr>
                      <a:r>
                        <a:rPr lang="en-US" sz="1200" dirty="0">
                          <a:effectLst/>
                          <a:latin typeface="Times New Roman" pitchFamily="18" charset="0"/>
                          <a:ea typeface="Times New Roman"/>
                          <a:cs typeface="Times New Roman" pitchFamily="18" charset="0"/>
                        </a:rPr>
                        <a:t>Autism Diagnostic Observation Schedule, Second Edition (ADOS-2)</a:t>
                      </a:r>
                      <a:endParaRPr lang="en-US" sz="12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408346">
                <a:tc>
                  <a:txBody>
                    <a:bodyPr/>
                    <a:lstStyle/>
                    <a:p>
                      <a:pPr marL="0" marR="0">
                        <a:lnSpc>
                          <a:spcPct val="115000"/>
                        </a:lnSpc>
                        <a:spcBef>
                          <a:spcPts val="0"/>
                        </a:spcBef>
                        <a:spcAft>
                          <a:spcPts val="0"/>
                        </a:spcAft>
                        <a:tabLst>
                          <a:tab pos="457200" algn="l"/>
                        </a:tabLst>
                      </a:pPr>
                      <a:r>
                        <a:rPr lang="en-US" sz="1200">
                          <a:effectLst/>
                          <a:latin typeface="Times New Roman" pitchFamily="18" charset="0"/>
                          <a:ea typeface="Times New Roman"/>
                          <a:cs typeface="Times New Roman" pitchFamily="18" charset="0"/>
                        </a:rPr>
                        <a:t>Autism Diagnostic Interview-Revised (ADI-R)</a:t>
                      </a:r>
                      <a:endParaRPr lang="en-US" sz="12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408346">
                <a:tc>
                  <a:txBody>
                    <a:bodyPr/>
                    <a:lstStyle/>
                    <a:p>
                      <a:pPr marL="0" marR="0">
                        <a:lnSpc>
                          <a:spcPct val="115000"/>
                        </a:lnSpc>
                        <a:spcBef>
                          <a:spcPts val="0"/>
                        </a:spcBef>
                        <a:spcAft>
                          <a:spcPts val="0"/>
                        </a:spcAft>
                      </a:pPr>
                      <a:r>
                        <a:rPr lang="en-US" sz="1200">
                          <a:effectLst/>
                          <a:latin typeface="Times New Roman" pitchFamily="18" charset="0"/>
                          <a:ea typeface="Times New Roman"/>
                          <a:cs typeface="Times New Roman" pitchFamily="18" charset="0"/>
                        </a:rPr>
                        <a:t>Social Responsiveness Scale, Second Edition (SRS-2)</a:t>
                      </a:r>
                      <a:endParaRPr lang="en-US" sz="12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408346">
                <a:tc>
                  <a:txBody>
                    <a:bodyPr/>
                    <a:lstStyle/>
                    <a:p>
                      <a:pPr marL="0" marR="0">
                        <a:lnSpc>
                          <a:spcPct val="115000"/>
                        </a:lnSpc>
                        <a:spcBef>
                          <a:spcPts val="0"/>
                        </a:spcBef>
                        <a:spcAft>
                          <a:spcPts val="0"/>
                        </a:spcAft>
                      </a:pPr>
                      <a:r>
                        <a:rPr lang="en-US" sz="1200" dirty="0">
                          <a:effectLst/>
                          <a:latin typeface="Times New Roman" pitchFamily="18" charset="0"/>
                          <a:ea typeface="Times New Roman"/>
                          <a:cs typeface="Times New Roman" pitchFamily="18" charset="0"/>
                        </a:rPr>
                        <a:t>Social Communication Questionnaire (SCQ)</a:t>
                      </a:r>
                      <a:endParaRPr lang="en-US" sz="12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612519">
                <a:tc>
                  <a:txBody>
                    <a:bodyPr/>
                    <a:lstStyle/>
                    <a:p>
                      <a:pPr marL="0" marR="0">
                        <a:lnSpc>
                          <a:spcPct val="115000"/>
                        </a:lnSpc>
                        <a:spcBef>
                          <a:spcPts val="0"/>
                        </a:spcBef>
                        <a:spcAft>
                          <a:spcPts val="0"/>
                        </a:spcAft>
                        <a:tabLst>
                          <a:tab pos="457200" algn="l"/>
                        </a:tabLst>
                      </a:pPr>
                      <a:r>
                        <a:rPr lang="en-US" sz="1200" dirty="0">
                          <a:effectLst/>
                          <a:latin typeface="Times New Roman" pitchFamily="18" charset="0"/>
                          <a:ea typeface="Times New Roman"/>
                          <a:cs typeface="Times New Roman" pitchFamily="18" charset="0"/>
                        </a:rPr>
                        <a:t>Behavior Assessment System for Children, Second Edition (BASC-2) Parent and Teacher Reports</a:t>
                      </a:r>
                      <a:endParaRPr lang="en-US" sz="12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612519">
                <a:tc>
                  <a:txBody>
                    <a:bodyPr/>
                    <a:lstStyle/>
                    <a:p>
                      <a:pPr marL="0" marR="0">
                        <a:lnSpc>
                          <a:spcPct val="115000"/>
                        </a:lnSpc>
                        <a:spcBef>
                          <a:spcPts val="0"/>
                        </a:spcBef>
                        <a:spcAft>
                          <a:spcPts val="0"/>
                        </a:spcAft>
                        <a:tabLst>
                          <a:tab pos="457200" algn="l"/>
                        </a:tabLst>
                      </a:pPr>
                      <a:r>
                        <a:rPr lang="en-US" sz="1200">
                          <a:effectLst/>
                          <a:latin typeface="Times New Roman" pitchFamily="18" charset="0"/>
                          <a:ea typeface="Calibri"/>
                          <a:cs typeface="Times New Roman" pitchFamily="18" charset="0"/>
                        </a:rPr>
                        <a:t>Adaptive Behavior Assessment System, Second Edition (ABAS-II)</a:t>
                      </a:r>
                      <a:r>
                        <a:rPr lang="en-US" sz="1200">
                          <a:effectLst/>
                          <a:latin typeface="Times New Roman" pitchFamily="18" charset="0"/>
                          <a:ea typeface="Times New Roman"/>
                          <a:cs typeface="Times New Roman" pitchFamily="18" charset="0"/>
                        </a:rPr>
                        <a:t>Parent and Teacher Reports</a:t>
                      </a:r>
                      <a:endParaRPr lang="en-US" sz="12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r>
              <a:tr h="612519">
                <a:tc>
                  <a:txBody>
                    <a:bodyPr/>
                    <a:lstStyle/>
                    <a:p>
                      <a:pPr marL="0" marR="0">
                        <a:lnSpc>
                          <a:spcPct val="115000"/>
                        </a:lnSpc>
                        <a:spcBef>
                          <a:spcPts val="0"/>
                        </a:spcBef>
                        <a:spcAft>
                          <a:spcPts val="0"/>
                        </a:spcAft>
                      </a:pPr>
                      <a:r>
                        <a:rPr lang="en-US" sz="1200">
                          <a:effectLst/>
                          <a:latin typeface="Times New Roman" pitchFamily="18" charset="0"/>
                          <a:ea typeface="Calibri"/>
                          <a:cs typeface="Times New Roman" pitchFamily="18" charset="0"/>
                        </a:rPr>
                        <a:t>Gilliam Autism Rating Scale, Second Edition (GARS-2)</a:t>
                      </a:r>
                      <a:r>
                        <a:rPr lang="en-US" sz="1200">
                          <a:effectLst/>
                          <a:latin typeface="Times New Roman" pitchFamily="18" charset="0"/>
                          <a:ea typeface="Times New Roman"/>
                          <a:cs typeface="Times New Roman" pitchFamily="18" charset="0"/>
                        </a:rPr>
                        <a:t>Parent and Teacher Reports</a:t>
                      </a:r>
                      <a:endParaRPr lang="en-US" sz="120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408346">
                <a:tc>
                  <a:txBody>
                    <a:bodyPr/>
                    <a:lstStyle/>
                    <a:p>
                      <a:pPr marL="0" marR="0">
                        <a:lnSpc>
                          <a:spcPct val="115000"/>
                        </a:lnSpc>
                        <a:spcBef>
                          <a:spcPts val="0"/>
                        </a:spcBef>
                        <a:spcAft>
                          <a:spcPts val="0"/>
                        </a:spcAft>
                      </a:pPr>
                      <a:r>
                        <a:rPr lang="en-US" sz="1200">
                          <a:effectLst/>
                          <a:latin typeface="Times New Roman" pitchFamily="18" charset="0"/>
                          <a:ea typeface="Calibri"/>
                          <a:cs typeface="Times New Roman" pitchFamily="18" charset="0"/>
                        </a:rPr>
                        <a:t>Childhood Autism Rating Scale, Second Edition (CARS2)</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r>
              <a:tr h="392745">
                <a:tc>
                  <a:txBody>
                    <a:bodyPr/>
                    <a:lstStyle/>
                    <a:p>
                      <a:pPr marL="0" marR="0">
                        <a:lnSpc>
                          <a:spcPct val="115000"/>
                        </a:lnSpc>
                        <a:spcBef>
                          <a:spcPts val="0"/>
                        </a:spcBef>
                        <a:spcAft>
                          <a:spcPts val="0"/>
                        </a:spcAft>
                      </a:pPr>
                      <a:r>
                        <a:rPr lang="en-US" sz="1200">
                          <a:effectLst/>
                          <a:latin typeface="Times New Roman" pitchFamily="18" charset="0"/>
                          <a:ea typeface="Calibri"/>
                          <a:cs typeface="Times New Roman" pitchFamily="18" charset="0"/>
                        </a:rPr>
                        <a:t>Haak Sentence Completion Test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r>
              <a:tr h="392745">
                <a:tc>
                  <a:txBody>
                    <a:bodyPr/>
                    <a:lstStyle/>
                    <a:p>
                      <a:pPr marL="0" marR="0">
                        <a:lnSpc>
                          <a:spcPct val="115000"/>
                        </a:lnSpc>
                        <a:spcBef>
                          <a:spcPts val="0"/>
                        </a:spcBef>
                        <a:spcAft>
                          <a:spcPts val="0"/>
                        </a:spcAft>
                      </a:pPr>
                      <a:r>
                        <a:rPr lang="en-US" sz="1200">
                          <a:effectLst/>
                          <a:latin typeface="Times New Roman" pitchFamily="18" charset="0"/>
                          <a:ea typeface="Calibri"/>
                          <a:cs typeface="Times New Roman" pitchFamily="18" charset="0"/>
                        </a:rPr>
                        <a:t>Projective Drawings</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r>
              <a:tr h="392745">
                <a:tc>
                  <a:txBody>
                    <a:bodyPr/>
                    <a:lstStyle/>
                    <a:p>
                      <a:pPr marL="0" marR="0">
                        <a:lnSpc>
                          <a:spcPct val="115000"/>
                        </a:lnSpc>
                        <a:spcBef>
                          <a:spcPts val="0"/>
                        </a:spcBef>
                        <a:spcAft>
                          <a:spcPts val="0"/>
                        </a:spcAft>
                      </a:pPr>
                      <a:r>
                        <a:rPr lang="en-US" sz="1200" dirty="0">
                          <a:effectLst/>
                          <a:latin typeface="Times New Roman" pitchFamily="18" charset="0"/>
                          <a:ea typeface="Calibri"/>
                          <a:cs typeface="Times New Roman" pitchFamily="18" charset="0"/>
                        </a:rPr>
                        <a:t>Cognitive Assessment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a:t>
                      </a:r>
                    </a:p>
                  </a:txBody>
                  <a:tcPr marL="68580" marR="68580" marT="0" marB="0"/>
                </a:tc>
                <a:tc>
                  <a:txBody>
                    <a:bodyPr/>
                    <a:lstStyle/>
                    <a:p>
                      <a:pPr marL="0" marR="0" algn="ctr">
                        <a:lnSpc>
                          <a:spcPct val="115000"/>
                        </a:lnSpc>
                        <a:spcBef>
                          <a:spcPts val="0"/>
                        </a:spcBef>
                        <a:spcAft>
                          <a:spcPts val="0"/>
                        </a:spcAft>
                      </a:pPr>
                      <a:r>
                        <a:rPr lang="en-US" sz="1100">
                          <a:effectLst/>
                          <a:latin typeface="Calibri"/>
                          <a:ea typeface="Calibri"/>
                          <a:cs typeface="Times New Roman"/>
                        </a:rPr>
                        <a:t>X</a:t>
                      </a:r>
                    </a:p>
                  </a:txBody>
                  <a:tcPr marL="68580" marR="68580" marT="0" marB="0"/>
                </a:tc>
                <a:tc>
                  <a:txBody>
                    <a:bodyPr/>
                    <a:lstStyle/>
                    <a:p>
                      <a:pPr marL="0" marR="0" algn="ctr">
                        <a:lnSpc>
                          <a:spcPct val="115000"/>
                        </a:lnSpc>
                        <a:spcBef>
                          <a:spcPts val="0"/>
                        </a:spcBef>
                        <a:spcAft>
                          <a:spcPts val="0"/>
                        </a:spcAft>
                      </a:pPr>
                      <a:r>
                        <a:rPr lang="en-US" sz="1100" dirty="0">
                          <a:effectLst/>
                          <a:latin typeface="Calibri"/>
                          <a:ea typeface="Calibri"/>
                          <a:cs typeface="Times New Roman"/>
                        </a:rPr>
                        <a:t>+</a:t>
                      </a:r>
                    </a:p>
                  </a:txBody>
                  <a:tcPr marL="68580" marR="68580" marT="0" marB="0"/>
                </a:tc>
              </a:tr>
            </a:tbl>
          </a:graphicData>
        </a:graphic>
      </p:graphicFrame>
    </p:spTree>
    <p:extLst>
      <p:ext uri="{BB962C8B-B14F-4D97-AF65-F5344CB8AC3E}">
        <p14:creationId xmlns:p14="http://schemas.microsoft.com/office/powerpoint/2010/main" val="3686177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ID</a:t>
            </a:r>
            <a:endParaRPr lang="en-US" dirty="0"/>
          </a:p>
        </p:txBody>
      </p:sp>
      <p:sp>
        <p:nvSpPr>
          <p:cNvPr id="3" name="Content Placeholder 2"/>
          <p:cNvSpPr>
            <a:spLocks noGrp="1"/>
          </p:cNvSpPr>
          <p:nvPr>
            <p:ph idx="1"/>
          </p:nvPr>
        </p:nvSpPr>
        <p:spPr/>
        <p:txBody>
          <a:bodyPr/>
          <a:lstStyle/>
          <a:p>
            <a:pPr marL="0" indent="0">
              <a:buNone/>
            </a:pPr>
            <a:r>
              <a:rPr lang="en-US" dirty="0" smtClean="0"/>
              <a:t>Differential diagnosis considerations:</a:t>
            </a:r>
          </a:p>
          <a:p>
            <a:r>
              <a:rPr lang="en-US" dirty="0"/>
              <a:t>	</a:t>
            </a:r>
            <a:r>
              <a:rPr lang="en-US" dirty="0" smtClean="0"/>
              <a:t>Delays in social communication must be more severe than would be expected for the developmental level.</a:t>
            </a:r>
          </a:p>
          <a:p>
            <a:pPr marL="0" indent="0">
              <a:buNone/>
            </a:pPr>
            <a:r>
              <a:rPr lang="en-US" dirty="0" smtClean="0"/>
              <a:t>Tools:</a:t>
            </a:r>
          </a:p>
          <a:p>
            <a:pPr marL="0" indent="0">
              <a:buNone/>
            </a:pPr>
            <a:r>
              <a:rPr lang="en-US" dirty="0" smtClean="0"/>
              <a:t>Verbal/nonverbal ability tests, Social Responsiveness Scale-2, Social Communication Questionnaire, ADI-R</a:t>
            </a:r>
            <a:endParaRPr lang="en-US" dirty="0"/>
          </a:p>
        </p:txBody>
      </p:sp>
    </p:spTree>
    <p:extLst>
      <p:ext uri="{BB962C8B-B14F-4D97-AF65-F5344CB8AC3E}">
        <p14:creationId xmlns:p14="http://schemas.microsoft.com/office/powerpoint/2010/main" val="449593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ASD and Social (Pragmatic) Communication Disorder </a:t>
            </a:r>
            <a:endParaRPr lang="en-US" dirty="0"/>
          </a:p>
        </p:txBody>
      </p:sp>
      <p:sp>
        <p:nvSpPr>
          <p:cNvPr id="3" name="Content Placeholder 2"/>
          <p:cNvSpPr>
            <a:spLocks noGrp="1"/>
          </p:cNvSpPr>
          <p:nvPr>
            <p:ph idx="1"/>
          </p:nvPr>
        </p:nvSpPr>
        <p:spPr/>
        <p:txBody>
          <a:bodyPr>
            <a:normAutofit fontScale="92500"/>
          </a:bodyPr>
          <a:lstStyle/>
          <a:p>
            <a:r>
              <a:rPr lang="en-US" dirty="0" smtClean="0"/>
              <a:t>Impairments in social communication without the presence of repetitive, restricted or stereotyped behaviors may meet the criteria for Social Communication Disorder</a:t>
            </a:r>
          </a:p>
          <a:p>
            <a:r>
              <a:rPr lang="en-US" dirty="0" smtClean="0"/>
              <a:t>When those stereotyped behaviors are present, the diagnosis of ASD supersedes Social Communication Disorder</a:t>
            </a:r>
          </a:p>
          <a:p>
            <a:pPr marL="0" indent="0">
              <a:buNone/>
            </a:pPr>
            <a:r>
              <a:rPr lang="en-US" dirty="0" smtClean="0"/>
              <a:t>Tools:</a:t>
            </a:r>
          </a:p>
          <a:p>
            <a:pPr marL="0" indent="0">
              <a:buNone/>
            </a:pPr>
            <a:r>
              <a:rPr lang="en-US" dirty="0" smtClean="0"/>
              <a:t>ADI-R, ADOS-2, SRS2, SCQ, interview, observation</a:t>
            </a:r>
            <a:endParaRPr lang="en-US" dirty="0"/>
          </a:p>
        </p:txBody>
      </p:sp>
    </p:spTree>
    <p:extLst>
      <p:ext uri="{BB962C8B-B14F-4D97-AF65-F5344CB8AC3E}">
        <p14:creationId xmlns:p14="http://schemas.microsoft.com/office/powerpoint/2010/main" val="1883307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ADHD</a:t>
            </a:r>
            <a:endParaRPr lang="en-US" dirty="0"/>
          </a:p>
        </p:txBody>
      </p:sp>
      <p:sp>
        <p:nvSpPr>
          <p:cNvPr id="3" name="Content Placeholder 2"/>
          <p:cNvSpPr>
            <a:spLocks noGrp="1"/>
          </p:cNvSpPr>
          <p:nvPr>
            <p:ph idx="1"/>
          </p:nvPr>
        </p:nvSpPr>
        <p:spPr/>
        <p:txBody>
          <a:bodyPr>
            <a:normAutofit lnSpcReduction="10000"/>
          </a:bodyPr>
          <a:lstStyle/>
          <a:p>
            <a:r>
              <a:rPr lang="en-US" dirty="0" smtClean="0"/>
              <a:t>Abnormalities of attention- either overly focused or apparent lack of focus- and hyperactivity are common features in persons with ASD.</a:t>
            </a:r>
          </a:p>
          <a:p>
            <a:r>
              <a:rPr lang="en-US" dirty="0" smtClean="0"/>
              <a:t>ADHD diagnosis should be made when the level of attention difficulties or hyperactivity exceed those that would be seen in individuals with similar developmental levels and similar severity levels of ASD</a:t>
            </a:r>
            <a:endParaRPr lang="en-US" dirty="0"/>
          </a:p>
        </p:txBody>
      </p:sp>
    </p:spTree>
    <p:extLst>
      <p:ext uri="{BB962C8B-B14F-4D97-AF65-F5344CB8AC3E}">
        <p14:creationId xmlns:p14="http://schemas.microsoft.com/office/powerpoint/2010/main" val="2665534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Affective Disorders</a:t>
            </a:r>
            <a:endParaRPr lang="en-US" dirty="0"/>
          </a:p>
        </p:txBody>
      </p:sp>
      <p:sp>
        <p:nvSpPr>
          <p:cNvPr id="3" name="Content Placeholder 2"/>
          <p:cNvSpPr>
            <a:spLocks noGrp="1"/>
          </p:cNvSpPr>
          <p:nvPr>
            <p:ph idx="1"/>
          </p:nvPr>
        </p:nvSpPr>
        <p:spPr/>
        <p:txBody>
          <a:bodyPr/>
          <a:lstStyle/>
          <a:p>
            <a:r>
              <a:rPr lang="en-US" dirty="0" smtClean="0"/>
              <a:t>Comorbidity rates for ASD and affective or anxiety disorders is as high as 70%</a:t>
            </a:r>
          </a:p>
          <a:p>
            <a:r>
              <a:rPr lang="en-US" dirty="0" smtClean="0"/>
              <a:t>For individuals who meet diagnostic criteria for ASD, specific symptomology should be investigated for comorbid diagnoses including changes in sleep or eating patterns, irritability, mania, including duration guidelines in diagnostic criteria</a:t>
            </a:r>
            <a:endParaRPr lang="en-US" dirty="0"/>
          </a:p>
        </p:txBody>
      </p:sp>
    </p:spTree>
    <p:extLst>
      <p:ext uri="{BB962C8B-B14F-4D97-AF65-F5344CB8AC3E}">
        <p14:creationId xmlns:p14="http://schemas.microsoft.com/office/powerpoint/2010/main" val="1463598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Anxiety Disorders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Comorbidity up to 70%</a:t>
            </a:r>
          </a:p>
          <a:p>
            <a:r>
              <a:rPr lang="en-US" dirty="0" smtClean="0"/>
              <a:t>When diagnostic criteria for ASD are met, attention is given to specific criteria for anxiety disorders that are distinct from ASD criteria including significant distress when separating from caregivers, excessive worry about safety of caregivers, school refusal, selective </a:t>
            </a:r>
            <a:r>
              <a:rPr lang="en-US" dirty="0" err="1" smtClean="0"/>
              <a:t>mutism</a:t>
            </a:r>
            <a:r>
              <a:rPr lang="en-US" dirty="0" smtClean="0"/>
              <a:t>, fear of peer rejection</a:t>
            </a:r>
          </a:p>
          <a:p>
            <a:r>
              <a:rPr lang="en-US" dirty="0" smtClean="0"/>
              <a:t>Indications of anxiety not consistent with ASD- social impairments do not persist with familiar persons, age appropriate social </a:t>
            </a:r>
            <a:r>
              <a:rPr lang="en-US" i="1" dirty="0" smtClean="0"/>
              <a:t>capacity, </a:t>
            </a:r>
            <a:r>
              <a:rPr lang="en-US" dirty="0" smtClean="0"/>
              <a:t>but not utilized effectively</a:t>
            </a:r>
            <a:endParaRPr lang="en-US" i="1" dirty="0"/>
          </a:p>
        </p:txBody>
      </p:sp>
    </p:spTree>
    <p:extLst>
      <p:ext uri="{BB962C8B-B14F-4D97-AF65-F5344CB8AC3E}">
        <p14:creationId xmlns:p14="http://schemas.microsoft.com/office/powerpoint/2010/main" val="4099182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OCD</a:t>
            </a:r>
            <a:endParaRPr lang="en-US" dirty="0"/>
          </a:p>
        </p:txBody>
      </p:sp>
      <p:sp>
        <p:nvSpPr>
          <p:cNvPr id="3" name="Content Placeholder 2"/>
          <p:cNvSpPr>
            <a:spLocks noGrp="1"/>
          </p:cNvSpPr>
          <p:nvPr>
            <p:ph idx="1"/>
          </p:nvPr>
        </p:nvSpPr>
        <p:spPr/>
        <p:txBody>
          <a:bodyPr/>
          <a:lstStyle/>
          <a:p>
            <a:r>
              <a:rPr lang="en-US" dirty="0" smtClean="0"/>
              <a:t>Repetitive behavior is performed in order to reduce anxiety; intrusive recurrent thoughts inhibit functioning</a:t>
            </a:r>
          </a:p>
          <a:p>
            <a:r>
              <a:rPr lang="en-US" dirty="0" smtClean="0"/>
              <a:t>If social communication deficits are present, then ASD  may more appropriately account for the repetitive behavior; if not, OCD is more appropriate</a:t>
            </a:r>
            <a:endParaRPr lang="en-US" dirty="0"/>
          </a:p>
        </p:txBody>
      </p:sp>
    </p:spTree>
    <p:extLst>
      <p:ext uri="{BB962C8B-B14F-4D97-AF65-F5344CB8AC3E}">
        <p14:creationId xmlns:p14="http://schemas.microsoft.com/office/powerpoint/2010/main" val="127033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Reactive Attachment Disorder and ASD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Diagnostic criteria include specific event prior to onset of symptoms including inadequate or inconsistent opportunities to form attachments with caregivers</a:t>
            </a:r>
          </a:p>
          <a:p>
            <a:r>
              <a:rPr lang="en-US" dirty="0" smtClean="0"/>
              <a:t>Reactive Attachment Disorder does not include the restrictive interests, unusual sensory reactions, repetitive (but not stereotyped) behavior.</a:t>
            </a:r>
          </a:p>
          <a:p>
            <a:r>
              <a:rPr lang="en-US" dirty="0" smtClean="0"/>
              <a:t>Both disorders may include stereotyped behaviors such as rocking or flapping and impaired social reciprocity.</a:t>
            </a:r>
            <a:endParaRPr lang="en-US" dirty="0"/>
          </a:p>
        </p:txBody>
      </p:sp>
    </p:spTree>
    <p:extLst>
      <p:ext uri="{BB962C8B-B14F-4D97-AF65-F5344CB8AC3E}">
        <p14:creationId xmlns:p14="http://schemas.microsoft.com/office/powerpoint/2010/main" val="295209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ODD</a:t>
            </a:r>
            <a:endParaRPr lang="en-US" dirty="0"/>
          </a:p>
        </p:txBody>
      </p:sp>
      <p:sp>
        <p:nvSpPr>
          <p:cNvPr id="3" name="Content Placeholder 2"/>
          <p:cNvSpPr>
            <a:spLocks noGrp="1"/>
          </p:cNvSpPr>
          <p:nvPr>
            <p:ph idx="1"/>
          </p:nvPr>
        </p:nvSpPr>
        <p:spPr/>
        <p:txBody>
          <a:bodyPr/>
          <a:lstStyle/>
          <a:p>
            <a:r>
              <a:rPr lang="en-US" dirty="0" smtClean="0"/>
              <a:t>ODD includes an element of vindictiveness</a:t>
            </a:r>
          </a:p>
          <a:p>
            <a:r>
              <a:rPr lang="en-US" dirty="0" smtClean="0"/>
              <a:t>ODD includes an awareness that behavior is annoying or disruptive to others</a:t>
            </a:r>
          </a:p>
          <a:p>
            <a:r>
              <a:rPr lang="en-US" dirty="0" smtClean="0"/>
              <a:t>ODD includes a pervasive sense of anger or resentfulness and emotional </a:t>
            </a:r>
            <a:r>
              <a:rPr lang="en-US" dirty="0" err="1" smtClean="0"/>
              <a:t>dysregulation</a:t>
            </a:r>
            <a:endParaRPr lang="en-US" dirty="0" smtClean="0"/>
          </a:p>
          <a:p>
            <a:r>
              <a:rPr lang="en-US" dirty="0" smtClean="0"/>
              <a:t>With ASD, the noncompliant behavior results in lack of understanding the behavioral expectations for social situations</a:t>
            </a:r>
            <a:endParaRPr lang="en-US" dirty="0"/>
          </a:p>
        </p:txBody>
      </p:sp>
    </p:spTree>
    <p:extLst>
      <p:ext uri="{BB962C8B-B14F-4D97-AF65-F5344CB8AC3E}">
        <p14:creationId xmlns:p14="http://schemas.microsoft.com/office/powerpoint/2010/main" val="2699276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ASD and Intermittent Explosive Disorder</a:t>
            </a:r>
            <a:endParaRPr lang="en-US" dirty="0"/>
          </a:p>
        </p:txBody>
      </p:sp>
      <p:sp>
        <p:nvSpPr>
          <p:cNvPr id="3" name="Content Placeholder 2"/>
          <p:cNvSpPr>
            <a:spLocks noGrp="1"/>
          </p:cNvSpPr>
          <p:nvPr>
            <p:ph idx="1"/>
          </p:nvPr>
        </p:nvSpPr>
        <p:spPr/>
        <p:txBody>
          <a:bodyPr/>
          <a:lstStyle/>
          <a:p>
            <a:r>
              <a:rPr lang="en-US" dirty="0" smtClean="0"/>
              <a:t>Aggression with physical damage or injury: 3 incidents in last 12 months; Aggressive episodes without physical damage or injury: 2X per week for 3 months.  </a:t>
            </a:r>
            <a:endParaRPr lang="en-US" dirty="0"/>
          </a:p>
          <a:p>
            <a:r>
              <a:rPr lang="en-US" dirty="0" smtClean="0"/>
              <a:t>No precursors identifiable and not used for manipulation</a:t>
            </a:r>
          </a:p>
          <a:p>
            <a:r>
              <a:rPr lang="en-US" dirty="0" smtClean="0"/>
              <a:t>Magnitude exceeds that expected with ASD</a:t>
            </a:r>
          </a:p>
          <a:p>
            <a:endParaRPr lang="en-US" dirty="0" smtClean="0"/>
          </a:p>
          <a:p>
            <a:endParaRPr lang="en-US" dirty="0"/>
          </a:p>
        </p:txBody>
      </p:sp>
    </p:spTree>
    <p:extLst>
      <p:ext uri="{BB962C8B-B14F-4D97-AF65-F5344CB8AC3E}">
        <p14:creationId xmlns:p14="http://schemas.microsoft.com/office/powerpoint/2010/main" val="2268724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DSM-IV-TR </a:t>
            </a:r>
            <a:r>
              <a:rPr lang="en-US" dirty="0" err="1" smtClean="0"/>
              <a:t>vs</a:t>
            </a:r>
            <a:r>
              <a:rPr lang="en-US" dirty="0" smtClean="0"/>
              <a:t> DSM-V</a:t>
            </a:r>
            <a:endParaRPr lang="en-US" dirty="0"/>
          </a:p>
        </p:txBody>
      </p:sp>
      <p:sp>
        <p:nvSpPr>
          <p:cNvPr id="4" name="Content Placeholder 3"/>
          <p:cNvSpPr>
            <a:spLocks noGrp="1"/>
          </p:cNvSpPr>
          <p:nvPr>
            <p:ph sz="half" idx="1"/>
          </p:nvPr>
        </p:nvSpPr>
        <p:spPr/>
        <p:txBody>
          <a:bodyPr>
            <a:normAutofit lnSpcReduction="10000"/>
          </a:bodyPr>
          <a:lstStyle/>
          <a:p>
            <a:r>
              <a:rPr lang="en-US" dirty="0" smtClean="0"/>
              <a:t>3 symptom categories</a:t>
            </a:r>
          </a:p>
          <a:p>
            <a:r>
              <a:rPr lang="en-US" dirty="0" smtClean="0"/>
              <a:t>6 diagnostic items endorsed	</a:t>
            </a:r>
          </a:p>
          <a:p>
            <a:r>
              <a:rPr lang="en-US" dirty="0" smtClean="0"/>
              <a:t>Specifies onset prior to age 3</a:t>
            </a:r>
          </a:p>
          <a:p>
            <a:r>
              <a:rPr lang="en-US" dirty="0" smtClean="0"/>
              <a:t>Includes Rhett’s, Childhood Disintegrative Disorder, Asperger’s Syndrome, PDD-NOS</a:t>
            </a:r>
            <a:endParaRPr lang="en-US" dirty="0"/>
          </a:p>
        </p:txBody>
      </p:sp>
      <p:sp>
        <p:nvSpPr>
          <p:cNvPr id="5" name="Content Placeholder 4"/>
          <p:cNvSpPr>
            <a:spLocks noGrp="1"/>
          </p:cNvSpPr>
          <p:nvPr>
            <p:ph sz="half" idx="2"/>
          </p:nvPr>
        </p:nvSpPr>
        <p:spPr/>
        <p:txBody>
          <a:bodyPr>
            <a:normAutofit lnSpcReduction="10000"/>
          </a:bodyPr>
          <a:lstStyle/>
          <a:p>
            <a:r>
              <a:rPr lang="en-US" dirty="0" smtClean="0"/>
              <a:t>2 categories</a:t>
            </a:r>
          </a:p>
          <a:p>
            <a:r>
              <a:rPr lang="en-US" dirty="0" smtClean="0"/>
              <a:t>Three diagnostic items endorsed</a:t>
            </a:r>
          </a:p>
          <a:p>
            <a:r>
              <a:rPr lang="en-US" dirty="0" smtClean="0"/>
              <a:t>Specifies early development</a:t>
            </a:r>
          </a:p>
          <a:p>
            <a:r>
              <a:rPr lang="en-US" dirty="0" smtClean="0"/>
              <a:t>Includes parameters for designating severity</a:t>
            </a:r>
          </a:p>
          <a:p>
            <a:endParaRPr lang="en-US" dirty="0"/>
          </a:p>
        </p:txBody>
      </p:sp>
    </p:spTree>
    <p:extLst>
      <p:ext uri="{BB962C8B-B14F-4D97-AF65-F5344CB8AC3E}">
        <p14:creationId xmlns:p14="http://schemas.microsoft.com/office/powerpoint/2010/main" val="20536387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 and Conduct Disorder</a:t>
            </a:r>
            <a:endParaRPr lang="en-US" dirty="0"/>
          </a:p>
        </p:txBody>
      </p:sp>
      <p:sp>
        <p:nvSpPr>
          <p:cNvPr id="3" name="Content Placeholder 2"/>
          <p:cNvSpPr>
            <a:spLocks noGrp="1"/>
          </p:cNvSpPr>
          <p:nvPr>
            <p:ph idx="1"/>
          </p:nvPr>
        </p:nvSpPr>
        <p:spPr/>
        <p:txBody>
          <a:bodyPr/>
          <a:lstStyle/>
          <a:p>
            <a:r>
              <a:rPr lang="en-US" dirty="0" smtClean="0"/>
              <a:t>Conduct disorder involves the purposeful violation of social rules or violation of the rights of others</a:t>
            </a:r>
          </a:p>
          <a:p>
            <a:r>
              <a:rPr lang="en-US" dirty="0" smtClean="0"/>
              <a:t>Antisocial behavior is proactive, predatory and purposeful</a:t>
            </a:r>
          </a:p>
          <a:p>
            <a:r>
              <a:rPr lang="en-US" dirty="0" smtClean="0"/>
              <a:t>ASD related rule breaking behavior results from not understanding social rules or not possessing the skills to negotiate social rules</a:t>
            </a:r>
            <a:endParaRPr lang="en-US" dirty="0"/>
          </a:p>
        </p:txBody>
      </p:sp>
    </p:spTree>
    <p:extLst>
      <p:ext uri="{BB962C8B-B14F-4D97-AF65-F5344CB8AC3E}">
        <p14:creationId xmlns:p14="http://schemas.microsoft.com/office/powerpoint/2010/main" val="2251493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ASD and Schizoid Personality Disorder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Flat affect and restricted range of emotions contribute to lack of social interactions</a:t>
            </a:r>
          </a:p>
          <a:p>
            <a:r>
              <a:rPr lang="en-US" dirty="0" smtClean="0"/>
              <a:t>No interest in social relationships- a rejection rather than a lack of understanding or need for social interactions</a:t>
            </a:r>
          </a:p>
          <a:p>
            <a:r>
              <a:rPr lang="en-US" dirty="0" smtClean="0"/>
              <a:t>Includes a distinct lack of pleasure in few, if any, activities</a:t>
            </a:r>
          </a:p>
          <a:p>
            <a:r>
              <a:rPr lang="en-US" dirty="0" smtClean="0"/>
              <a:t>Very similar outward presentation between mild ASD and Schizoid- repetitive behavior and restricted interests are key </a:t>
            </a:r>
            <a:r>
              <a:rPr lang="en-US" dirty="0" err="1" smtClean="0"/>
              <a:t>differentila</a:t>
            </a:r>
            <a:r>
              <a:rPr lang="en-US" dirty="0" smtClean="0"/>
              <a:t> diagnosis features</a:t>
            </a:r>
            <a:endParaRPr lang="en-US" dirty="0"/>
          </a:p>
        </p:txBody>
      </p:sp>
    </p:spTree>
    <p:extLst>
      <p:ext uri="{BB962C8B-B14F-4D97-AF65-F5344CB8AC3E}">
        <p14:creationId xmlns:p14="http://schemas.microsoft.com/office/powerpoint/2010/main" val="24074811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for Making Differential and Comorbid Diagnoses</a:t>
            </a:r>
            <a:endParaRPr lang="en-US" dirty="0"/>
          </a:p>
        </p:txBody>
      </p:sp>
      <p:pic>
        <p:nvPicPr>
          <p:cNvPr id="3111" name="Picture 39"/>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662386"/>
            <a:ext cx="8229600" cy="4401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94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Diagnostic Criteria A</a:t>
            </a:r>
            <a:endParaRPr lang="en-US" dirty="0"/>
          </a:p>
        </p:txBody>
      </p:sp>
      <p:sp>
        <p:nvSpPr>
          <p:cNvPr id="9" name="Content Placeholder 8"/>
          <p:cNvSpPr>
            <a:spLocks noGrp="1"/>
          </p:cNvSpPr>
          <p:nvPr>
            <p:ph idx="1"/>
          </p:nvPr>
        </p:nvSpPr>
        <p:spPr/>
        <p:txBody>
          <a:bodyPr/>
          <a:lstStyle/>
          <a:p>
            <a:pPr marL="0" indent="0">
              <a:buNone/>
            </a:pPr>
            <a:r>
              <a:rPr lang="en-US" i="1" dirty="0" smtClean="0"/>
              <a:t>“Persistent deficits in social communication and social interaction across multiple contexts, as manifested by the following, currently or by history (examples are illustrative, not exhaustive”</a:t>
            </a:r>
            <a:endParaRPr lang="en-US" dirty="0"/>
          </a:p>
        </p:txBody>
      </p:sp>
    </p:spTree>
    <p:extLst>
      <p:ext uri="{BB962C8B-B14F-4D97-AF65-F5344CB8AC3E}">
        <p14:creationId xmlns:p14="http://schemas.microsoft.com/office/powerpoint/2010/main" val="866969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6019800"/>
          </a:xfrm>
        </p:spPr>
        <p:txBody>
          <a:bodyPr>
            <a:normAutofit fontScale="92500" lnSpcReduction="10000"/>
          </a:bodyPr>
          <a:lstStyle/>
          <a:p>
            <a:r>
              <a:rPr lang="en-US" dirty="0" smtClean="0"/>
              <a:t>“Deficits in social-emotional reciprocity, ranging, for example, from abnormal approach and failure of normal back and forth conversation; to reduced sharing of interests, emotions, or affect; to failure to initiate or respond to social interactions.”</a:t>
            </a:r>
          </a:p>
          <a:p>
            <a:r>
              <a:rPr lang="en-US" dirty="0" smtClean="0"/>
              <a:t>“Deficits in nonverbal communication behaviors used for social interaction, ranging, for example, from poorly integrated verbal and nonverbal communication; to abnormalities in eye contact and body language or deficits in understanding and use of gestures; to a total lack of facial expressions and nonverbal communication“</a:t>
            </a:r>
            <a:endParaRPr lang="en-US" dirty="0"/>
          </a:p>
        </p:txBody>
      </p:sp>
    </p:spTree>
    <p:extLst>
      <p:ext uri="{BB962C8B-B14F-4D97-AF65-F5344CB8AC3E}">
        <p14:creationId xmlns:p14="http://schemas.microsoft.com/office/powerpoint/2010/main" val="103673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248400"/>
          </a:xfrm>
        </p:spPr>
        <p:txBody>
          <a:bodyPr/>
          <a:lstStyle/>
          <a:p>
            <a:r>
              <a:rPr lang="en-US" dirty="0" smtClean="0"/>
              <a:t>“Deficits in developing, maintaining, and understanding relationships, ranging, for example, from difficulties adjusting behavior to suit various social contexts; to difficulties in sharing imaginative play or in making friends; to absence of interest in peers.”</a:t>
            </a:r>
          </a:p>
          <a:p>
            <a:r>
              <a:rPr lang="en-US" dirty="0" smtClean="0"/>
              <a:t>“Specify current severity: Severity is based on social communication impairments and restricted , repetitive patterns of behavior.”</a:t>
            </a:r>
            <a:endParaRPr lang="en-US" dirty="0"/>
          </a:p>
        </p:txBody>
      </p:sp>
    </p:spTree>
    <p:extLst>
      <p:ext uri="{BB962C8B-B14F-4D97-AF65-F5344CB8AC3E}">
        <p14:creationId xmlns:p14="http://schemas.microsoft.com/office/powerpoint/2010/main" val="54171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Diagnostic Criteria B</a:t>
            </a:r>
            <a:endParaRPr lang="en-US" dirty="0"/>
          </a:p>
        </p:txBody>
      </p:sp>
      <p:sp>
        <p:nvSpPr>
          <p:cNvPr id="3" name="Content Placeholder 2"/>
          <p:cNvSpPr>
            <a:spLocks noGrp="1"/>
          </p:cNvSpPr>
          <p:nvPr>
            <p:ph idx="1"/>
          </p:nvPr>
        </p:nvSpPr>
        <p:spPr/>
        <p:txBody>
          <a:bodyPr/>
          <a:lstStyle/>
          <a:p>
            <a:pPr marL="0" indent="0">
              <a:buNone/>
            </a:pPr>
            <a:r>
              <a:rPr lang="en-US" i="1" dirty="0" smtClean="0"/>
              <a:t>“Restricted, repetitive patterns of behavior, interests, or activities, as manifested by at least two of the following, currently or by history (examples are illustrative, not exhaustive; see text)”</a:t>
            </a:r>
            <a:endParaRPr lang="en-US" i="1" dirty="0"/>
          </a:p>
        </p:txBody>
      </p:sp>
    </p:spTree>
    <p:extLst>
      <p:ext uri="{BB962C8B-B14F-4D97-AF65-F5344CB8AC3E}">
        <p14:creationId xmlns:p14="http://schemas.microsoft.com/office/powerpoint/2010/main" val="877765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000"/>
          </a:xfrm>
        </p:spPr>
        <p:txBody>
          <a:bodyPr/>
          <a:lstStyle/>
          <a:p>
            <a:r>
              <a:rPr lang="en-US" dirty="0" smtClean="0"/>
              <a:t>“Stereotyped or repetitive motor movements, use of objects, or speech (e.g. simple motor stereotypies, lining up toys or flipping objects, echolalia, idiosyncratic phrases).”</a:t>
            </a:r>
          </a:p>
          <a:p>
            <a:r>
              <a:rPr lang="en-US" dirty="0" smtClean="0"/>
              <a:t>“Insistence on sameness, inflexible adherence to routines, or ritualized patterns of verbal or nonverbal behavior (e.g., extreme distress at small changes, difficulties with transitions, rigid thinking patterns, greeting rituals, need to take the same route or eat same food everyday).”</a:t>
            </a:r>
            <a:endParaRPr lang="en-US" dirty="0"/>
          </a:p>
        </p:txBody>
      </p:sp>
    </p:spTree>
    <p:extLst>
      <p:ext uri="{BB962C8B-B14F-4D97-AF65-F5344CB8AC3E}">
        <p14:creationId xmlns:p14="http://schemas.microsoft.com/office/powerpoint/2010/main" val="1821350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lnSpcReduction="10000"/>
          </a:bodyPr>
          <a:lstStyle/>
          <a:p>
            <a:r>
              <a:rPr lang="en-US" dirty="0" smtClean="0"/>
              <a:t>“Highly restricted, fixated interests that are abnormal in intensity or focus (e.g., strong attachment to or preoccupation with unusual objects, excessively circumscribed or perseverative interests).”</a:t>
            </a:r>
          </a:p>
          <a:p>
            <a:r>
              <a:rPr lang="en-US" dirty="0" smtClean="0"/>
              <a:t>“Hyper- or </a:t>
            </a:r>
            <a:r>
              <a:rPr lang="en-US" dirty="0" err="1" smtClean="0"/>
              <a:t>hyporeactivity</a:t>
            </a:r>
            <a:r>
              <a:rPr lang="en-US" dirty="0" smtClean="0"/>
              <a:t> to sensory input or unusual interest in </a:t>
            </a:r>
            <a:r>
              <a:rPr lang="en-US" dirty="0" err="1" smtClean="0"/>
              <a:t>senspry</a:t>
            </a:r>
            <a:r>
              <a:rPr lang="en-US" dirty="0" smtClean="0"/>
              <a:t> aspects of the environment (e.g., apparent indifference to pain/temperature, adverse response to specific sounds or textures, excessive smelling or touching of objects, visual fascination with lights or movement.”</a:t>
            </a:r>
            <a:endParaRPr lang="en-US" dirty="0"/>
          </a:p>
        </p:txBody>
      </p:sp>
    </p:spTree>
    <p:extLst>
      <p:ext uri="{BB962C8B-B14F-4D97-AF65-F5344CB8AC3E}">
        <p14:creationId xmlns:p14="http://schemas.microsoft.com/office/powerpoint/2010/main" val="2091620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4809</TotalTime>
  <Words>1799</Words>
  <Application>Microsoft Office PowerPoint</Application>
  <PresentationFormat>On-screen Show (4:3)</PresentationFormat>
  <Paragraphs>279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Issues in Autism Evaluation: Differential Diagnosis, Special Populations, Accurate and Efficient Measures</vt:lpstr>
      <vt:lpstr>Objectives</vt:lpstr>
      <vt:lpstr>DSM-IV-TR vs DSM-V</vt:lpstr>
      <vt:lpstr>Diagnostic Criteria A</vt:lpstr>
      <vt:lpstr>PowerPoint Presentation</vt:lpstr>
      <vt:lpstr>PowerPoint Presentation</vt:lpstr>
      <vt:lpstr>Diagnostic Criteria B</vt:lpstr>
      <vt:lpstr>PowerPoint Presentation</vt:lpstr>
      <vt:lpstr>PowerPoint Presentation</vt:lpstr>
      <vt:lpstr>Diagnostic Criteria C</vt:lpstr>
      <vt:lpstr>Diagnostic Criteria D</vt:lpstr>
      <vt:lpstr>Diagnostic Criteria E</vt:lpstr>
      <vt:lpstr>Concerning Individuals with a Previous Diagnosis of Autism, Asperger’s or PDD-NOS</vt:lpstr>
      <vt:lpstr>Additional Specifications to be Included</vt:lpstr>
      <vt:lpstr>Neurodevelopmental Disorders</vt:lpstr>
      <vt:lpstr>Neurodevelopmental Disorders, Cont.</vt:lpstr>
      <vt:lpstr>Neurodevelopmental Disorders, Cont.</vt:lpstr>
      <vt:lpstr>Neurodevelopmental Disorders, Cont.</vt:lpstr>
      <vt:lpstr>PowerPoint Presentation</vt:lpstr>
      <vt:lpstr>PowerPoint Presentation</vt:lpstr>
      <vt:lpstr>ASD and ID</vt:lpstr>
      <vt:lpstr>ASD and Social (Pragmatic) Communication Disorder </vt:lpstr>
      <vt:lpstr>ASD and ADHD</vt:lpstr>
      <vt:lpstr>ASD and Affective Disorders</vt:lpstr>
      <vt:lpstr>ASD and Anxiety Disorders</vt:lpstr>
      <vt:lpstr>ASD and OCD</vt:lpstr>
      <vt:lpstr>Reactive Attachment Disorder and ASD</vt:lpstr>
      <vt:lpstr>ASD and ODD</vt:lpstr>
      <vt:lpstr>ASD and Intermittent Explosive Disorder</vt:lpstr>
      <vt:lpstr>ASD and Conduct Disorder</vt:lpstr>
      <vt:lpstr>ASD and Schizoid Personality Disorder</vt:lpstr>
      <vt:lpstr>Process for Making Differential and Comorbid Diagnoses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Autism Evaluation: Differential Diagnosis, Special Populations, Accurate and Efficient Measures</dc:title>
  <dc:creator>owner</dc:creator>
  <cp:lastModifiedBy>Waggoner</cp:lastModifiedBy>
  <cp:revision>46</cp:revision>
  <cp:lastPrinted>2013-06-26T22:47:20Z</cp:lastPrinted>
  <dcterms:created xsi:type="dcterms:W3CDTF">2013-06-15T21:37:10Z</dcterms:created>
  <dcterms:modified xsi:type="dcterms:W3CDTF">2013-06-26T22:48:07Z</dcterms:modified>
</cp:coreProperties>
</file>