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61" r:id="rId3"/>
    <p:sldId id="262" r:id="rId4"/>
    <p:sldId id="264" r:id="rId5"/>
    <p:sldId id="265" r:id="rId6"/>
    <p:sldId id="266" r:id="rId7"/>
    <p:sldId id="267" r:id="rId8"/>
    <p:sldId id="268" r:id="rId9"/>
    <p:sldId id="269" r:id="rId10"/>
    <p:sldId id="270" r:id="rId11"/>
    <p:sldId id="271" r:id="rId12"/>
    <p:sldId id="278" r:id="rId13"/>
    <p:sldId id="273" r:id="rId14"/>
    <p:sldId id="274" r:id="rId15"/>
    <p:sldId id="275" r:id="rId16"/>
    <p:sldId id="272" r:id="rId17"/>
    <p:sldId id="276" r:id="rId18"/>
    <p:sldId id="277" r:id="rId19"/>
    <p:sldId id="279" r:id="rId20"/>
    <p:sldId id="293" r:id="rId21"/>
    <p:sldId id="294" r:id="rId22"/>
    <p:sldId id="295" r:id="rId23"/>
    <p:sldId id="282" r:id="rId24"/>
    <p:sldId id="301" r:id="rId25"/>
    <p:sldId id="284" r:id="rId26"/>
    <p:sldId id="285" r:id="rId27"/>
    <p:sldId id="286" r:id="rId28"/>
    <p:sldId id="297" r:id="rId29"/>
    <p:sldId id="298" r:id="rId30"/>
    <p:sldId id="299" r:id="rId31"/>
    <p:sldId id="300" r:id="rId32"/>
    <p:sldId id="283" r:id="rId33"/>
    <p:sldId id="287" r:id="rId34"/>
    <p:sldId id="260" r:id="rId35"/>
    <p:sldId id="288" r:id="rId36"/>
    <p:sldId id="289" r:id="rId37"/>
    <p:sldId id="290" r:id="rId38"/>
    <p:sldId id="291" r:id="rId39"/>
    <p:sldId id="302" r:id="rId40"/>
    <p:sldId id="303" r:id="rId41"/>
    <p:sldId id="304" r:id="rId42"/>
    <p:sldId id="305" r:id="rId43"/>
    <p:sldId id="306" r:id="rId44"/>
    <p:sldId id="307" r:id="rId45"/>
    <p:sldId id="259" r:id="rId46"/>
    <p:sldId id="258" r:id="rId47"/>
    <p:sldId id="296" r:id="rId48"/>
    <p:sldId id="292" r:id="rId49"/>
    <p:sldId id="280" r:id="rId50"/>
    <p:sldId id="281" r:id="rId51"/>
    <p:sldId id="263" r:id="rId52"/>
    <p:sldId id="25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94" y="7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5AB2AE-2FB4-9549-B999-74AAC3A210EE}" type="doc">
      <dgm:prSet loTypeId="urn:microsoft.com/office/officeart/2005/8/layout/venn1" loCatId="relationship" qsTypeId="urn:microsoft.com/office/officeart/2005/8/quickstyle/simple4" qsCatId="simple" csTypeId="urn:microsoft.com/office/officeart/2005/8/colors/accent1_2" csCatId="accent1" phldr="1"/>
      <dgm:spPr/>
    </dgm:pt>
    <dgm:pt modelId="{B49DFB6E-CBFC-B445-8DDB-FD8E4BF82D19}">
      <dgm:prSet phldrT="[Text]"/>
      <dgm:spPr/>
      <dgm:t>
        <a:bodyPr/>
        <a:lstStyle/>
        <a:p>
          <a:r>
            <a:rPr lang="en-US" dirty="0" smtClean="0"/>
            <a:t>Profession Specific</a:t>
          </a:r>
          <a:endParaRPr lang="en-US" dirty="0"/>
        </a:p>
      </dgm:t>
    </dgm:pt>
    <dgm:pt modelId="{CCED171F-05B9-9248-A019-AB86C1D1D3BA}" type="parTrans" cxnId="{55B49CA7-973A-7748-9A29-8068589EADD4}">
      <dgm:prSet/>
      <dgm:spPr/>
      <dgm:t>
        <a:bodyPr/>
        <a:lstStyle/>
        <a:p>
          <a:endParaRPr lang="en-US"/>
        </a:p>
      </dgm:t>
    </dgm:pt>
    <dgm:pt modelId="{3007CDA3-AB6E-3C47-8DCA-2D6C4EEF2EAB}" type="sibTrans" cxnId="{55B49CA7-973A-7748-9A29-8068589EADD4}">
      <dgm:prSet/>
      <dgm:spPr/>
      <dgm:t>
        <a:bodyPr/>
        <a:lstStyle/>
        <a:p>
          <a:endParaRPr lang="en-US"/>
        </a:p>
      </dgm:t>
    </dgm:pt>
    <dgm:pt modelId="{A4B9CD6E-FF6A-C445-B453-9C261549B33C}">
      <dgm:prSet phldrT="[Text]"/>
      <dgm:spPr/>
      <dgm:t>
        <a:bodyPr/>
        <a:lstStyle/>
        <a:p>
          <a:r>
            <a:rPr lang="en-US" dirty="0" smtClean="0"/>
            <a:t>Specialist/Therapeutic</a:t>
          </a:r>
          <a:endParaRPr lang="en-US" dirty="0"/>
        </a:p>
      </dgm:t>
    </dgm:pt>
    <dgm:pt modelId="{34B9D013-562E-9243-94B0-3DE1EA04AC62}" type="parTrans" cxnId="{00812FEB-D0CE-F745-8C67-08ED7E9F18E8}">
      <dgm:prSet/>
      <dgm:spPr/>
      <dgm:t>
        <a:bodyPr/>
        <a:lstStyle/>
        <a:p>
          <a:endParaRPr lang="en-US"/>
        </a:p>
      </dgm:t>
    </dgm:pt>
    <dgm:pt modelId="{FC094848-D448-0E43-80F2-0A6AB5973D21}" type="sibTrans" cxnId="{00812FEB-D0CE-F745-8C67-08ED7E9F18E8}">
      <dgm:prSet/>
      <dgm:spPr/>
      <dgm:t>
        <a:bodyPr/>
        <a:lstStyle/>
        <a:p>
          <a:endParaRPr lang="en-US"/>
        </a:p>
      </dgm:t>
    </dgm:pt>
    <dgm:pt modelId="{D682C320-FA09-9246-9870-E2D70BCF772A}">
      <dgm:prSet phldrT="[Text]"/>
      <dgm:spPr/>
      <dgm:t>
        <a:bodyPr/>
        <a:lstStyle/>
        <a:p>
          <a:r>
            <a:rPr lang="en-US" dirty="0" smtClean="0"/>
            <a:t>Core</a:t>
          </a:r>
          <a:endParaRPr lang="en-US" dirty="0"/>
        </a:p>
      </dgm:t>
    </dgm:pt>
    <dgm:pt modelId="{8CBFAFCD-18E8-B04E-9C32-8543F537F116}" type="parTrans" cxnId="{D28EA687-B042-7940-A0E3-D5084F448A35}">
      <dgm:prSet/>
      <dgm:spPr/>
      <dgm:t>
        <a:bodyPr/>
        <a:lstStyle/>
        <a:p>
          <a:endParaRPr lang="en-US"/>
        </a:p>
      </dgm:t>
    </dgm:pt>
    <dgm:pt modelId="{3B3EBA8E-6674-9D4B-BF8F-8FF188BA4393}" type="sibTrans" cxnId="{D28EA687-B042-7940-A0E3-D5084F448A35}">
      <dgm:prSet/>
      <dgm:spPr/>
      <dgm:t>
        <a:bodyPr/>
        <a:lstStyle/>
        <a:p>
          <a:endParaRPr lang="en-US"/>
        </a:p>
      </dgm:t>
    </dgm:pt>
    <dgm:pt modelId="{A35C9173-4D4E-C948-9824-EB5AD10C1B42}" type="pres">
      <dgm:prSet presAssocID="{E15AB2AE-2FB4-9549-B999-74AAC3A210EE}" presName="compositeShape" presStyleCnt="0">
        <dgm:presLayoutVars>
          <dgm:chMax val="7"/>
          <dgm:dir/>
          <dgm:resizeHandles val="exact"/>
        </dgm:presLayoutVars>
      </dgm:prSet>
      <dgm:spPr/>
    </dgm:pt>
    <dgm:pt modelId="{B060345A-B49A-2B49-9A83-0A33E8A305AC}" type="pres">
      <dgm:prSet presAssocID="{B49DFB6E-CBFC-B445-8DDB-FD8E4BF82D19}" presName="circ1" presStyleLbl="vennNode1" presStyleIdx="0" presStyleCnt="3"/>
      <dgm:spPr/>
      <dgm:t>
        <a:bodyPr/>
        <a:lstStyle/>
        <a:p>
          <a:endParaRPr lang="en-US"/>
        </a:p>
      </dgm:t>
    </dgm:pt>
    <dgm:pt modelId="{E11E6215-70B9-5849-B69B-6D3E5DCEC005}" type="pres">
      <dgm:prSet presAssocID="{B49DFB6E-CBFC-B445-8DDB-FD8E4BF82D19}" presName="circ1Tx" presStyleLbl="revTx" presStyleIdx="0" presStyleCnt="0">
        <dgm:presLayoutVars>
          <dgm:chMax val="0"/>
          <dgm:chPref val="0"/>
          <dgm:bulletEnabled val="1"/>
        </dgm:presLayoutVars>
      </dgm:prSet>
      <dgm:spPr/>
      <dgm:t>
        <a:bodyPr/>
        <a:lstStyle/>
        <a:p>
          <a:endParaRPr lang="en-US"/>
        </a:p>
      </dgm:t>
    </dgm:pt>
    <dgm:pt modelId="{CB99C0B4-9C2E-524A-9542-6FE61DDCDB63}" type="pres">
      <dgm:prSet presAssocID="{A4B9CD6E-FF6A-C445-B453-9C261549B33C}" presName="circ2" presStyleLbl="vennNode1" presStyleIdx="1" presStyleCnt="3"/>
      <dgm:spPr/>
      <dgm:t>
        <a:bodyPr/>
        <a:lstStyle/>
        <a:p>
          <a:endParaRPr lang="en-US"/>
        </a:p>
      </dgm:t>
    </dgm:pt>
    <dgm:pt modelId="{2680CDB1-C4E3-7843-B9B1-068005D0EBEC}" type="pres">
      <dgm:prSet presAssocID="{A4B9CD6E-FF6A-C445-B453-9C261549B33C}" presName="circ2Tx" presStyleLbl="revTx" presStyleIdx="0" presStyleCnt="0">
        <dgm:presLayoutVars>
          <dgm:chMax val="0"/>
          <dgm:chPref val="0"/>
          <dgm:bulletEnabled val="1"/>
        </dgm:presLayoutVars>
      </dgm:prSet>
      <dgm:spPr/>
      <dgm:t>
        <a:bodyPr/>
        <a:lstStyle/>
        <a:p>
          <a:endParaRPr lang="en-US"/>
        </a:p>
      </dgm:t>
    </dgm:pt>
    <dgm:pt modelId="{19DD5B59-AFF2-564F-AFCF-47554050FB27}" type="pres">
      <dgm:prSet presAssocID="{D682C320-FA09-9246-9870-E2D70BCF772A}" presName="circ3" presStyleLbl="vennNode1" presStyleIdx="2" presStyleCnt="3"/>
      <dgm:spPr/>
      <dgm:t>
        <a:bodyPr/>
        <a:lstStyle/>
        <a:p>
          <a:endParaRPr lang="en-US"/>
        </a:p>
      </dgm:t>
    </dgm:pt>
    <dgm:pt modelId="{6CACE283-2905-8946-B7FF-5D43117057D6}" type="pres">
      <dgm:prSet presAssocID="{D682C320-FA09-9246-9870-E2D70BCF772A}" presName="circ3Tx" presStyleLbl="revTx" presStyleIdx="0" presStyleCnt="0">
        <dgm:presLayoutVars>
          <dgm:chMax val="0"/>
          <dgm:chPref val="0"/>
          <dgm:bulletEnabled val="1"/>
        </dgm:presLayoutVars>
      </dgm:prSet>
      <dgm:spPr/>
      <dgm:t>
        <a:bodyPr/>
        <a:lstStyle/>
        <a:p>
          <a:endParaRPr lang="en-US"/>
        </a:p>
      </dgm:t>
    </dgm:pt>
  </dgm:ptLst>
  <dgm:cxnLst>
    <dgm:cxn modelId="{EF2B654C-9FD4-1943-902E-848E0610FF25}" type="presOf" srcId="{B49DFB6E-CBFC-B445-8DDB-FD8E4BF82D19}" destId="{E11E6215-70B9-5849-B69B-6D3E5DCEC005}" srcOrd="1" destOrd="0" presId="urn:microsoft.com/office/officeart/2005/8/layout/venn1"/>
    <dgm:cxn modelId="{00812FEB-D0CE-F745-8C67-08ED7E9F18E8}" srcId="{E15AB2AE-2FB4-9549-B999-74AAC3A210EE}" destId="{A4B9CD6E-FF6A-C445-B453-9C261549B33C}" srcOrd="1" destOrd="0" parTransId="{34B9D013-562E-9243-94B0-3DE1EA04AC62}" sibTransId="{FC094848-D448-0E43-80F2-0A6AB5973D21}"/>
    <dgm:cxn modelId="{D28EA687-B042-7940-A0E3-D5084F448A35}" srcId="{E15AB2AE-2FB4-9549-B999-74AAC3A210EE}" destId="{D682C320-FA09-9246-9870-E2D70BCF772A}" srcOrd="2" destOrd="0" parTransId="{8CBFAFCD-18E8-B04E-9C32-8543F537F116}" sibTransId="{3B3EBA8E-6674-9D4B-BF8F-8FF188BA4393}"/>
    <dgm:cxn modelId="{187C173A-FC1D-3F4F-90E7-0344E8DDD31C}" type="presOf" srcId="{D682C320-FA09-9246-9870-E2D70BCF772A}" destId="{6CACE283-2905-8946-B7FF-5D43117057D6}" srcOrd="1" destOrd="0" presId="urn:microsoft.com/office/officeart/2005/8/layout/venn1"/>
    <dgm:cxn modelId="{873CC980-FEF5-2F4B-BC8E-C66B7A517AF3}" type="presOf" srcId="{A4B9CD6E-FF6A-C445-B453-9C261549B33C}" destId="{2680CDB1-C4E3-7843-B9B1-068005D0EBEC}" srcOrd="1" destOrd="0" presId="urn:microsoft.com/office/officeart/2005/8/layout/venn1"/>
    <dgm:cxn modelId="{55B49CA7-973A-7748-9A29-8068589EADD4}" srcId="{E15AB2AE-2FB4-9549-B999-74AAC3A210EE}" destId="{B49DFB6E-CBFC-B445-8DDB-FD8E4BF82D19}" srcOrd="0" destOrd="0" parTransId="{CCED171F-05B9-9248-A019-AB86C1D1D3BA}" sibTransId="{3007CDA3-AB6E-3C47-8DCA-2D6C4EEF2EAB}"/>
    <dgm:cxn modelId="{1BFC7FC3-F877-5C4E-8076-4350BB1C5137}" type="presOf" srcId="{B49DFB6E-CBFC-B445-8DDB-FD8E4BF82D19}" destId="{B060345A-B49A-2B49-9A83-0A33E8A305AC}" srcOrd="0" destOrd="0" presId="urn:microsoft.com/office/officeart/2005/8/layout/venn1"/>
    <dgm:cxn modelId="{CDAC4E4B-6F05-2F46-B0D7-001AC54499A5}" type="presOf" srcId="{D682C320-FA09-9246-9870-E2D70BCF772A}" destId="{19DD5B59-AFF2-564F-AFCF-47554050FB27}" srcOrd="0" destOrd="0" presId="urn:microsoft.com/office/officeart/2005/8/layout/venn1"/>
    <dgm:cxn modelId="{7E33EBF6-3771-004F-B614-4AF3B8B69F28}" type="presOf" srcId="{A4B9CD6E-FF6A-C445-B453-9C261549B33C}" destId="{CB99C0B4-9C2E-524A-9542-6FE61DDCDB63}" srcOrd="0" destOrd="0" presId="urn:microsoft.com/office/officeart/2005/8/layout/venn1"/>
    <dgm:cxn modelId="{4F47C5B5-53BA-9049-A505-06F6796F8733}" type="presOf" srcId="{E15AB2AE-2FB4-9549-B999-74AAC3A210EE}" destId="{A35C9173-4D4E-C948-9824-EB5AD10C1B42}" srcOrd="0" destOrd="0" presId="urn:microsoft.com/office/officeart/2005/8/layout/venn1"/>
    <dgm:cxn modelId="{64725BAB-DEA0-A44D-90DE-62A972EB13B1}" type="presParOf" srcId="{A35C9173-4D4E-C948-9824-EB5AD10C1B42}" destId="{B060345A-B49A-2B49-9A83-0A33E8A305AC}" srcOrd="0" destOrd="0" presId="urn:microsoft.com/office/officeart/2005/8/layout/venn1"/>
    <dgm:cxn modelId="{21017F91-7319-C042-8D3B-78E9CD37E11C}" type="presParOf" srcId="{A35C9173-4D4E-C948-9824-EB5AD10C1B42}" destId="{E11E6215-70B9-5849-B69B-6D3E5DCEC005}" srcOrd="1" destOrd="0" presId="urn:microsoft.com/office/officeart/2005/8/layout/venn1"/>
    <dgm:cxn modelId="{1081D027-DC13-5C48-B165-15FBB761541D}" type="presParOf" srcId="{A35C9173-4D4E-C948-9824-EB5AD10C1B42}" destId="{CB99C0B4-9C2E-524A-9542-6FE61DDCDB63}" srcOrd="2" destOrd="0" presId="urn:microsoft.com/office/officeart/2005/8/layout/venn1"/>
    <dgm:cxn modelId="{EBE040CD-932C-204B-BA85-916C31B480E2}" type="presParOf" srcId="{A35C9173-4D4E-C948-9824-EB5AD10C1B42}" destId="{2680CDB1-C4E3-7843-B9B1-068005D0EBEC}" srcOrd="3" destOrd="0" presId="urn:microsoft.com/office/officeart/2005/8/layout/venn1"/>
    <dgm:cxn modelId="{2B854ED4-26D4-334F-BAA0-B1BE265AFD30}" type="presParOf" srcId="{A35C9173-4D4E-C948-9824-EB5AD10C1B42}" destId="{19DD5B59-AFF2-564F-AFCF-47554050FB27}" srcOrd="4" destOrd="0" presId="urn:microsoft.com/office/officeart/2005/8/layout/venn1"/>
    <dgm:cxn modelId="{6039671B-DE0E-3F4A-A229-AC82C333F415}" type="presParOf" srcId="{A35C9173-4D4E-C948-9824-EB5AD10C1B42}" destId="{6CACE283-2905-8946-B7FF-5D43117057D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ADB6F-7952-1149-B567-94D725C99CF9}"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360CE581-7DC2-F94E-B60C-D0592463E389}">
      <dgm:prSet phldrT="[Text]"/>
      <dgm:spPr/>
      <dgm:t>
        <a:bodyPr/>
        <a:lstStyle/>
        <a:p>
          <a:r>
            <a:rPr lang="en-US" i="1" dirty="0" smtClean="0"/>
            <a:t>Directive Teacher</a:t>
          </a:r>
          <a:endParaRPr lang="en-US" i="1" dirty="0"/>
        </a:p>
      </dgm:t>
    </dgm:pt>
    <dgm:pt modelId="{5903FEE3-19E0-4B4A-A634-99D1560FE0FC}" type="parTrans" cxnId="{66D6E07C-D645-8F41-A7FA-5FB71626F082}">
      <dgm:prSet/>
      <dgm:spPr/>
      <dgm:t>
        <a:bodyPr/>
        <a:lstStyle/>
        <a:p>
          <a:endParaRPr lang="en-US"/>
        </a:p>
      </dgm:t>
    </dgm:pt>
    <dgm:pt modelId="{B9F2BD1D-F559-0D47-A893-9520889E89C3}" type="sibTrans" cxnId="{66D6E07C-D645-8F41-A7FA-5FB71626F082}">
      <dgm:prSet/>
      <dgm:spPr/>
      <dgm:t>
        <a:bodyPr/>
        <a:lstStyle/>
        <a:p>
          <a:endParaRPr lang="en-US"/>
        </a:p>
      </dgm:t>
    </dgm:pt>
    <dgm:pt modelId="{6AAFCAED-FF87-E14D-B53E-890A1CAB04EB}">
      <dgm:prSet phldrT="[Text]"/>
      <dgm:spPr/>
      <dgm:t>
        <a:bodyPr/>
        <a:lstStyle/>
        <a:p>
          <a:r>
            <a:rPr lang="en-US" dirty="0" smtClean="0"/>
            <a:t>Supportive Teacher</a:t>
          </a:r>
          <a:endParaRPr lang="en-US" dirty="0"/>
        </a:p>
      </dgm:t>
    </dgm:pt>
    <dgm:pt modelId="{BFAB25A3-F024-0F47-8E65-EFB7A01A4ADD}" type="parTrans" cxnId="{DC2E074E-ECE0-144A-B7D2-141FB8DCFA8C}">
      <dgm:prSet/>
      <dgm:spPr/>
      <dgm:t>
        <a:bodyPr/>
        <a:lstStyle/>
        <a:p>
          <a:endParaRPr lang="en-US"/>
        </a:p>
      </dgm:t>
    </dgm:pt>
    <dgm:pt modelId="{B12CB274-DD13-A94B-8EA7-6F742DC5366D}" type="sibTrans" cxnId="{DC2E074E-ECE0-144A-B7D2-141FB8DCFA8C}">
      <dgm:prSet/>
      <dgm:spPr/>
      <dgm:t>
        <a:bodyPr/>
        <a:lstStyle/>
        <a:p>
          <a:endParaRPr lang="en-US"/>
        </a:p>
      </dgm:t>
    </dgm:pt>
    <dgm:pt modelId="{F394D165-E6C7-3640-9EB4-6D33F03A41EA}">
      <dgm:prSet phldrT="[Text]"/>
      <dgm:spPr/>
      <dgm:t>
        <a:bodyPr/>
        <a:lstStyle/>
        <a:p>
          <a:r>
            <a:rPr lang="en-US" dirty="0" smtClean="0"/>
            <a:t>Consultant</a:t>
          </a:r>
          <a:endParaRPr lang="en-US" dirty="0"/>
        </a:p>
      </dgm:t>
    </dgm:pt>
    <dgm:pt modelId="{9A56F7BA-DD59-394B-9015-51DC5CD3058B}" type="parTrans" cxnId="{10BAA85B-4C48-AE4E-91E8-5607D3A86675}">
      <dgm:prSet/>
      <dgm:spPr/>
      <dgm:t>
        <a:bodyPr/>
        <a:lstStyle/>
        <a:p>
          <a:endParaRPr lang="en-US"/>
        </a:p>
      </dgm:t>
    </dgm:pt>
    <dgm:pt modelId="{B3CBFAD3-88EA-FB46-A695-66D010CFDC61}" type="sibTrans" cxnId="{10BAA85B-4C48-AE4E-91E8-5607D3A86675}">
      <dgm:prSet/>
      <dgm:spPr/>
      <dgm:t>
        <a:bodyPr/>
        <a:lstStyle/>
        <a:p>
          <a:endParaRPr lang="en-US"/>
        </a:p>
      </dgm:t>
    </dgm:pt>
    <dgm:pt modelId="{AAD5CD52-C5DB-874D-898F-4F6B2D8C2882}">
      <dgm:prSet phldrT="[Text]"/>
      <dgm:spPr/>
      <dgm:t>
        <a:bodyPr/>
        <a:lstStyle/>
        <a:p>
          <a:r>
            <a:rPr lang="en-US" dirty="0" smtClean="0"/>
            <a:t>Counselor</a:t>
          </a:r>
          <a:endParaRPr lang="en-US" dirty="0"/>
        </a:p>
      </dgm:t>
    </dgm:pt>
    <dgm:pt modelId="{79B9DF24-2FDE-DB4C-A738-9F22D1FC5C32}" type="parTrans" cxnId="{B91A5499-E5DE-364F-9959-9C11D0F3E8B7}">
      <dgm:prSet/>
      <dgm:spPr/>
      <dgm:t>
        <a:bodyPr/>
        <a:lstStyle/>
        <a:p>
          <a:endParaRPr lang="en-US"/>
        </a:p>
      </dgm:t>
    </dgm:pt>
    <dgm:pt modelId="{9B8BA755-2F19-0549-B0CD-4575899BEDDF}" type="sibTrans" cxnId="{B91A5499-E5DE-364F-9959-9C11D0F3E8B7}">
      <dgm:prSet/>
      <dgm:spPr/>
      <dgm:t>
        <a:bodyPr/>
        <a:lstStyle/>
        <a:p>
          <a:endParaRPr lang="en-US"/>
        </a:p>
      </dgm:t>
    </dgm:pt>
    <dgm:pt modelId="{40BF40C6-894F-A345-9EBE-5DC6A90449E4}" type="pres">
      <dgm:prSet presAssocID="{7DFADB6F-7952-1149-B567-94D725C99CF9}" presName="matrix" presStyleCnt="0">
        <dgm:presLayoutVars>
          <dgm:chMax val="1"/>
          <dgm:dir/>
          <dgm:resizeHandles val="exact"/>
        </dgm:presLayoutVars>
      </dgm:prSet>
      <dgm:spPr/>
      <dgm:t>
        <a:bodyPr/>
        <a:lstStyle/>
        <a:p>
          <a:endParaRPr lang="en-US"/>
        </a:p>
      </dgm:t>
    </dgm:pt>
    <dgm:pt modelId="{8AD44167-2BFB-344A-A05A-410504B77A0A}" type="pres">
      <dgm:prSet presAssocID="{7DFADB6F-7952-1149-B567-94D725C99CF9}" presName="diamond" presStyleLbl="bgShp" presStyleIdx="0" presStyleCnt="1"/>
      <dgm:spPr/>
    </dgm:pt>
    <dgm:pt modelId="{AA502C8B-6DC3-9B4C-8D8E-5771E251E4E6}" type="pres">
      <dgm:prSet presAssocID="{7DFADB6F-7952-1149-B567-94D725C99CF9}" presName="quad1" presStyleLbl="node1" presStyleIdx="0" presStyleCnt="4">
        <dgm:presLayoutVars>
          <dgm:chMax val="0"/>
          <dgm:chPref val="0"/>
          <dgm:bulletEnabled val="1"/>
        </dgm:presLayoutVars>
      </dgm:prSet>
      <dgm:spPr/>
      <dgm:t>
        <a:bodyPr/>
        <a:lstStyle/>
        <a:p>
          <a:endParaRPr lang="en-US"/>
        </a:p>
      </dgm:t>
    </dgm:pt>
    <dgm:pt modelId="{A1AF4155-F79B-3742-939B-88B4E48AF24F}" type="pres">
      <dgm:prSet presAssocID="{7DFADB6F-7952-1149-B567-94D725C99CF9}" presName="quad2" presStyleLbl="node1" presStyleIdx="1" presStyleCnt="4">
        <dgm:presLayoutVars>
          <dgm:chMax val="0"/>
          <dgm:chPref val="0"/>
          <dgm:bulletEnabled val="1"/>
        </dgm:presLayoutVars>
      </dgm:prSet>
      <dgm:spPr/>
      <dgm:t>
        <a:bodyPr/>
        <a:lstStyle/>
        <a:p>
          <a:endParaRPr lang="en-US"/>
        </a:p>
      </dgm:t>
    </dgm:pt>
    <dgm:pt modelId="{34385F2C-2C52-CE4F-AEA3-75EAA4CE0733}" type="pres">
      <dgm:prSet presAssocID="{7DFADB6F-7952-1149-B567-94D725C99CF9}" presName="quad3" presStyleLbl="node1" presStyleIdx="2" presStyleCnt="4">
        <dgm:presLayoutVars>
          <dgm:chMax val="0"/>
          <dgm:chPref val="0"/>
          <dgm:bulletEnabled val="1"/>
        </dgm:presLayoutVars>
      </dgm:prSet>
      <dgm:spPr/>
      <dgm:t>
        <a:bodyPr/>
        <a:lstStyle/>
        <a:p>
          <a:endParaRPr lang="en-US"/>
        </a:p>
      </dgm:t>
    </dgm:pt>
    <dgm:pt modelId="{57E06EFB-943B-E743-B04E-E1D4F42784DB}" type="pres">
      <dgm:prSet presAssocID="{7DFADB6F-7952-1149-B567-94D725C99CF9}" presName="quad4" presStyleLbl="node1" presStyleIdx="3" presStyleCnt="4">
        <dgm:presLayoutVars>
          <dgm:chMax val="0"/>
          <dgm:chPref val="0"/>
          <dgm:bulletEnabled val="1"/>
        </dgm:presLayoutVars>
      </dgm:prSet>
      <dgm:spPr/>
      <dgm:t>
        <a:bodyPr/>
        <a:lstStyle/>
        <a:p>
          <a:endParaRPr lang="en-US"/>
        </a:p>
      </dgm:t>
    </dgm:pt>
  </dgm:ptLst>
  <dgm:cxnLst>
    <dgm:cxn modelId="{FD2FF1FD-104D-1245-B147-71A4D6682567}" type="presOf" srcId="{F394D165-E6C7-3640-9EB4-6D33F03A41EA}" destId="{34385F2C-2C52-CE4F-AEA3-75EAA4CE0733}" srcOrd="0" destOrd="0" presId="urn:microsoft.com/office/officeart/2005/8/layout/matrix3"/>
    <dgm:cxn modelId="{C02B28C1-1AB6-DC40-82B3-52FD42B423AD}" type="presOf" srcId="{6AAFCAED-FF87-E14D-B53E-890A1CAB04EB}" destId="{A1AF4155-F79B-3742-939B-88B4E48AF24F}" srcOrd="0" destOrd="0" presId="urn:microsoft.com/office/officeart/2005/8/layout/matrix3"/>
    <dgm:cxn modelId="{6BB3834F-755A-1647-AB35-B5ECDA8448E9}" type="presOf" srcId="{7DFADB6F-7952-1149-B567-94D725C99CF9}" destId="{40BF40C6-894F-A345-9EBE-5DC6A90449E4}" srcOrd="0" destOrd="0" presId="urn:microsoft.com/office/officeart/2005/8/layout/matrix3"/>
    <dgm:cxn modelId="{66D6E07C-D645-8F41-A7FA-5FB71626F082}" srcId="{7DFADB6F-7952-1149-B567-94D725C99CF9}" destId="{360CE581-7DC2-F94E-B60C-D0592463E389}" srcOrd="0" destOrd="0" parTransId="{5903FEE3-19E0-4B4A-A634-99D1560FE0FC}" sibTransId="{B9F2BD1D-F559-0D47-A893-9520889E89C3}"/>
    <dgm:cxn modelId="{10BAA85B-4C48-AE4E-91E8-5607D3A86675}" srcId="{7DFADB6F-7952-1149-B567-94D725C99CF9}" destId="{F394D165-E6C7-3640-9EB4-6D33F03A41EA}" srcOrd="2" destOrd="0" parTransId="{9A56F7BA-DD59-394B-9015-51DC5CD3058B}" sibTransId="{B3CBFAD3-88EA-FB46-A695-66D010CFDC61}"/>
    <dgm:cxn modelId="{AD6CAB8B-EBB4-D24F-8F08-E0E3168ECFED}" type="presOf" srcId="{360CE581-7DC2-F94E-B60C-D0592463E389}" destId="{AA502C8B-6DC3-9B4C-8D8E-5771E251E4E6}" srcOrd="0" destOrd="0" presId="urn:microsoft.com/office/officeart/2005/8/layout/matrix3"/>
    <dgm:cxn modelId="{B91A5499-E5DE-364F-9959-9C11D0F3E8B7}" srcId="{7DFADB6F-7952-1149-B567-94D725C99CF9}" destId="{AAD5CD52-C5DB-874D-898F-4F6B2D8C2882}" srcOrd="3" destOrd="0" parTransId="{79B9DF24-2FDE-DB4C-A738-9F22D1FC5C32}" sibTransId="{9B8BA755-2F19-0549-B0CD-4575899BEDDF}"/>
    <dgm:cxn modelId="{DC2E074E-ECE0-144A-B7D2-141FB8DCFA8C}" srcId="{7DFADB6F-7952-1149-B567-94D725C99CF9}" destId="{6AAFCAED-FF87-E14D-B53E-890A1CAB04EB}" srcOrd="1" destOrd="0" parTransId="{BFAB25A3-F024-0F47-8E65-EFB7A01A4ADD}" sibTransId="{B12CB274-DD13-A94B-8EA7-6F742DC5366D}"/>
    <dgm:cxn modelId="{90EF45F7-90F9-524D-8AAB-586FA68B7CFF}" type="presOf" srcId="{AAD5CD52-C5DB-874D-898F-4F6B2D8C2882}" destId="{57E06EFB-943B-E743-B04E-E1D4F42784DB}" srcOrd="0" destOrd="0" presId="urn:microsoft.com/office/officeart/2005/8/layout/matrix3"/>
    <dgm:cxn modelId="{9206CAE3-4651-744D-9822-DAF8DC7E7DEF}" type="presParOf" srcId="{40BF40C6-894F-A345-9EBE-5DC6A90449E4}" destId="{8AD44167-2BFB-344A-A05A-410504B77A0A}" srcOrd="0" destOrd="0" presId="urn:microsoft.com/office/officeart/2005/8/layout/matrix3"/>
    <dgm:cxn modelId="{EA29F8D8-DCF9-F24F-8EA8-06D1858EA55C}" type="presParOf" srcId="{40BF40C6-894F-A345-9EBE-5DC6A90449E4}" destId="{AA502C8B-6DC3-9B4C-8D8E-5771E251E4E6}" srcOrd="1" destOrd="0" presId="urn:microsoft.com/office/officeart/2005/8/layout/matrix3"/>
    <dgm:cxn modelId="{DD412DF1-42CD-9647-9F92-7993C5F7CF3C}" type="presParOf" srcId="{40BF40C6-894F-A345-9EBE-5DC6A90449E4}" destId="{A1AF4155-F79B-3742-939B-88B4E48AF24F}" srcOrd="2" destOrd="0" presId="urn:microsoft.com/office/officeart/2005/8/layout/matrix3"/>
    <dgm:cxn modelId="{25884010-E844-FE4D-9A1A-E87B7D42C832}" type="presParOf" srcId="{40BF40C6-894F-A345-9EBE-5DC6A90449E4}" destId="{34385F2C-2C52-CE4F-AEA3-75EAA4CE0733}" srcOrd="3" destOrd="0" presId="urn:microsoft.com/office/officeart/2005/8/layout/matrix3"/>
    <dgm:cxn modelId="{F4CEBCF2-5483-9C46-B521-95F93474FCEA}" type="presParOf" srcId="{40BF40C6-894F-A345-9EBE-5DC6A90449E4}" destId="{57E06EFB-943B-E743-B04E-E1D4F42784DB}"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0345A-B49A-2B49-9A83-0A33E8A305AC}">
      <dsp:nvSpPr>
        <dsp:cNvPr id="0" name=""/>
        <dsp:cNvSpPr/>
      </dsp:nvSpPr>
      <dsp:spPr>
        <a:xfrm>
          <a:off x="2588418" y="50700"/>
          <a:ext cx="2433637" cy="2433637"/>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Profession Specific</a:t>
          </a:r>
          <a:endParaRPr lang="en-US" sz="1000" kern="1200" dirty="0"/>
        </a:p>
      </dsp:txBody>
      <dsp:txXfrm>
        <a:off x="2912903" y="476587"/>
        <a:ext cx="1784667" cy="1095137"/>
      </dsp:txXfrm>
    </dsp:sp>
    <dsp:sp modelId="{CB99C0B4-9C2E-524A-9542-6FE61DDCDB63}">
      <dsp:nvSpPr>
        <dsp:cNvPr id="0" name=""/>
        <dsp:cNvSpPr/>
      </dsp:nvSpPr>
      <dsp:spPr>
        <a:xfrm>
          <a:off x="3466556" y="1571724"/>
          <a:ext cx="2433637" cy="2433637"/>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Specialist/Therapeutic</a:t>
          </a:r>
          <a:endParaRPr lang="en-US" sz="1000" kern="1200" dirty="0"/>
        </a:p>
      </dsp:txBody>
      <dsp:txXfrm>
        <a:off x="4210843" y="2200414"/>
        <a:ext cx="1460182" cy="1338500"/>
      </dsp:txXfrm>
    </dsp:sp>
    <dsp:sp modelId="{19DD5B59-AFF2-564F-AFCF-47554050FB27}">
      <dsp:nvSpPr>
        <dsp:cNvPr id="0" name=""/>
        <dsp:cNvSpPr/>
      </dsp:nvSpPr>
      <dsp:spPr>
        <a:xfrm>
          <a:off x="1710280" y="1571724"/>
          <a:ext cx="2433637" cy="2433637"/>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Core</a:t>
          </a:r>
          <a:endParaRPr lang="en-US" sz="1000" kern="1200" dirty="0"/>
        </a:p>
      </dsp:txBody>
      <dsp:txXfrm>
        <a:off x="1939448" y="2200414"/>
        <a:ext cx="1460182" cy="1338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44167-2BFB-344A-A05A-410504B77A0A}">
      <dsp:nvSpPr>
        <dsp:cNvPr id="0" name=""/>
        <dsp:cNvSpPr/>
      </dsp:nvSpPr>
      <dsp:spPr>
        <a:xfrm>
          <a:off x="1695450" y="0"/>
          <a:ext cx="4648200" cy="4648200"/>
        </a:xfrm>
        <a:prstGeom prst="diamond">
          <a:avLst/>
        </a:prstGeom>
        <a:solidFill>
          <a:schemeClr val="accent1">
            <a:tint val="40000"/>
            <a:hueOff val="0"/>
            <a:satOff val="0"/>
            <a:lumOff val="0"/>
            <a:alphaOff val="0"/>
          </a:schemeClr>
        </a:solidFill>
        <a:ln>
          <a:noFill/>
        </a:ln>
        <a:effectLst/>
        <a:scene3d>
          <a:camera prst="obliqueTopRight"/>
          <a:lightRig rig="threePt" dir="tl"/>
        </a:scene3d>
        <a:sp3d>
          <a:bevelT w="25400" h="25400"/>
        </a:sp3d>
      </dsp:spPr>
      <dsp:style>
        <a:lnRef idx="0">
          <a:scrgbClr r="0" g="0" b="0"/>
        </a:lnRef>
        <a:fillRef idx="1">
          <a:scrgbClr r="0" g="0" b="0"/>
        </a:fillRef>
        <a:effectRef idx="2">
          <a:scrgbClr r="0" g="0" b="0"/>
        </a:effectRef>
        <a:fontRef idx="minor"/>
      </dsp:style>
    </dsp:sp>
    <dsp:sp modelId="{AA502C8B-6DC3-9B4C-8D8E-5771E251E4E6}">
      <dsp:nvSpPr>
        <dsp:cNvPr id="0" name=""/>
        <dsp:cNvSpPr/>
      </dsp:nvSpPr>
      <dsp:spPr>
        <a:xfrm>
          <a:off x="2137028" y="441578"/>
          <a:ext cx="1812798" cy="1812798"/>
        </a:xfrm>
        <a:prstGeom prst="roundRect">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i="1" kern="1200" dirty="0" smtClean="0"/>
            <a:t>Directive Teacher</a:t>
          </a:r>
          <a:endParaRPr lang="en-US" sz="2200" i="1" kern="1200" dirty="0"/>
        </a:p>
      </dsp:txBody>
      <dsp:txXfrm>
        <a:off x="2225522" y="530072"/>
        <a:ext cx="1635810" cy="1635810"/>
      </dsp:txXfrm>
    </dsp:sp>
    <dsp:sp modelId="{A1AF4155-F79B-3742-939B-88B4E48AF24F}">
      <dsp:nvSpPr>
        <dsp:cNvPr id="0" name=""/>
        <dsp:cNvSpPr/>
      </dsp:nvSpPr>
      <dsp:spPr>
        <a:xfrm>
          <a:off x="4089273" y="441578"/>
          <a:ext cx="1812798" cy="1812798"/>
        </a:xfrm>
        <a:prstGeom prst="roundRect">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Supportive Teacher</a:t>
          </a:r>
          <a:endParaRPr lang="en-US" sz="2200" kern="1200" dirty="0"/>
        </a:p>
      </dsp:txBody>
      <dsp:txXfrm>
        <a:off x="4177767" y="530072"/>
        <a:ext cx="1635810" cy="1635810"/>
      </dsp:txXfrm>
    </dsp:sp>
    <dsp:sp modelId="{34385F2C-2C52-CE4F-AEA3-75EAA4CE0733}">
      <dsp:nvSpPr>
        <dsp:cNvPr id="0" name=""/>
        <dsp:cNvSpPr/>
      </dsp:nvSpPr>
      <dsp:spPr>
        <a:xfrm>
          <a:off x="2137028" y="2393823"/>
          <a:ext cx="1812798" cy="1812798"/>
        </a:xfrm>
        <a:prstGeom prst="roundRect">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Consultant</a:t>
          </a:r>
          <a:endParaRPr lang="en-US" sz="2200" kern="1200" dirty="0"/>
        </a:p>
      </dsp:txBody>
      <dsp:txXfrm>
        <a:off x="2225522" y="2482317"/>
        <a:ext cx="1635810" cy="1635810"/>
      </dsp:txXfrm>
    </dsp:sp>
    <dsp:sp modelId="{57E06EFB-943B-E743-B04E-E1D4F42784DB}">
      <dsp:nvSpPr>
        <dsp:cNvPr id="0" name=""/>
        <dsp:cNvSpPr/>
      </dsp:nvSpPr>
      <dsp:spPr>
        <a:xfrm>
          <a:off x="4089273" y="2393823"/>
          <a:ext cx="1812798" cy="1812798"/>
        </a:xfrm>
        <a:prstGeom prst="roundRect">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Counselor</a:t>
          </a:r>
          <a:endParaRPr lang="en-US" sz="2200" kern="1200" dirty="0"/>
        </a:p>
      </dsp:txBody>
      <dsp:txXfrm>
        <a:off x="4177767" y="2482317"/>
        <a:ext cx="1635810" cy="163581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92696-811B-2B47-B380-4ABC9EEFB6CF}" type="datetimeFigureOut">
              <a:rPr lang="en-US" smtClean="0"/>
              <a:pPr/>
              <a:t>6/21/2013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E3F12-9D50-ED45-B534-1EBA0B931F1A}" type="slidenum">
              <a:rPr lang="en-US" smtClean="0"/>
              <a:pPr/>
              <a:t>‹#›</a:t>
            </a:fld>
            <a:endParaRPr lang="en-US"/>
          </a:p>
        </p:txBody>
      </p:sp>
    </p:spTree>
    <p:extLst>
      <p:ext uri="{BB962C8B-B14F-4D97-AF65-F5344CB8AC3E}">
        <p14:creationId xmlns:p14="http://schemas.microsoft.com/office/powerpoint/2010/main" val="34366915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Core – general supervisory skills</a:t>
            </a:r>
          </a:p>
          <a:p>
            <a:r>
              <a:rPr lang="en-US" dirty="0" smtClean="0"/>
              <a:t>Profession</a:t>
            </a:r>
            <a:r>
              <a:rPr lang="en-US" baseline="0" dirty="0" smtClean="0"/>
              <a:t> – knowledge within the profession in general</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Specialist - </a:t>
            </a:r>
            <a:r>
              <a:rPr sz="1200" kern="1200" dirty="0" smtClean="0">
                <a:solidFill>
                  <a:schemeClr val="tx1"/>
                </a:solidFill>
                <a:latin typeface="+mn-lt"/>
                <a:ea typeface="+mn-ea"/>
                <a:cs typeface="+mn-cs"/>
              </a:rPr>
              <a:t>supervision that may be requested to cover work in a specific area or using a particular approach </a:t>
            </a:r>
            <a:endParaRPr dirty="0" smtClean="0"/>
          </a:p>
          <a:p>
            <a:endParaRPr lang="en-US" dirty="0"/>
          </a:p>
        </p:txBody>
      </p:sp>
      <p:sp>
        <p:nvSpPr>
          <p:cNvPr id="4" name="Slide Number Placeholder 3"/>
          <p:cNvSpPr>
            <a:spLocks noGrp="1"/>
          </p:cNvSpPr>
          <p:nvPr>
            <p:ph type="sldNum" sz="quarter" idx="10"/>
          </p:nvPr>
        </p:nvSpPr>
        <p:spPr/>
        <p:txBody>
          <a:bodyPr/>
          <a:lstStyle/>
          <a:p>
            <a:fld id="{B22E3F12-9D50-ED45-B534-1EBA0B931F1A}"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smtClean="0"/>
              <a:t>Directive Teacher </a:t>
            </a:r>
            <a:r>
              <a:rPr lang="en-US" i="0" dirty="0" smtClean="0"/>
              <a:t>– preferred by supervisees</a:t>
            </a:r>
          </a:p>
          <a:p>
            <a:endParaRPr lang="en-US" dirty="0"/>
          </a:p>
        </p:txBody>
      </p:sp>
      <p:sp>
        <p:nvSpPr>
          <p:cNvPr id="4" name="Slide Number Placeholder 3"/>
          <p:cNvSpPr>
            <a:spLocks noGrp="1"/>
          </p:cNvSpPr>
          <p:nvPr>
            <p:ph type="sldNum" sz="quarter" idx="10"/>
          </p:nvPr>
        </p:nvSpPr>
        <p:spPr/>
        <p:txBody>
          <a:bodyPr/>
          <a:lstStyle/>
          <a:p>
            <a:fld id="{B22E3F12-9D50-ED45-B534-1EBA0B931F1A}" type="slidenum">
              <a:rPr lang="en-US" smtClean="0"/>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4E285-444D-4C0C-8BFA-BDB311F86A90}" type="slidenum">
              <a:rPr smtClean="0"/>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Click icon to add picture</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Click icon to add picture</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8790AE-082A-4320-9281-885C0E868BE5}"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AFA3BC37-683C-44E6-B909-B4D2B0964BBB}" type="slidenum">
              <a:rPr lang="en-US" smtClean="0"/>
              <a:pPr/>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E8790AE-082A-4320-9281-885C0E868BE5}" type="datetimeFigureOut">
              <a:rPr lang="en-US" smtClean="0"/>
              <a:pPr/>
              <a:t>6/21/2013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790AE-082A-4320-9281-885C0E868BE5}" type="datetimeFigureOut">
              <a:rPr lang="en-US" smtClean="0"/>
              <a:pPr/>
              <a:t>6/21/2013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9E8790AE-082A-4320-9281-885C0E868BE5}"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BC37-683C-44E6-B909-B4D2B0964B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9E8790AE-082A-4320-9281-885C0E868BE5}" type="datetimeFigureOut">
              <a:rPr lang="en-US" smtClean="0"/>
              <a:pPr/>
              <a:t>6/21/2013</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AFA3BC37-683C-44E6-B909-B4D2B0964BBB}" type="slidenum">
              <a:rPr lang="en-US" smtClean="0"/>
              <a:pPr/>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8915400" cy="2273143"/>
          </a:xfrm>
        </p:spPr>
        <p:txBody>
          <a:bodyPr>
            <a:noAutofit/>
          </a:bodyPr>
          <a:lstStyle/>
          <a:p>
            <a:r>
              <a:rPr lang="en-US" sz="4000" dirty="0" smtClean="0"/>
              <a:t>Best Practices in Supervision of School Psychologists:</a:t>
            </a:r>
            <a:r>
              <a:rPr lang="en-US" sz="3000" dirty="0"/>
              <a:t/>
            </a:r>
            <a:br>
              <a:rPr lang="en-US" sz="3000" dirty="0"/>
            </a:br>
            <a:r>
              <a:rPr lang="en-US" sz="2700" dirty="0"/>
              <a:t>Perspectives from the Field and the University Setting</a:t>
            </a:r>
          </a:p>
        </p:txBody>
      </p:sp>
      <p:sp>
        <p:nvSpPr>
          <p:cNvPr id="3" name="Subtitle 2"/>
          <p:cNvSpPr>
            <a:spLocks noGrp="1"/>
          </p:cNvSpPr>
          <p:nvPr>
            <p:ph type="subTitle" idx="1"/>
          </p:nvPr>
        </p:nvSpPr>
        <p:spPr/>
        <p:txBody>
          <a:bodyPr>
            <a:normAutofit/>
          </a:bodyPr>
          <a:lstStyle/>
          <a:p>
            <a:r>
              <a:rPr lang="en-US" sz="2800" dirty="0" smtClean="0"/>
              <a:t>Ashley Arnold, MA, LSSP, NCSP</a:t>
            </a:r>
          </a:p>
          <a:p>
            <a:r>
              <a:rPr lang="en-US" sz="2800" dirty="0" smtClean="0"/>
              <a:t>Jennifer L. Schroeder, PhD, LP, LSSP, NCSP</a:t>
            </a:r>
            <a:endParaRPr lang="en-US" sz="2800" dirty="0"/>
          </a:p>
        </p:txBody>
      </p:sp>
    </p:spTree>
    <p:extLst>
      <p:ext uri="{BB962C8B-B14F-4D97-AF65-F5344CB8AC3E}">
        <p14:creationId xmlns:p14="http://schemas.microsoft.com/office/powerpoint/2010/main" val="1297377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3813" cy="1504856"/>
          </a:xfrm>
        </p:spPr>
        <p:txBody>
          <a:bodyPr>
            <a:normAutofit fontScale="90000"/>
          </a:bodyPr>
          <a:lstStyle/>
          <a:p>
            <a:r>
              <a:rPr lang="en-US" dirty="0" smtClean="0"/>
              <a:t>Supervision Rules	</a:t>
            </a:r>
            <a:br>
              <a:rPr lang="en-US" dirty="0" smtClean="0"/>
            </a:br>
            <a:r>
              <a:rPr lang="en-US" sz="3600" dirty="0" smtClean="0"/>
              <a:t>TSBEP Rule 465.38(4)(A)(i-iv) (continued)</a:t>
            </a:r>
            <a:endParaRPr lang="en-US" sz="3600" dirty="0"/>
          </a:p>
        </p:txBody>
      </p:sp>
      <p:sp>
        <p:nvSpPr>
          <p:cNvPr id="3" name="Content Placeholder 2"/>
          <p:cNvSpPr>
            <a:spLocks noGrp="1"/>
          </p:cNvSpPr>
          <p:nvPr>
            <p:ph idx="1"/>
          </p:nvPr>
        </p:nvSpPr>
        <p:spPr/>
        <p:txBody>
          <a:bodyPr>
            <a:normAutofit/>
          </a:bodyPr>
          <a:lstStyle/>
          <a:p>
            <a:pPr marL="0" indent="0">
              <a:buNone/>
            </a:pPr>
            <a:r>
              <a:rPr lang="en-US" sz="2000" u="sng" dirty="0" smtClean="0"/>
              <a:t>(4) Supervision. (A) Direct, systematic, face-to-face supervision must be provided to:</a:t>
            </a:r>
            <a:endParaRPr lang="en-US" sz="2000" dirty="0" smtClean="0"/>
          </a:p>
          <a:p>
            <a:pPr marL="0" indent="0">
              <a:buNone/>
            </a:pPr>
            <a:r>
              <a:rPr lang="en-US" dirty="0" smtClean="0"/>
              <a:t>(iv) LSSPs when the individual is providing psychological services outside his or her area of training and supervised experience.  </a:t>
            </a:r>
          </a:p>
        </p:txBody>
      </p:sp>
    </p:spTree>
    <p:extLst>
      <p:ext uri="{BB962C8B-B14F-4D97-AF65-F5344CB8AC3E}">
        <p14:creationId xmlns:p14="http://schemas.microsoft.com/office/powerpoint/2010/main" val="3940163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Supervision Rules	</a:t>
            </a:r>
            <a:br>
              <a:rPr lang="en-US" dirty="0" smtClean="0"/>
            </a:br>
            <a:r>
              <a:rPr lang="en-US" dirty="0" smtClean="0"/>
              <a:t>TSBEP Rule 465.38(4)(B)</a:t>
            </a:r>
            <a:endParaRPr lang="en-US" dirty="0"/>
          </a:p>
        </p:txBody>
      </p:sp>
      <p:sp>
        <p:nvSpPr>
          <p:cNvPr id="3" name="Content Placeholder 2"/>
          <p:cNvSpPr>
            <a:spLocks noGrp="1"/>
          </p:cNvSpPr>
          <p:nvPr>
            <p:ph idx="1"/>
          </p:nvPr>
        </p:nvSpPr>
        <p:spPr/>
        <p:txBody>
          <a:bodyPr/>
          <a:lstStyle/>
          <a:p>
            <a:pPr marL="0" indent="0">
              <a:buNone/>
            </a:pPr>
            <a:r>
              <a:rPr lang="en-US" dirty="0" smtClean="0"/>
              <a:t>(B) Nothing </a:t>
            </a:r>
            <a:r>
              <a:rPr lang="en-US" dirty="0"/>
              <a:t>in this rule applies to administrative supervision of psychology personnel within Texas public schools, performed by non-psychologists, in job functions involving, but not limited to, attendance, time management, completion of assignments, or adherence to school policies and procedures.</a:t>
            </a:r>
          </a:p>
        </p:txBody>
      </p:sp>
    </p:spTree>
    <p:extLst>
      <p:ext uri="{BB962C8B-B14F-4D97-AF65-F5344CB8AC3E}">
        <p14:creationId xmlns:p14="http://schemas.microsoft.com/office/powerpoint/2010/main" val="866188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INTERNSHIP AND TRAINEE REQUIREMENTS</a:t>
            </a:r>
            <a:br>
              <a:rPr lang="en-US" dirty="0" smtClean="0"/>
            </a:br>
            <a:endParaRPr lang="en-US" dirty="0"/>
          </a:p>
        </p:txBody>
      </p:sp>
    </p:spTree>
    <p:extLst>
      <p:ext uri="{BB962C8B-B14F-4D97-AF65-F5344CB8AC3E}">
        <p14:creationId xmlns:p14="http://schemas.microsoft.com/office/powerpoint/2010/main" val="796939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Internship Rules</a:t>
            </a:r>
            <a:br>
              <a:rPr lang="en-US" dirty="0" smtClean="0"/>
            </a:br>
            <a:r>
              <a:rPr lang="en-US" dirty="0" smtClean="0"/>
              <a:t>TSBEP 463.9 (c)</a:t>
            </a:r>
            <a:endParaRPr lang="en-US" dirty="0"/>
          </a:p>
        </p:txBody>
      </p:sp>
      <p:sp>
        <p:nvSpPr>
          <p:cNvPr id="3" name="Content Placeholder 2"/>
          <p:cNvSpPr>
            <a:spLocks noGrp="1"/>
          </p:cNvSpPr>
          <p:nvPr>
            <p:ph idx="1"/>
          </p:nvPr>
        </p:nvSpPr>
        <p:spPr>
          <a:xfrm>
            <a:off x="1143000" y="2438400"/>
            <a:ext cx="7610476" cy="3670767"/>
          </a:xfrm>
        </p:spPr>
        <p:txBody>
          <a:bodyPr>
            <a:noAutofit/>
          </a:bodyPr>
          <a:lstStyle/>
          <a:p>
            <a:r>
              <a:rPr lang="en-US" sz="2300" dirty="0"/>
              <a:t>(</a:t>
            </a:r>
            <a:r>
              <a:rPr lang="en-US" sz="1600" dirty="0"/>
              <a:t>c) M</a:t>
            </a:r>
            <a:r>
              <a:rPr lang="en-US" sz="1600" dirty="0" smtClean="0"/>
              <a:t>inimum </a:t>
            </a:r>
            <a:r>
              <a:rPr lang="en-US" sz="1600" dirty="0"/>
              <a:t>of 1200 hours, of which 600 must be in a public </a:t>
            </a:r>
            <a:r>
              <a:rPr lang="en-US" sz="1600" dirty="0" smtClean="0"/>
              <a:t>school</a:t>
            </a:r>
          </a:p>
          <a:p>
            <a:r>
              <a:rPr lang="en-US" sz="1600" dirty="0"/>
              <a:t>M</a:t>
            </a:r>
            <a:r>
              <a:rPr lang="en-US" sz="1600" dirty="0" smtClean="0"/>
              <a:t>ust </a:t>
            </a:r>
            <a:r>
              <a:rPr lang="en-US" sz="1600" dirty="0"/>
              <a:t>be provided through a formal course of supervised study from a regionally accredited institution of higher education </a:t>
            </a:r>
            <a:endParaRPr lang="en-US" sz="1600" dirty="0" smtClean="0"/>
          </a:p>
          <a:p>
            <a:r>
              <a:rPr lang="en-US" sz="1600" dirty="0"/>
              <a:t>S</a:t>
            </a:r>
            <a:r>
              <a:rPr lang="en-US" sz="1600" dirty="0" smtClean="0"/>
              <a:t>upervised </a:t>
            </a:r>
            <a:r>
              <a:rPr lang="en-US" sz="1600" dirty="0"/>
              <a:t>by an individual qualified in accordance with Board rule §465.38 of this title (relating to Psychological Services in the Schools). </a:t>
            </a:r>
            <a:endParaRPr lang="en-US" sz="1600" dirty="0" smtClean="0"/>
          </a:p>
          <a:p>
            <a:r>
              <a:rPr lang="en-US" sz="1600" dirty="0" smtClean="0"/>
              <a:t>Internship </a:t>
            </a:r>
            <a:r>
              <a:rPr lang="en-US" sz="1600" dirty="0"/>
              <a:t>which is not obtained in a public school must be supervised by a licensed psychologist. </a:t>
            </a:r>
            <a:endParaRPr lang="en-US" sz="1600" dirty="0" smtClean="0"/>
          </a:p>
          <a:p>
            <a:r>
              <a:rPr lang="en-US" sz="1600" dirty="0" smtClean="0"/>
              <a:t>No </a:t>
            </a:r>
            <a:r>
              <a:rPr lang="en-US" sz="1600" dirty="0"/>
              <a:t>experience with a supervisor who is related within the second degree of affinity or within the second degree by consanguinity to the person, or is under Board disciplinary order, may be considered for specialist in school psychology licensure. </a:t>
            </a:r>
            <a:endParaRPr lang="en-US" sz="1600" dirty="0" smtClean="0"/>
          </a:p>
        </p:txBody>
      </p:sp>
    </p:spTree>
    <p:extLst>
      <p:ext uri="{BB962C8B-B14F-4D97-AF65-F5344CB8AC3E}">
        <p14:creationId xmlns:p14="http://schemas.microsoft.com/office/powerpoint/2010/main" val="1059270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Internship Rules</a:t>
            </a:r>
            <a:br>
              <a:rPr lang="en-US" dirty="0" smtClean="0"/>
            </a:br>
            <a:r>
              <a:rPr lang="en-US" dirty="0" smtClean="0"/>
              <a:t>TSBEP 463.9 (c)</a:t>
            </a:r>
            <a:endParaRPr lang="en-US" dirty="0"/>
          </a:p>
        </p:txBody>
      </p:sp>
      <p:sp>
        <p:nvSpPr>
          <p:cNvPr id="3" name="Content Placeholder 2"/>
          <p:cNvSpPr>
            <a:spLocks noGrp="1"/>
          </p:cNvSpPr>
          <p:nvPr>
            <p:ph idx="1"/>
          </p:nvPr>
        </p:nvSpPr>
        <p:spPr/>
        <p:txBody>
          <a:bodyPr>
            <a:normAutofit/>
          </a:bodyPr>
          <a:lstStyle/>
          <a:p>
            <a:r>
              <a:rPr lang="en-US" dirty="0" smtClean="0"/>
              <a:t>Internships may not involve more than two sites (a school district is considered one site) and must be obtained in not less than one or more than two academic years. </a:t>
            </a:r>
          </a:p>
          <a:p>
            <a:r>
              <a:rPr lang="en-US" dirty="0" smtClean="0"/>
              <a:t>These individuals must be designated as interns.</a:t>
            </a:r>
          </a:p>
          <a:p>
            <a:r>
              <a:rPr lang="en-US" dirty="0" smtClean="0"/>
              <a:t>Direct, systematic supervision must involve a minimum of one face-to-face contact hour per week or two consecutive face-to-face contact hours once every two weeks with the intern. </a:t>
            </a:r>
          </a:p>
          <a:p>
            <a:endParaRPr lang="en-US" dirty="0" smtClean="0"/>
          </a:p>
        </p:txBody>
      </p:sp>
    </p:spTree>
    <p:extLst>
      <p:ext uri="{BB962C8B-B14F-4D97-AF65-F5344CB8AC3E}">
        <p14:creationId xmlns:p14="http://schemas.microsoft.com/office/powerpoint/2010/main" val="1062753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Internship Rules</a:t>
            </a:r>
            <a:br>
              <a:rPr lang="en-US" dirty="0" smtClean="0"/>
            </a:br>
            <a:r>
              <a:rPr lang="en-US" dirty="0" smtClean="0"/>
              <a:t>TSBEP 463.9 (c)</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The internship must include direct intern application of assessment, intervention, behavior management, and consultation, for children representing a range of ages, populations and needs. </a:t>
            </a:r>
          </a:p>
        </p:txBody>
      </p:sp>
    </p:spTree>
    <p:extLst>
      <p:ext uri="{BB962C8B-B14F-4D97-AF65-F5344CB8AC3E}">
        <p14:creationId xmlns:p14="http://schemas.microsoft.com/office/powerpoint/2010/main" val="3851796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Can Practice in the Schools?</a:t>
            </a:r>
            <a:br>
              <a:rPr lang="en-US" dirty="0" smtClean="0"/>
            </a:br>
            <a:r>
              <a:rPr lang="en-US" dirty="0" smtClean="0"/>
              <a:t>TSBEP Rule 463.9 (g)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smtClean="0"/>
              <a:t>(g) Provision </a:t>
            </a:r>
            <a:r>
              <a:rPr lang="en-US" sz="2800" dirty="0"/>
              <a:t>of psychological services in the public schools by unlicensed individuals. An unlicensed individual may provide psychological services under supervision in the public schools pursuant to section §501.004(a)(2) of the Act. Services may be provided if: </a:t>
            </a:r>
          </a:p>
          <a:p>
            <a:pPr marL="0" indent="0">
              <a:buNone/>
            </a:pPr>
            <a:r>
              <a:rPr lang="en-US" dirty="0" smtClean="0"/>
              <a:t>	</a:t>
            </a:r>
            <a:r>
              <a:rPr lang="en-US" sz="2600" dirty="0" smtClean="0"/>
              <a:t>(</a:t>
            </a:r>
            <a:r>
              <a:rPr lang="en-US" sz="2600" dirty="0"/>
              <a:t>1) the individual is enrolled in an</a:t>
            </a:r>
            <a:r>
              <a:rPr lang="en-US" sz="2600" dirty="0" smtClean="0"/>
              <a:t> </a:t>
            </a:r>
            <a:r>
              <a:rPr lang="en-US" sz="2600" dirty="0" smtClean="0"/>
              <a:t>internship</a:t>
            </a:r>
            <a:r>
              <a:rPr lang="en-US" sz="2600" dirty="0"/>
              <a:t>,</a:t>
            </a:r>
            <a:r>
              <a:rPr lang="en-US" sz="2600" dirty="0" smtClean="0"/>
              <a:t> </a:t>
            </a:r>
            <a:r>
              <a:rPr lang="en-US" sz="2600" dirty="0" smtClean="0"/>
              <a:t>	practicum </a:t>
            </a:r>
            <a:r>
              <a:rPr lang="en-US" sz="2600" dirty="0"/>
              <a:t>or </a:t>
            </a:r>
            <a:r>
              <a:rPr lang="en-US" sz="2600" dirty="0" smtClean="0"/>
              <a:t>other </a:t>
            </a:r>
            <a:r>
              <a:rPr lang="en-US" sz="2600" dirty="0"/>
              <a:t>site based</a:t>
            </a:r>
            <a:r>
              <a:rPr lang="en-US" sz="2600" dirty="0" smtClean="0"/>
              <a:t> </a:t>
            </a:r>
            <a:r>
              <a:rPr lang="en-US" sz="2600" dirty="0" smtClean="0"/>
              <a:t>training </a:t>
            </a:r>
            <a:r>
              <a:rPr lang="en-US" sz="2600" dirty="0"/>
              <a:t>in a</a:t>
            </a:r>
            <a:r>
              <a:rPr lang="en-US" sz="2600" dirty="0" smtClean="0"/>
              <a:t> school </a:t>
            </a:r>
            <a:r>
              <a:rPr lang="en-US" sz="2600" dirty="0" smtClean="0"/>
              <a:t>	psychology </a:t>
            </a:r>
            <a:r>
              <a:rPr lang="en-US" sz="2600" dirty="0"/>
              <a:t>program in a</a:t>
            </a:r>
            <a:r>
              <a:rPr lang="en-US" sz="2600" dirty="0" smtClean="0"/>
              <a:t> </a:t>
            </a:r>
            <a:r>
              <a:rPr lang="en-US" sz="2600" dirty="0" smtClean="0"/>
              <a:t>regionally </a:t>
            </a:r>
            <a:r>
              <a:rPr lang="en-US" sz="2600" dirty="0" smtClean="0"/>
              <a:t>accredited </a:t>
            </a:r>
            <a:r>
              <a:rPr lang="en-US" sz="2600" dirty="0" smtClean="0"/>
              <a:t>	institution </a:t>
            </a:r>
            <a:r>
              <a:rPr lang="en-US" sz="2600" dirty="0"/>
              <a:t>of higher education,</a:t>
            </a:r>
            <a:r>
              <a:rPr lang="en-US" sz="2600" dirty="0" smtClean="0"/>
              <a:t> </a:t>
            </a:r>
          </a:p>
          <a:p>
            <a:pPr marL="0" indent="0">
              <a:buNone/>
            </a:pPr>
            <a:r>
              <a:rPr lang="en-US" sz="2600" b="1" dirty="0" smtClean="0"/>
              <a:t>	OR</a:t>
            </a:r>
            <a:r>
              <a:rPr lang="en-US" sz="2600" dirty="0" smtClean="0"/>
              <a:t> </a:t>
            </a:r>
            <a:endParaRPr lang="en-US" sz="2600" dirty="0"/>
          </a:p>
          <a:p>
            <a:pPr marL="457200" lvl="1" indent="0">
              <a:buNone/>
            </a:pPr>
            <a:r>
              <a:rPr lang="en-US" sz="2600" dirty="0" smtClean="0"/>
              <a:t>	</a:t>
            </a:r>
            <a:endParaRPr lang="en-US" sz="2600" dirty="0"/>
          </a:p>
        </p:txBody>
      </p:sp>
    </p:spTree>
    <p:extLst>
      <p:ext uri="{BB962C8B-B14F-4D97-AF65-F5344CB8AC3E}">
        <p14:creationId xmlns:p14="http://schemas.microsoft.com/office/powerpoint/2010/main" val="3559444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Can Practice in the Schools?</a:t>
            </a:r>
            <a:br>
              <a:rPr lang="en-US" dirty="0" smtClean="0"/>
            </a:br>
            <a:r>
              <a:rPr lang="en-US" dirty="0" smtClean="0"/>
              <a:t>TSBEP Rule 463.9 (g)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700" dirty="0" smtClean="0"/>
              <a:t>(g) Provision </a:t>
            </a:r>
            <a:r>
              <a:rPr lang="en-US" sz="3700" dirty="0"/>
              <a:t>of psychological services in the public schools by unlicensed individuals. An unlicensed individual may provide psychological services under supervision in the public schools pursuant to section §501.004(a)(2) of the Act. Services may be provided if: </a:t>
            </a:r>
          </a:p>
          <a:p>
            <a:pPr marL="457200" lvl="1" indent="0">
              <a:buNone/>
            </a:pPr>
            <a:r>
              <a:rPr lang="en-US" dirty="0" smtClean="0"/>
              <a:t>	</a:t>
            </a:r>
            <a:r>
              <a:rPr lang="en-US" sz="3100" dirty="0" smtClean="0"/>
              <a:t>(</a:t>
            </a:r>
            <a:r>
              <a:rPr lang="en-US" sz="3100" dirty="0"/>
              <a:t>2) the individual has completed an internship in a school </a:t>
            </a:r>
            <a:r>
              <a:rPr lang="en-US" sz="3100" dirty="0" smtClean="0"/>
              <a:t>	      psychology program </a:t>
            </a:r>
            <a:r>
              <a:rPr lang="en-US" sz="3100" dirty="0"/>
              <a:t>in a regionally </a:t>
            </a:r>
            <a:r>
              <a:rPr lang="en-US" sz="3100" dirty="0" smtClean="0"/>
              <a:t>accredited 	   	      institution of higher </a:t>
            </a:r>
            <a:r>
              <a:rPr lang="en-US" sz="3100" dirty="0"/>
              <a:t>education </a:t>
            </a:r>
            <a:endParaRPr lang="en-US" sz="3100" dirty="0" smtClean="0"/>
          </a:p>
          <a:p>
            <a:pPr marL="457200" lvl="1" indent="0">
              <a:buNone/>
            </a:pPr>
            <a:r>
              <a:rPr lang="en-US" sz="3100" b="1" dirty="0" smtClean="0"/>
              <a:t>		AND</a:t>
            </a:r>
          </a:p>
          <a:p>
            <a:pPr marL="457200" lvl="1" indent="0">
              <a:buNone/>
            </a:pPr>
            <a:r>
              <a:rPr lang="en-US" sz="3100" dirty="0" smtClean="0"/>
              <a:t> 	      has </a:t>
            </a:r>
            <a:r>
              <a:rPr lang="en-US" sz="3100" dirty="0"/>
              <a:t>an application for licensure as an LSSP pending </a:t>
            </a:r>
            <a:r>
              <a:rPr lang="en-US" sz="3100" dirty="0" smtClean="0"/>
              <a:t>	      	      before </a:t>
            </a:r>
            <a:r>
              <a:rPr lang="en-US" sz="3100" dirty="0"/>
              <a:t>the </a:t>
            </a:r>
            <a:r>
              <a:rPr lang="en-US" sz="3100" dirty="0" smtClean="0"/>
              <a:t>Board </a:t>
            </a:r>
          </a:p>
          <a:p>
            <a:pPr marL="457200" lvl="1" indent="0">
              <a:buNone/>
            </a:pPr>
            <a:r>
              <a:rPr lang="en-US" sz="3100" b="1" dirty="0" smtClean="0"/>
              <a:t>		AND</a:t>
            </a:r>
          </a:p>
          <a:p>
            <a:pPr marL="457200" lvl="1" indent="0">
              <a:buNone/>
            </a:pPr>
            <a:r>
              <a:rPr lang="en-US" sz="3100" dirty="0" smtClean="0"/>
              <a:t> 	      the </a:t>
            </a:r>
            <a:r>
              <a:rPr lang="en-US" sz="3100" dirty="0"/>
              <a:t>Board has not notified the applicant that he or she  </a:t>
            </a:r>
            <a:r>
              <a:rPr lang="en-US" sz="3100" dirty="0" smtClean="0"/>
              <a:t>    	      does </a:t>
            </a:r>
            <a:r>
              <a:rPr lang="en-US" sz="3100" dirty="0"/>
              <a:t>not meet the training requirements for this licensure, </a:t>
            </a:r>
          </a:p>
        </p:txBody>
      </p:sp>
    </p:spTree>
    <p:extLst>
      <p:ext uri="{BB962C8B-B14F-4D97-AF65-F5344CB8AC3E}">
        <p14:creationId xmlns:p14="http://schemas.microsoft.com/office/powerpoint/2010/main" val="828561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Can Practice in the Schools?</a:t>
            </a:r>
            <a:br>
              <a:rPr lang="en-US" dirty="0" smtClean="0"/>
            </a:br>
            <a:r>
              <a:rPr lang="en-US" dirty="0" smtClean="0"/>
              <a:t>TSBEP Rule 463.9 (g)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600" dirty="0" smtClean="0"/>
              <a:t>(g) Provision </a:t>
            </a:r>
            <a:r>
              <a:rPr lang="en-US" sz="2600" dirty="0"/>
              <a:t>of psychological services in the public schools by unlicensed individuals. An unlicensed individual may provide psychological services under supervision in the public schools pursuant to section §501.004(a)(2) of the Act. Services may be provided if: </a:t>
            </a:r>
          </a:p>
          <a:p>
            <a:pPr marL="457200" lvl="1" indent="0">
              <a:buNone/>
            </a:pPr>
            <a:r>
              <a:rPr lang="en-US" dirty="0" smtClean="0"/>
              <a:t>	</a:t>
            </a:r>
            <a:r>
              <a:rPr lang="en-US" b="1" dirty="0" smtClean="0"/>
              <a:t>OR</a:t>
            </a:r>
            <a:r>
              <a:rPr lang="en-US" dirty="0" smtClean="0"/>
              <a:t> </a:t>
            </a:r>
          </a:p>
          <a:p>
            <a:pPr marL="457200" lvl="1" indent="0">
              <a:buNone/>
            </a:pPr>
            <a:r>
              <a:rPr lang="en-US" dirty="0" smtClean="0"/>
              <a:t>	</a:t>
            </a:r>
            <a:r>
              <a:rPr lang="en-US" sz="2200" dirty="0" smtClean="0"/>
              <a:t>(3) the individual has been issued a trainee 	status letter by the Board. </a:t>
            </a:r>
          </a:p>
          <a:p>
            <a:pPr marL="457200" lvl="1" indent="0">
              <a:buNone/>
            </a:pPr>
            <a:endParaRPr lang="en-US" dirty="0"/>
          </a:p>
        </p:txBody>
      </p:sp>
    </p:spTree>
    <p:extLst>
      <p:ext uri="{BB962C8B-B14F-4D97-AF65-F5344CB8AC3E}">
        <p14:creationId xmlns:p14="http://schemas.microsoft.com/office/powerpoint/2010/main" val="2322987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Trainee Requirements </a:t>
            </a:r>
            <a:br>
              <a:rPr lang="en-US" dirty="0" smtClean="0"/>
            </a:br>
            <a:r>
              <a:rPr lang="en-US" dirty="0" smtClean="0"/>
              <a:t>TSBEP Rule 463.9 (f)</a:t>
            </a:r>
            <a:endParaRPr lang="en-US" dirty="0"/>
          </a:p>
        </p:txBody>
      </p:sp>
      <p:sp>
        <p:nvSpPr>
          <p:cNvPr id="3" name="Content Placeholder 2"/>
          <p:cNvSpPr>
            <a:spLocks noGrp="1"/>
          </p:cNvSpPr>
          <p:nvPr>
            <p:ph idx="1"/>
          </p:nvPr>
        </p:nvSpPr>
        <p:spPr/>
        <p:txBody>
          <a:bodyPr/>
          <a:lstStyle/>
          <a:p>
            <a:r>
              <a:rPr lang="en-US" dirty="0"/>
              <a:t>Trainee Requirements. An applicant for the specialist in school psychology license who meets all requirements, prior to taking and passing the Jurisprudence examination, may, in accordance with Board rule §465.38(4) of this title (relating to Psychological Services in the Schools), practice under supervision as a trainee for not more than one calendar year. </a:t>
            </a:r>
          </a:p>
        </p:txBody>
      </p:sp>
    </p:spTree>
    <p:extLst>
      <p:ext uri="{BB962C8B-B14F-4D97-AF65-F5344CB8AC3E}">
        <p14:creationId xmlns:p14="http://schemas.microsoft.com/office/powerpoint/2010/main" val="1688106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Review legal and ethical guidelines for providing supervision </a:t>
            </a:r>
          </a:p>
          <a:p>
            <a:r>
              <a:rPr lang="en-US" dirty="0" smtClean="0"/>
              <a:t>Review effective techniques for supervision of practicum students, interns, and first-year </a:t>
            </a:r>
            <a:r>
              <a:rPr lang="en-US" dirty="0" err="1" smtClean="0"/>
              <a:t>LSSPs</a:t>
            </a:r>
            <a:endParaRPr lang="en-US" dirty="0"/>
          </a:p>
        </p:txBody>
      </p:sp>
    </p:spTree>
    <p:extLst>
      <p:ext uri="{BB962C8B-B14F-4D97-AF65-F5344CB8AC3E}">
        <p14:creationId xmlns:p14="http://schemas.microsoft.com/office/powerpoint/2010/main" val="1503550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Qualifications and Obligations</a:t>
            </a:r>
            <a:br>
              <a:rPr lang="en-US" dirty="0" smtClean="0"/>
            </a:br>
            <a:r>
              <a:rPr lang="en-US" dirty="0" smtClean="0"/>
              <a:t>Site Supervisors</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Meet the NCSP credentialing requirements</a:t>
            </a:r>
          </a:p>
          <a:p>
            <a:r>
              <a:rPr lang="en-US" dirty="0" smtClean="0"/>
              <a:t>Complete a minimum of 3 years’ supervised experience as a LSSP</a:t>
            </a:r>
          </a:p>
          <a:p>
            <a:r>
              <a:rPr lang="en-US" dirty="0" smtClean="0"/>
              <a:t>Helpful if employed full time in the district</a:t>
            </a:r>
          </a:p>
          <a:p>
            <a:r>
              <a:rPr lang="en-US" dirty="0" smtClean="0"/>
              <a:t>Knowledge that supervision takes considerable time</a:t>
            </a:r>
          </a:p>
          <a:p>
            <a:r>
              <a:rPr lang="en-US" dirty="0" smtClean="0"/>
              <a:t>Possesses significant interpersonal skills</a:t>
            </a:r>
          </a:p>
          <a:p>
            <a:r>
              <a:rPr lang="en-US" dirty="0" smtClean="0"/>
              <a:t>Familiar with basic ethical and legal responsibilities and requirements for field work</a:t>
            </a:r>
          </a:p>
          <a:p>
            <a:endParaRPr lang="en-US" dirty="0"/>
          </a:p>
        </p:txBody>
      </p:sp>
    </p:spTree>
    <p:extLst>
      <p:ext uri="{BB962C8B-B14F-4D97-AF65-F5344CB8AC3E}">
        <p14:creationId xmlns:p14="http://schemas.microsoft.com/office/powerpoint/2010/main" val="2378276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Qualifications and Obligations</a:t>
            </a:r>
            <a:br>
              <a:rPr lang="en-US" dirty="0" smtClean="0"/>
            </a:br>
            <a:r>
              <a:rPr lang="en-US" dirty="0" smtClean="0"/>
              <a:t>University Supervisors</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Ensure university and state requirements are met</a:t>
            </a:r>
          </a:p>
          <a:p>
            <a:r>
              <a:rPr lang="en-US" dirty="0" smtClean="0"/>
              <a:t>Serves as liaison between training site and university program </a:t>
            </a:r>
          </a:p>
          <a:p>
            <a:r>
              <a:rPr lang="en-US" dirty="0" smtClean="0"/>
              <a:t>Develop a relationship with the site supervisor</a:t>
            </a:r>
          </a:p>
          <a:p>
            <a:r>
              <a:rPr lang="en-US" dirty="0" smtClean="0"/>
              <a:t>Monitors appropriateness of site</a:t>
            </a:r>
          </a:p>
          <a:p>
            <a:r>
              <a:rPr lang="en-US" dirty="0" smtClean="0"/>
              <a:t>Ensures the student is sufficiently competent to warrant licensure</a:t>
            </a:r>
          </a:p>
          <a:p>
            <a:pPr marL="0" indent="0">
              <a:buNone/>
            </a:pPr>
            <a:r>
              <a:rPr lang="en-US" dirty="0"/>
              <a:t>	</a:t>
            </a:r>
            <a:r>
              <a:rPr lang="en-US" dirty="0" smtClean="0"/>
              <a:t>	</a:t>
            </a:r>
          </a:p>
          <a:p>
            <a:pPr marL="0" indent="0">
              <a:buNone/>
            </a:pPr>
            <a:endParaRPr lang="en-US" dirty="0"/>
          </a:p>
        </p:txBody>
      </p:sp>
    </p:spTree>
    <p:extLst>
      <p:ext uri="{BB962C8B-B14F-4D97-AF65-F5344CB8AC3E}">
        <p14:creationId xmlns:p14="http://schemas.microsoft.com/office/powerpoint/2010/main" val="3233214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Qualifications and Obligations</a:t>
            </a:r>
            <a:br>
              <a:rPr lang="en-US" dirty="0" smtClean="0"/>
            </a:br>
            <a:r>
              <a:rPr lang="en-US" dirty="0" smtClean="0"/>
              <a:t>University Supervisors</a:t>
            </a:r>
            <a:endParaRPr lang="en-US" dirty="0"/>
          </a:p>
        </p:txBody>
      </p:sp>
      <p:sp>
        <p:nvSpPr>
          <p:cNvPr id="4" name="Content Placeholder 3"/>
          <p:cNvSpPr>
            <a:spLocks noGrp="1"/>
          </p:cNvSpPr>
          <p:nvPr>
            <p:ph idx="1"/>
          </p:nvPr>
        </p:nvSpPr>
        <p:spPr/>
        <p:txBody>
          <a:bodyPr>
            <a:normAutofit/>
          </a:bodyPr>
          <a:lstStyle/>
          <a:p>
            <a:pPr marL="0" indent="0">
              <a:buNone/>
            </a:pPr>
            <a:r>
              <a:rPr lang="en-US" dirty="0" smtClean="0"/>
              <a:t>Formal opportunities for students to compare notes, ask questions, and formulate conclusions</a:t>
            </a:r>
          </a:p>
          <a:p>
            <a:pPr marL="0" indent="0">
              <a:buNone/>
            </a:pPr>
            <a:r>
              <a:rPr lang="en-US" dirty="0" smtClean="0"/>
              <a:t>Makes site visits</a:t>
            </a:r>
          </a:p>
          <a:p>
            <a:pPr marL="0" indent="0">
              <a:buNone/>
            </a:pPr>
            <a:r>
              <a:rPr lang="en-US" dirty="0" smtClean="0"/>
              <a:t>If a student encounters difficulty, serves as both mediator and problem solver </a:t>
            </a:r>
          </a:p>
          <a:p>
            <a:pPr marL="0" indent="0">
              <a:buNone/>
            </a:pPr>
            <a:r>
              <a:rPr lang="en-US" dirty="0"/>
              <a:t>	</a:t>
            </a:r>
            <a:r>
              <a:rPr lang="en-US" dirty="0" smtClean="0"/>
              <a:t>	</a:t>
            </a:r>
          </a:p>
          <a:p>
            <a:pPr marL="0" indent="0">
              <a:buNone/>
            </a:pPr>
            <a:endParaRPr lang="en-US" dirty="0"/>
          </a:p>
        </p:txBody>
      </p:sp>
    </p:spTree>
    <p:extLst>
      <p:ext uri="{BB962C8B-B14F-4D97-AF65-F5344CB8AC3E}">
        <p14:creationId xmlns:p14="http://schemas.microsoft.com/office/powerpoint/2010/main" val="3676497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vs. Administrative Supervision</a:t>
            </a:r>
            <a:endParaRPr lang="en-US" dirty="0"/>
          </a:p>
        </p:txBody>
      </p:sp>
    </p:spTree>
    <p:extLst>
      <p:ext uri="{BB962C8B-B14F-4D97-AF65-F5344CB8AC3E}">
        <p14:creationId xmlns:p14="http://schemas.microsoft.com/office/powerpoint/2010/main" val="1037050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Supervision Competencies (Dunsmuir &amp; </a:t>
            </a:r>
            <a:r>
              <a:rPr lang="en-US" dirty="0" err="1" smtClean="0"/>
              <a:t>Leadbetter</a:t>
            </a:r>
            <a:r>
              <a:rPr lang="en-US" dirty="0" smtClean="0"/>
              <a:t>, 2010)</a:t>
            </a:r>
            <a:endParaRPr lang="en-US" dirty="0"/>
          </a:p>
        </p:txBody>
      </p:sp>
      <p:graphicFrame>
        <p:nvGraphicFramePr>
          <p:cNvPr id="6" name="Content Placeholder 5"/>
          <p:cNvGraphicFramePr>
            <a:graphicFrameLocks noGrp="1"/>
          </p:cNvGraphicFramePr>
          <p:nvPr>
            <p:ph idx="1"/>
          </p:nvPr>
        </p:nvGraphicFramePr>
        <p:xfrm>
          <a:off x="1114425" y="2209800"/>
          <a:ext cx="7610475" cy="4056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Supervision</a:t>
            </a:r>
            <a:endParaRPr lang="en-US" dirty="0"/>
          </a:p>
        </p:txBody>
      </p:sp>
      <p:sp>
        <p:nvSpPr>
          <p:cNvPr id="3" name="Content Placeholder 2"/>
          <p:cNvSpPr>
            <a:spLocks noGrp="1"/>
          </p:cNvSpPr>
          <p:nvPr>
            <p:ph idx="1"/>
          </p:nvPr>
        </p:nvSpPr>
        <p:spPr/>
        <p:txBody>
          <a:bodyPr/>
          <a:lstStyle/>
          <a:p>
            <a:pPr marL="0" indent="0">
              <a:buNone/>
            </a:pPr>
            <a:r>
              <a:rPr lang="en-US" dirty="0" smtClean="0"/>
              <a:t>Clinical Supervisors:</a:t>
            </a:r>
          </a:p>
          <a:p>
            <a:pPr>
              <a:buFont typeface="Wingdings" pitchFamily="2" charset="2"/>
              <a:buChar char="q"/>
            </a:pPr>
            <a:r>
              <a:rPr lang="en-US" dirty="0" smtClean="0"/>
              <a:t>Demonstrate and teach techniques and skills</a:t>
            </a:r>
          </a:p>
          <a:p>
            <a:pPr>
              <a:buFont typeface="Wingdings" pitchFamily="2" charset="2"/>
              <a:buChar char="q"/>
            </a:pPr>
            <a:r>
              <a:rPr lang="en-US" dirty="0" smtClean="0"/>
              <a:t>Examine student work with supervisees</a:t>
            </a:r>
          </a:p>
          <a:p>
            <a:pPr>
              <a:buFont typeface="Wingdings" pitchFamily="2" charset="2"/>
              <a:buChar char="q"/>
            </a:pPr>
            <a:r>
              <a:rPr lang="en-US" dirty="0" smtClean="0"/>
              <a:t>Help supervisees conceptualize cases</a:t>
            </a:r>
          </a:p>
          <a:p>
            <a:pPr>
              <a:buFont typeface="Wingdings" pitchFamily="2" charset="2"/>
              <a:buChar char="q"/>
            </a:pPr>
            <a:r>
              <a:rPr lang="en-US" dirty="0" smtClean="0"/>
              <a:t>Assist supervisees as they design intervention strategies</a:t>
            </a:r>
          </a:p>
          <a:p>
            <a:pPr>
              <a:buFont typeface="Wingdings" pitchFamily="2" charset="2"/>
              <a:buChar char="q"/>
            </a:pPr>
            <a:r>
              <a:rPr lang="en-US" dirty="0" smtClean="0"/>
              <a:t>Assist supervisees as they disaggregate and interpret data</a:t>
            </a:r>
            <a:endParaRPr lang="en-US" dirty="0"/>
          </a:p>
        </p:txBody>
      </p:sp>
    </p:spTree>
    <p:extLst>
      <p:ext uri="{BB962C8B-B14F-4D97-AF65-F5344CB8AC3E}">
        <p14:creationId xmlns:p14="http://schemas.microsoft.com/office/powerpoint/2010/main" val="3971925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Supervision</a:t>
            </a:r>
            <a:endParaRPr lang="en-US" dirty="0"/>
          </a:p>
        </p:txBody>
      </p:sp>
      <p:sp>
        <p:nvSpPr>
          <p:cNvPr id="3" name="Content Placeholder 2"/>
          <p:cNvSpPr>
            <a:spLocks noGrp="1"/>
          </p:cNvSpPr>
          <p:nvPr>
            <p:ph idx="1"/>
          </p:nvPr>
        </p:nvSpPr>
        <p:spPr/>
        <p:txBody>
          <a:bodyPr/>
          <a:lstStyle/>
          <a:p>
            <a:pPr marL="0" indent="0">
              <a:buNone/>
            </a:pPr>
            <a:r>
              <a:rPr lang="en-US" dirty="0" smtClean="0"/>
              <a:t>Clinical Supervisors:</a:t>
            </a:r>
          </a:p>
          <a:p>
            <a:pPr>
              <a:buFont typeface="Wingdings" pitchFamily="2" charset="2"/>
              <a:buChar char="q"/>
            </a:pPr>
            <a:r>
              <a:rPr lang="en-US" dirty="0" smtClean="0"/>
              <a:t>Ensure that supervisees practice only within areas of professional competence</a:t>
            </a:r>
          </a:p>
          <a:p>
            <a:pPr>
              <a:buFont typeface="Wingdings" pitchFamily="2" charset="2"/>
              <a:buChar char="q"/>
            </a:pPr>
            <a:r>
              <a:rPr lang="en-US" dirty="0" smtClean="0"/>
              <a:t>Help supervisees learn how to work with different types of people</a:t>
            </a:r>
          </a:p>
          <a:p>
            <a:pPr>
              <a:buFont typeface="Wingdings" pitchFamily="2" charset="2"/>
              <a:buChar char="q"/>
            </a:pPr>
            <a:r>
              <a:rPr lang="en-US" dirty="0" smtClean="0"/>
              <a:t>Debrief supervisees after difficult or crisis situations</a:t>
            </a:r>
          </a:p>
          <a:p>
            <a:pPr>
              <a:buFont typeface="Wingdings" pitchFamily="2" charset="2"/>
              <a:buChar char="q"/>
            </a:pPr>
            <a:r>
              <a:rPr lang="en-US" dirty="0" smtClean="0"/>
              <a:t>Provide second opinions</a:t>
            </a:r>
            <a:endParaRPr lang="en-US" dirty="0"/>
          </a:p>
        </p:txBody>
      </p:sp>
    </p:spTree>
    <p:extLst>
      <p:ext uri="{BB962C8B-B14F-4D97-AF65-F5344CB8AC3E}">
        <p14:creationId xmlns:p14="http://schemas.microsoft.com/office/powerpoint/2010/main" val="4041737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Supervision</a:t>
            </a:r>
            <a:endParaRPr lang="en-US" dirty="0"/>
          </a:p>
        </p:txBody>
      </p:sp>
      <p:sp>
        <p:nvSpPr>
          <p:cNvPr id="3" name="Content Placeholder 2"/>
          <p:cNvSpPr>
            <a:spLocks noGrp="1"/>
          </p:cNvSpPr>
          <p:nvPr>
            <p:ph idx="1"/>
          </p:nvPr>
        </p:nvSpPr>
        <p:spPr/>
        <p:txBody>
          <a:bodyPr/>
          <a:lstStyle/>
          <a:p>
            <a:pPr marL="0" indent="0">
              <a:buNone/>
            </a:pPr>
            <a:r>
              <a:rPr lang="en-US" dirty="0" smtClean="0"/>
              <a:t>Clinical Supervisors:</a:t>
            </a:r>
          </a:p>
          <a:p>
            <a:pPr>
              <a:buFont typeface="Wingdings" pitchFamily="2" charset="2"/>
              <a:buChar char="q"/>
            </a:pPr>
            <a:r>
              <a:rPr lang="en-US" dirty="0" smtClean="0"/>
              <a:t>Help supervisees address their blind spots resulting from personal experiences</a:t>
            </a:r>
          </a:p>
          <a:p>
            <a:pPr>
              <a:buFont typeface="Wingdings" pitchFamily="2" charset="2"/>
              <a:buChar char="q"/>
            </a:pPr>
            <a:r>
              <a:rPr lang="en-US" dirty="0" smtClean="0"/>
              <a:t>Provide training and professional development opportunities</a:t>
            </a:r>
          </a:p>
          <a:p>
            <a:pPr>
              <a:buFont typeface="Wingdings" pitchFamily="2" charset="2"/>
              <a:buChar char="q"/>
            </a:pPr>
            <a:r>
              <a:rPr lang="en-US" dirty="0" smtClean="0"/>
              <a:t>Encourage induction into the profession via membership in professional organizations</a:t>
            </a:r>
            <a:endParaRPr lang="en-US" dirty="0"/>
          </a:p>
        </p:txBody>
      </p:sp>
    </p:spTree>
    <p:extLst>
      <p:ext uri="{BB962C8B-B14F-4D97-AF65-F5344CB8AC3E}">
        <p14:creationId xmlns:p14="http://schemas.microsoft.com/office/powerpoint/2010/main" val="26436640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Supervisee Experience and Developmental Model (</a:t>
            </a:r>
            <a:r>
              <a:rPr lang="en-US" dirty="0" err="1" smtClean="0"/>
              <a:t>Ronnestad</a:t>
            </a:r>
            <a:r>
              <a:rPr lang="en-US" dirty="0" smtClean="0"/>
              <a:t> &amp; </a:t>
            </a:r>
            <a:r>
              <a:rPr lang="en-US" dirty="0" err="1" smtClean="0"/>
              <a:t>Skovholt</a:t>
            </a:r>
            <a:r>
              <a:rPr lang="en-US" dirty="0" smtClean="0"/>
              <a:t>, 2003)</a:t>
            </a:r>
          </a:p>
          <a:p>
            <a:pPr lvl="1"/>
            <a:r>
              <a:rPr lang="en-US" dirty="0" smtClean="0"/>
              <a:t>Expertise requires 5-7 years of </a:t>
            </a:r>
            <a:r>
              <a:rPr lang="en-US" i="1" dirty="0" smtClean="0"/>
              <a:t>corrected </a:t>
            </a:r>
            <a:r>
              <a:rPr lang="en-US" dirty="0" smtClean="0"/>
              <a:t>experience to develop</a:t>
            </a:r>
          </a:p>
          <a:p>
            <a:pPr lvl="1"/>
            <a:r>
              <a:rPr lang="en-US" dirty="0" smtClean="0"/>
              <a:t>Lifelong, slow, continuous, erratic</a:t>
            </a:r>
          </a:p>
          <a:p>
            <a:pPr lvl="1"/>
            <a:r>
              <a:rPr lang="en-US" dirty="0" smtClean="0"/>
              <a:t>Relationships have most impact on development, not workshops</a:t>
            </a:r>
          </a:p>
          <a:p>
            <a:pPr lvl="1"/>
            <a:endParaRPr lang="en-US" dirty="0"/>
          </a:p>
        </p:txBody>
      </p:sp>
      <p:sp>
        <p:nvSpPr>
          <p:cNvPr id="4" name="Title 3"/>
          <p:cNvSpPr>
            <a:spLocks noGrp="1"/>
          </p:cNvSpPr>
          <p:nvPr>
            <p:ph type="title"/>
          </p:nvPr>
        </p:nvSpPr>
        <p:spPr/>
        <p:txBody>
          <a:bodyPr>
            <a:normAutofit fontScale="90000"/>
          </a:bodyPr>
          <a:lstStyle/>
          <a:p>
            <a:r>
              <a:rPr lang="en-US" dirty="0" smtClean="0"/>
              <a:t>What to expect…the development of competence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13813" cy="1428656"/>
          </a:xfrm>
        </p:spPr>
        <p:txBody>
          <a:bodyPr>
            <a:normAutofit fontScale="90000"/>
          </a:bodyPr>
          <a:lstStyle/>
          <a:p>
            <a:r>
              <a:rPr lang="en-US" dirty="0" smtClean="0"/>
              <a:t>Supervisee Experience and Developmental Model (</a:t>
            </a:r>
            <a:r>
              <a:rPr lang="en-US" dirty="0" err="1" smtClean="0"/>
              <a:t>Ronnestad</a:t>
            </a:r>
            <a:r>
              <a:rPr lang="en-US" dirty="0" smtClean="0"/>
              <a:t> &amp; </a:t>
            </a:r>
            <a:r>
              <a:rPr lang="en-US" dirty="0" err="1" smtClean="0"/>
              <a:t>Skovholt</a:t>
            </a:r>
            <a:r>
              <a:rPr lang="en-US" dirty="0" smtClean="0"/>
              <a:t>, 2003)</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Six stages of professional growth</a:t>
            </a:r>
          </a:p>
          <a:p>
            <a:pPr lvl="1"/>
            <a:r>
              <a:rPr lang="en-US" dirty="0" smtClean="0"/>
              <a:t>Lay helpers – sympathetic, advice giving, low emotional regulation</a:t>
            </a:r>
          </a:p>
          <a:p>
            <a:pPr lvl="1"/>
            <a:r>
              <a:rPr lang="en-US" dirty="0" smtClean="0"/>
              <a:t>Beginning student – rely heavily on supervisors, highly anxious</a:t>
            </a:r>
          </a:p>
          <a:p>
            <a:pPr lvl="1"/>
            <a:r>
              <a:rPr lang="en-US" dirty="0" smtClean="0"/>
              <a:t>Advanced students/interns – Excessively thorough, conflicts during supervision are common due to trying to assert themselves</a:t>
            </a:r>
          </a:p>
          <a:p>
            <a:pPr lvl="1"/>
            <a:r>
              <a:rPr lang="en-US" dirty="0" smtClean="0"/>
              <a:t>Novice professionals – Explore their roles, become disillusioned</a:t>
            </a:r>
          </a:p>
          <a:p>
            <a:pPr lvl="1"/>
            <a:r>
              <a:rPr lang="en-US" dirty="0" smtClean="0"/>
              <a:t>Experienced professionals – lack of interest in professional development</a:t>
            </a:r>
          </a:p>
          <a:p>
            <a:pPr lvl="1"/>
            <a:r>
              <a:rPr lang="en-US" dirty="0" smtClean="0"/>
              <a:t>Senior professionals – increased sense of reality in terms of what they can accomplish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NASP Principles for Professional Ethics</a:t>
            </a:r>
            <a:endParaRPr lang="en-US" dirty="0"/>
          </a:p>
        </p:txBody>
      </p:sp>
      <p:sp>
        <p:nvSpPr>
          <p:cNvPr id="3" name="Content Placeholder 2"/>
          <p:cNvSpPr>
            <a:spLocks noGrp="1"/>
          </p:cNvSpPr>
          <p:nvPr>
            <p:ph idx="1"/>
          </p:nvPr>
        </p:nvSpPr>
        <p:spPr>
          <a:xfrm>
            <a:off x="685800" y="2577633"/>
            <a:ext cx="7610476" cy="3670767"/>
          </a:xfrm>
        </p:spPr>
        <p:txBody>
          <a:bodyPr>
            <a:normAutofit/>
          </a:bodyPr>
          <a:lstStyle/>
          <a:p>
            <a:r>
              <a:rPr lang="en-US" dirty="0" smtClean="0"/>
              <a:t>Standard IV.4.2</a:t>
            </a:r>
          </a:p>
          <a:p>
            <a:pPr marL="0" indent="0" algn="just">
              <a:buNone/>
            </a:pPr>
            <a:r>
              <a:rPr lang="en-US" i="1" dirty="0"/>
              <a:t>	</a:t>
            </a:r>
            <a:r>
              <a:rPr lang="en-US" i="1" dirty="0" smtClean="0"/>
              <a:t>“School psychologists who supervise practicum students and interns are responsible for all professional practices of the supervisee. They ensure that practicum students and interns are adequately supervised as outlined in the NASP Graduate Preparation Standards for School Psychologists. Interns and graduate students are identified as such, and their work is cosigned by the supervising school psychologist.”</a:t>
            </a:r>
            <a:endParaRPr lang="en-US" i="1" dirty="0"/>
          </a:p>
        </p:txBody>
      </p:sp>
    </p:spTree>
    <p:extLst>
      <p:ext uri="{BB962C8B-B14F-4D97-AF65-F5344CB8AC3E}">
        <p14:creationId xmlns:p14="http://schemas.microsoft.com/office/powerpoint/2010/main" val="24203336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13813" cy="1428656"/>
          </a:xfrm>
        </p:spPr>
        <p:txBody>
          <a:bodyPr>
            <a:normAutofit fontScale="90000"/>
          </a:bodyPr>
          <a:lstStyle/>
          <a:p>
            <a:r>
              <a:rPr lang="en-US" dirty="0" smtClean="0"/>
              <a:t>Developmental Stages Model (Benner, 1984; Stoltenberg et al., 1998)</a:t>
            </a:r>
            <a:endParaRPr lang="en-US" dirty="0"/>
          </a:p>
        </p:txBody>
      </p:sp>
      <p:sp>
        <p:nvSpPr>
          <p:cNvPr id="3" name="Content Placeholder 2"/>
          <p:cNvSpPr>
            <a:spLocks noGrp="1"/>
          </p:cNvSpPr>
          <p:nvPr>
            <p:ph idx="1"/>
          </p:nvPr>
        </p:nvSpPr>
        <p:spPr/>
        <p:txBody>
          <a:bodyPr/>
          <a:lstStyle/>
          <a:p>
            <a:r>
              <a:rPr lang="en-US" dirty="0" smtClean="0"/>
              <a:t>Focuses on cognitive changes with the practitioner</a:t>
            </a:r>
          </a:p>
          <a:p>
            <a:r>
              <a:rPr lang="en-US" dirty="0" smtClean="0"/>
              <a:t>Five stages</a:t>
            </a:r>
          </a:p>
          <a:p>
            <a:pPr lvl="1"/>
            <a:r>
              <a:rPr lang="en-US" dirty="0" smtClean="0"/>
              <a:t>Novices – Rule-governed, “know about” not “how to,” anxious, focus on skill acquisition</a:t>
            </a:r>
          </a:p>
          <a:p>
            <a:pPr lvl="1"/>
            <a:r>
              <a:rPr lang="en-US" dirty="0" smtClean="0"/>
              <a:t>Advanced beginners – Begin to take into account context, concerned with learning and mastering techniques</a:t>
            </a:r>
          </a:p>
          <a:p>
            <a:pPr lvl="1"/>
            <a:r>
              <a:rPr lang="en-US" dirty="0" smtClean="0"/>
              <a:t>Competence – Less preoccupied with own performance, engage in planning and goal setting</a:t>
            </a:r>
          </a:p>
          <a:p>
            <a:pPr lvl="1"/>
            <a:r>
              <a:rPr lang="en-US" dirty="0" smtClean="0"/>
              <a:t>Proficiency – Reflect and integrate</a:t>
            </a:r>
          </a:p>
          <a:p>
            <a:pPr lvl="1"/>
            <a:r>
              <a:rPr lang="en-US" dirty="0" smtClean="0"/>
              <a:t>Experts – Intuitive, efficient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Supervision</a:t>
            </a:r>
            <a:endParaRPr lang="en-US" dirty="0"/>
          </a:p>
        </p:txBody>
      </p:sp>
      <p:sp>
        <p:nvSpPr>
          <p:cNvPr id="3" name="Content Placeholder 2"/>
          <p:cNvSpPr>
            <a:spLocks noGrp="1"/>
          </p:cNvSpPr>
          <p:nvPr>
            <p:ph idx="1"/>
          </p:nvPr>
        </p:nvSpPr>
        <p:spPr/>
        <p:txBody>
          <a:bodyPr>
            <a:normAutofit lnSpcReduction="10000"/>
          </a:bodyPr>
          <a:lstStyle/>
          <a:p>
            <a:r>
              <a:rPr lang="en-US" dirty="0" smtClean="0"/>
              <a:t>ALL school psychologists are novices when they encounter situations with which they have no experience</a:t>
            </a:r>
          </a:p>
          <a:p>
            <a:r>
              <a:rPr lang="en-US" dirty="0" smtClean="0"/>
              <a:t>Need to match style with stage at which supervisee is</a:t>
            </a:r>
          </a:p>
          <a:p>
            <a:pPr lvl="1"/>
            <a:r>
              <a:rPr lang="en-US" dirty="0" smtClean="0"/>
              <a:t>Novice – needs close supervision, encourage, suggest, integrate</a:t>
            </a:r>
          </a:p>
          <a:p>
            <a:pPr lvl="1"/>
            <a:r>
              <a:rPr lang="en-US" dirty="0" smtClean="0"/>
              <a:t>Advanced beginner – give more autonomy, introduce alternative views, provide comments on processes, use tapes, role plays, etc.</a:t>
            </a:r>
          </a:p>
          <a:p>
            <a:pPr lvl="1"/>
            <a:r>
              <a:rPr lang="en-US" dirty="0" smtClean="0"/>
              <a:t>Competent – let supervisees lead supervision, case-based</a:t>
            </a:r>
          </a:p>
          <a:p>
            <a:pPr lvl="1"/>
            <a:r>
              <a:rPr lang="en-US" dirty="0" smtClean="0"/>
              <a:t>Proficient and expert –supervision helps maintain and upgrade skill, supervising supervisors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Supervision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Administrative Supervisors:</a:t>
            </a:r>
          </a:p>
          <a:p>
            <a:pPr>
              <a:buFont typeface="Wingdings" pitchFamily="2" charset="2"/>
              <a:buChar char="q"/>
            </a:pPr>
            <a:r>
              <a:rPr lang="en-US" dirty="0" smtClean="0"/>
              <a:t>Provide leadership</a:t>
            </a:r>
          </a:p>
          <a:p>
            <a:pPr>
              <a:buFont typeface="Wingdings" pitchFamily="2" charset="2"/>
              <a:buChar char="q"/>
            </a:pPr>
            <a:r>
              <a:rPr lang="en-US" dirty="0" smtClean="0"/>
              <a:t>Recruit and hire</a:t>
            </a:r>
          </a:p>
          <a:p>
            <a:pPr>
              <a:buFont typeface="Wingdings" pitchFamily="2" charset="2"/>
              <a:buChar char="q"/>
            </a:pPr>
            <a:r>
              <a:rPr lang="en-US" dirty="0" smtClean="0"/>
              <a:t>Delegate assignments</a:t>
            </a:r>
          </a:p>
          <a:p>
            <a:pPr>
              <a:buFont typeface="Wingdings" pitchFamily="2" charset="2"/>
              <a:buChar char="q"/>
            </a:pPr>
            <a:r>
              <a:rPr lang="en-US" dirty="0" smtClean="0"/>
              <a:t>Conduct formal personnel evaluations</a:t>
            </a:r>
          </a:p>
          <a:p>
            <a:pPr>
              <a:buFont typeface="Wingdings" pitchFamily="2" charset="2"/>
              <a:buChar char="q"/>
            </a:pPr>
            <a:r>
              <a:rPr lang="en-US" dirty="0" smtClean="0"/>
              <a:t>Design corrective action</a:t>
            </a:r>
          </a:p>
          <a:p>
            <a:pPr>
              <a:buFont typeface="Wingdings" pitchFamily="2" charset="2"/>
              <a:buChar char="q"/>
            </a:pPr>
            <a:r>
              <a:rPr lang="en-US" dirty="0" smtClean="0"/>
              <a:t>Take ultimate responsibility for services provided by supervisees</a:t>
            </a:r>
          </a:p>
          <a:p>
            <a:pPr marL="0" indent="0">
              <a:buNone/>
            </a:pPr>
            <a:endParaRPr lang="en-US" dirty="0"/>
          </a:p>
        </p:txBody>
      </p:sp>
    </p:spTree>
    <p:extLst>
      <p:ext uri="{BB962C8B-B14F-4D97-AF65-F5344CB8AC3E}">
        <p14:creationId xmlns:p14="http://schemas.microsoft.com/office/powerpoint/2010/main" val="12640247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Can a person be both clinical and administrative supervisor?</a:t>
            </a:r>
            <a:endParaRPr lang="en-US" dirty="0"/>
          </a:p>
        </p:txBody>
      </p:sp>
    </p:spTree>
    <p:extLst>
      <p:ext uri="{BB962C8B-B14F-4D97-AF65-F5344CB8AC3E}">
        <p14:creationId xmlns:p14="http://schemas.microsoft.com/office/powerpoint/2010/main" val="28194810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MOU between University and School District</a:t>
            </a:r>
            <a:endParaRPr lang="en-US" dirty="0"/>
          </a:p>
        </p:txBody>
      </p:sp>
    </p:spTree>
    <p:extLst>
      <p:ext uri="{BB962C8B-B14F-4D97-AF65-F5344CB8AC3E}">
        <p14:creationId xmlns:p14="http://schemas.microsoft.com/office/powerpoint/2010/main" val="3641336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Rationales for Supervision</a:t>
            </a:r>
            <a:endParaRPr lang="en-US" dirty="0"/>
          </a:p>
        </p:txBody>
      </p:sp>
      <p:sp>
        <p:nvSpPr>
          <p:cNvPr id="3" name="Content Placeholder 2"/>
          <p:cNvSpPr>
            <a:spLocks noGrp="1"/>
          </p:cNvSpPr>
          <p:nvPr>
            <p:ph idx="1"/>
          </p:nvPr>
        </p:nvSpPr>
        <p:spPr/>
        <p:txBody>
          <a:bodyPr/>
          <a:lstStyle/>
          <a:p>
            <a:r>
              <a:rPr lang="en-US" dirty="0" smtClean="0"/>
              <a:t>Skill Maintenance</a:t>
            </a:r>
          </a:p>
          <a:p>
            <a:r>
              <a:rPr lang="en-US" dirty="0" smtClean="0"/>
              <a:t>Skill Improvement and Expansion</a:t>
            </a:r>
          </a:p>
          <a:p>
            <a:r>
              <a:rPr lang="en-US" dirty="0" smtClean="0"/>
              <a:t>Professional Development</a:t>
            </a:r>
          </a:p>
          <a:p>
            <a:r>
              <a:rPr lang="en-US" dirty="0" smtClean="0"/>
              <a:t>Reduced Stress</a:t>
            </a:r>
          </a:p>
          <a:p>
            <a:r>
              <a:rPr lang="en-US" dirty="0" smtClean="0"/>
              <a:t>Enhanced Accountability</a:t>
            </a:r>
          </a:p>
        </p:txBody>
      </p:sp>
    </p:spTree>
    <p:extLst>
      <p:ext uri="{BB962C8B-B14F-4D97-AF65-F5344CB8AC3E}">
        <p14:creationId xmlns:p14="http://schemas.microsoft.com/office/powerpoint/2010/main" val="11070956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in Supervising School Psychological Services</a:t>
            </a:r>
            <a:endParaRPr lang="en-US" dirty="0"/>
          </a:p>
        </p:txBody>
      </p:sp>
      <p:sp>
        <p:nvSpPr>
          <p:cNvPr id="3" name="Content Placeholder 2"/>
          <p:cNvSpPr>
            <a:spLocks noGrp="1"/>
          </p:cNvSpPr>
          <p:nvPr>
            <p:ph idx="1"/>
          </p:nvPr>
        </p:nvSpPr>
        <p:spPr/>
        <p:txBody>
          <a:bodyPr/>
          <a:lstStyle/>
          <a:p>
            <a:r>
              <a:rPr lang="en-US" dirty="0" smtClean="0"/>
              <a:t>Evaluation Procedures</a:t>
            </a:r>
          </a:p>
          <a:p>
            <a:r>
              <a:rPr lang="en-US" dirty="0" smtClean="0"/>
              <a:t>Supervisory Structures</a:t>
            </a:r>
          </a:p>
          <a:p>
            <a:r>
              <a:rPr lang="en-US" dirty="0" smtClean="0"/>
              <a:t>Lack of Supervision Training</a:t>
            </a:r>
          </a:p>
          <a:p>
            <a:pPr lvl="1"/>
            <a:r>
              <a:rPr lang="en-US" dirty="0" smtClean="0"/>
              <a:t>Only 11% of supervisors have supervision training (Ross &amp; </a:t>
            </a:r>
            <a:r>
              <a:rPr lang="en-US" dirty="0" err="1" smtClean="0"/>
              <a:t>Goh</a:t>
            </a:r>
            <a:r>
              <a:rPr lang="en-US" dirty="0" smtClean="0"/>
              <a:t>, 1993)</a:t>
            </a:r>
          </a:p>
          <a:p>
            <a:pPr lvl="1"/>
            <a:r>
              <a:rPr lang="en-US" dirty="0" smtClean="0"/>
              <a:t>What kinds of things would training need to include (develop an idea of what you might need)? </a:t>
            </a:r>
            <a:endParaRPr lang="en-US" dirty="0"/>
          </a:p>
        </p:txBody>
      </p:sp>
    </p:spTree>
    <p:extLst>
      <p:ext uri="{BB962C8B-B14F-4D97-AF65-F5344CB8AC3E}">
        <p14:creationId xmlns:p14="http://schemas.microsoft.com/office/powerpoint/2010/main" val="33966111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Supervisors</a:t>
            </a:r>
            <a:endParaRPr lang="en-US" dirty="0"/>
          </a:p>
        </p:txBody>
      </p:sp>
      <p:sp>
        <p:nvSpPr>
          <p:cNvPr id="3" name="Content Placeholder 2"/>
          <p:cNvSpPr>
            <a:spLocks noGrp="1"/>
          </p:cNvSpPr>
          <p:nvPr>
            <p:ph idx="1"/>
          </p:nvPr>
        </p:nvSpPr>
        <p:spPr/>
        <p:txBody>
          <a:bodyPr/>
          <a:lstStyle/>
          <a:p>
            <a:r>
              <a:rPr lang="en-US" dirty="0" smtClean="0"/>
              <a:t>Workshops, Informal Self-Study, and Peer Supervision Networks</a:t>
            </a:r>
          </a:p>
          <a:p>
            <a:pPr lvl="1"/>
            <a:r>
              <a:rPr lang="en-US" dirty="0" smtClean="0"/>
              <a:t>NASP has an online forum for supervisors</a:t>
            </a:r>
          </a:p>
          <a:p>
            <a:r>
              <a:rPr lang="en-US" dirty="0" smtClean="0"/>
              <a:t>University-Run Training for Field Supervisors</a:t>
            </a:r>
          </a:p>
          <a:p>
            <a:r>
              <a:rPr lang="en-US" dirty="0" smtClean="0"/>
              <a:t>Formal Coursework in Supervision or Administration</a:t>
            </a:r>
            <a:endParaRPr lang="en-US" dirty="0"/>
          </a:p>
        </p:txBody>
      </p:sp>
    </p:spTree>
    <p:extLst>
      <p:ext uri="{BB962C8B-B14F-4D97-AF65-F5344CB8AC3E}">
        <p14:creationId xmlns:p14="http://schemas.microsoft.com/office/powerpoint/2010/main" val="2428255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Characteristics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Personal Characteristics</a:t>
            </a:r>
          </a:p>
          <a:p>
            <a:pPr lvl="3">
              <a:buFont typeface="Wingdings" pitchFamily="2" charset="2"/>
              <a:buChar char="Ø"/>
            </a:pPr>
            <a:r>
              <a:rPr lang="en-US" dirty="0" smtClean="0"/>
              <a:t>Integrity</a:t>
            </a:r>
          </a:p>
          <a:p>
            <a:pPr lvl="3">
              <a:buFont typeface="Wingdings" pitchFamily="2" charset="2"/>
              <a:buChar char="Ø"/>
            </a:pPr>
            <a:r>
              <a:rPr lang="en-US" dirty="0" smtClean="0"/>
              <a:t>Secure Attachment Styles</a:t>
            </a:r>
          </a:p>
          <a:p>
            <a:pPr lvl="3">
              <a:buFont typeface="Wingdings" pitchFamily="2" charset="2"/>
              <a:buChar char="Ø"/>
            </a:pPr>
            <a:r>
              <a:rPr lang="en-US" dirty="0" smtClean="0"/>
              <a:t>Sufficient Cognitive Development</a:t>
            </a:r>
          </a:p>
          <a:p>
            <a:pPr lvl="3">
              <a:buFont typeface="Wingdings" pitchFamily="2" charset="2"/>
              <a:buChar char="Ø"/>
            </a:pPr>
            <a:r>
              <a:rPr lang="en-US" dirty="0" smtClean="0"/>
              <a:t>Mentally healthy</a:t>
            </a:r>
          </a:p>
          <a:p>
            <a:pPr lvl="3">
              <a:buFont typeface="Wingdings" pitchFamily="2" charset="2"/>
              <a:buChar char="Ø"/>
            </a:pPr>
            <a:r>
              <a:rPr lang="en-US" dirty="0" smtClean="0"/>
              <a:t>Sensitive and responsive to multicultural issues</a:t>
            </a:r>
          </a:p>
          <a:p>
            <a:r>
              <a:rPr lang="en-US" dirty="0" smtClean="0"/>
              <a:t>Motivation</a:t>
            </a:r>
          </a:p>
          <a:p>
            <a:r>
              <a:rPr lang="en-US" dirty="0" smtClean="0"/>
              <a:t>Leadership Skills</a:t>
            </a:r>
          </a:p>
          <a:p>
            <a:r>
              <a:rPr lang="en-US" dirty="0" smtClean="0"/>
              <a:t>Delegation Skills</a:t>
            </a:r>
          </a:p>
          <a:p>
            <a:endParaRPr lang="en-US" dirty="0"/>
          </a:p>
        </p:txBody>
      </p:sp>
    </p:spTree>
    <p:extLst>
      <p:ext uri="{BB962C8B-B14F-4D97-AF65-F5344CB8AC3E}">
        <p14:creationId xmlns:p14="http://schemas.microsoft.com/office/powerpoint/2010/main" val="32224365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Theoretical Orientation and Supervision Models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Psychodynamic – focuses on developing relationships</a:t>
            </a:r>
          </a:p>
          <a:p>
            <a:r>
              <a:rPr lang="en-US" dirty="0" smtClean="0"/>
              <a:t>Person-centered – focuses on developing UPR, congruence, empathy and warmth </a:t>
            </a:r>
          </a:p>
          <a:p>
            <a:r>
              <a:rPr lang="en-US" dirty="0" smtClean="0"/>
              <a:t>Behavioral and cognitive behavioral – focuses on teaching appropriate skills and behaviors</a:t>
            </a:r>
          </a:p>
          <a:p>
            <a:r>
              <a:rPr lang="en-US" dirty="0" smtClean="0"/>
              <a:t>Constructivism – construction of stories that influence future behavior </a:t>
            </a:r>
          </a:p>
          <a:p>
            <a:r>
              <a:rPr lang="en-US" dirty="0" smtClean="0"/>
              <a:t>Discrimination model – focuses on matching supervisee needs and supervisor skills </a:t>
            </a:r>
          </a:p>
          <a:p>
            <a:r>
              <a:rPr lang="en-US" dirty="0" smtClean="0"/>
              <a:t>Integrative approaches –combines multiple approaches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NASP Principles for Professional Ethics</a:t>
            </a:r>
            <a:endParaRPr lang="en-US" dirty="0"/>
          </a:p>
        </p:txBody>
      </p:sp>
      <p:sp>
        <p:nvSpPr>
          <p:cNvPr id="3" name="Content Placeholder 2"/>
          <p:cNvSpPr>
            <a:spLocks noGrp="1"/>
          </p:cNvSpPr>
          <p:nvPr>
            <p:ph idx="1"/>
          </p:nvPr>
        </p:nvSpPr>
        <p:spPr/>
        <p:txBody>
          <a:bodyPr/>
          <a:lstStyle/>
          <a:p>
            <a:r>
              <a:rPr lang="en-US" dirty="0" smtClean="0"/>
              <a:t>Standard IV.4.3</a:t>
            </a:r>
          </a:p>
          <a:p>
            <a:pPr marL="0" indent="0">
              <a:buNone/>
            </a:pPr>
            <a:r>
              <a:rPr lang="en-US" i="1" dirty="0" smtClean="0"/>
              <a:t>“School psychologists who employ, supervise, or train professional provide appropriate working conditions, fair and timely evaluation, constructive supervision, and continuing professional development opportunities.”</a:t>
            </a:r>
            <a:endParaRPr lang="en-US" i="1" dirty="0"/>
          </a:p>
        </p:txBody>
      </p:sp>
    </p:spTree>
    <p:extLst>
      <p:ext uri="{BB962C8B-B14F-4D97-AF65-F5344CB8AC3E}">
        <p14:creationId xmlns:p14="http://schemas.microsoft.com/office/powerpoint/2010/main" val="21926266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 Role and Style (Hart &amp; Nance, 2003)</a:t>
            </a:r>
            <a:endParaRPr lang="en-US" dirty="0"/>
          </a:p>
        </p:txBody>
      </p:sp>
      <p:graphicFrame>
        <p:nvGraphicFramePr>
          <p:cNvPr id="4" name="Content Placeholder 3"/>
          <p:cNvGraphicFramePr>
            <a:graphicFrameLocks noGrp="1"/>
          </p:cNvGraphicFramePr>
          <p:nvPr>
            <p:ph idx="1"/>
          </p:nvPr>
        </p:nvGraphicFramePr>
        <p:xfrm>
          <a:off x="457200" y="2209800"/>
          <a:ext cx="80391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219200" y="3124200"/>
            <a:ext cx="1676400" cy="2677656"/>
          </a:xfrm>
          <a:prstGeom prst="rect">
            <a:avLst/>
          </a:prstGeom>
          <a:noFill/>
        </p:spPr>
        <p:txBody>
          <a:bodyPr wrap="square" rtlCol="0">
            <a:spAutoFit/>
          </a:bodyPr>
          <a:lstStyle/>
          <a:p>
            <a:r>
              <a:rPr lang="en-US" dirty="0" smtClean="0"/>
              <a:t>High</a:t>
            </a:r>
          </a:p>
          <a:p>
            <a:endParaRPr lang="en-US" dirty="0" smtClean="0"/>
          </a:p>
          <a:p>
            <a:endParaRPr lang="en-US" dirty="0" smtClean="0"/>
          </a:p>
          <a:p>
            <a:endParaRPr lang="en-US" dirty="0" smtClean="0"/>
          </a:p>
          <a:p>
            <a:r>
              <a:rPr lang="en-US" sz="2400" b="1" dirty="0" smtClean="0"/>
              <a:t>Direction</a:t>
            </a:r>
          </a:p>
          <a:p>
            <a:endParaRPr lang="en-US" dirty="0" smtClean="0"/>
          </a:p>
          <a:p>
            <a:endParaRPr lang="en-US" dirty="0" smtClean="0"/>
          </a:p>
          <a:p>
            <a:endParaRPr lang="en-US" dirty="0" smtClean="0"/>
          </a:p>
          <a:p>
            <a:r>
              <a:rPr lang="en-US" dirty="0" smtClean="0"/>
              <a:t>Low</a:t>
            </a:r>
          </a:p>
        </p:txBody>
      </p:sp>
      <p:sp>
        <p:nvSpPr>
          <p:cNvPr id="6" name="TextBox 5"/>
          <p:cNvSpPr txBox="1"/>
          <p:nvPr/>
        </p:nvSpPr>
        <p:spPr>
          <a:xfrm>
            <a:off x="2971800" y="2209800"/>
            <a:ext cx="3886200" cy="461665"/>
          </a:xfrm>
          <a:prstGeom prst="rect">
            <a:avLst/>
          </a:prstGeom>
          <a:noFill/>
        </p:spPr>
        <p:txBody>
          <a:bodyPr wrap="square" rtlCol="0">
            <a:spAutoFit/>
          </a:bodyPr>
          <a:lstStyle/>
          <a:p>
            <a:r>
              <a:rPr lang="en-US" dirty="0" smtClean="0"/>
              <a:t>High     </a:t>
            </a:r>
            <a:r>
              <a:rPr lang="en-US" sz="2400" b="1" dirty="0" smtClean="0"/>
              <a:t>Support    </a:t>
            </a:r>
            <a:r>
              <a:rPr lang="en-US" dirty="0" smtClean="0"/>
              <a:t>Low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Principles</a:t>
            </a:r>
            <a:endParaRPr lang="en-US" dirty="0"/>
          </a:p>
        </p:txBody>
      </p:sp>
      <p:sp>
        <p:nvSpPr>
          <p:cNvPr id="3" name="Content Placeholder 2"/>
          <p:cNvSpPr>
            <a:spLocks noGrp="1"/>
          </p:cNvSpPr>
          <p:nvPr>
            <p:ph idx="1"/>
          </p:nvPr>
        </p:nvSpPr>
        <p:spPr>
          <a:xfrm>
            <a:off x="1114424" y="2286000"/>
            <a:ext cx="7610476" cy="4267200"/>
          </a:xfrm>
        </p:spPr>
        <p:txBody>
          <a:bodyPr>
            <a:normAutofit fontScale="92500" lnSpcReduction="20000"/>
          </a:bodyPr>
          <a:lstStyle/>
          <a:p>
            <a:r>
              <a:rPr lang="en-US" dirty="0" smtClean="0"/>
              <a:t>Provide experiential learning</a:t>
            </a:r>
          </a:p>
          <a:p>
            <a:r>
              <a:rPr lang="en-US" dirty="0" smtClean="0"/>
              <a:t>Provide collaborative and interactive learning</a:t>
            </a:r>
          </a:p>
          <a:p>
            <a:r>
              <a:rPr lang="en-US" dirty="0" smtClean="0"/>
              <a:t>Focus on important information</a:t>
            </a:r>
          </a:p>
          <a:p>
            <a:r>
              <a:rPr lang="en-US" dirty="0" smtClean="0"/>
              <a:t>Tie new information to known information</a:t>
            </a:r>
          </a:p>
          <a:p>
            <a:r>
              <a:rPr lang="en-US" dirty="0" smtClean="0"/>
              <a:t>Space and repeat learning trials</a:t>
            </a:r>
          </a:p>
          <a:p>
            <a:r>
              <a:rPr lang="en-US" dirty="0" smtClean="0"/>
              <a:t>Incorporate corrective feedback</a:t>
            </a:r>
          </a:p>
          <a:p>
            <a:r>
              <a:rPr lang="en-US" dirty="0" smtClean="0"/>
              <a:t>Encourage the monitoring of learning</a:t>
            </a:r>
          </a:p>
          <a:p>
            <a:r>
              <a:rPr lang="en-US" dirty="0" smtClean="0"/>
              <a:t>Ensure comprehension</a:t>
            </a:r>
          </a:p>
          <a:p>
            <a:r>
              <a:rPr lang="en-US" dirty="0" smtClean="0"/>
              <a:t>Foster self-regulation and self-appraisal of learning</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Supervision Goals</a:t>
            </a:r>
            <a:endParaRPr lang="en-US" dirty="0"/>
          </a:p>
        </p:txBody>
      </p:sp>
      <p:sp>
        <p:nvSpPr>
          <p:cNvPr id="3" name="Content Placeholder 2"/>
          <p:cNvSpPr>
            <a:spLocks noGrp="1"/>
          </p:cNvSpPr>
          <p:nvPr>
            <p:ph idx="1"/>
          </p:nvPr>
        </p:nvSpPr>
        <p:spPr/>
        <p:txBody>
          <a:bodyPr/>
          <a:lstStyle/>
          <a:p>
            <a:r>
              <a:rPr lang="en-US" dirty="0" smtClean="0"/>
              <a:t>Reconcile your goal with the supervisee’s goals early</a:t>
            </a:r>
          </a:p>
          <a:p>
            <a:r>
              <a:rPr lang="en-US" dirty="0" smtClean="0"/>
              <a:t>Write it down (may include in supervision contract)</a:t>
            </a:r>
          </a:p>
          <a:p>
            <a:r>
              <a:rPr lang="en-US" dirty="0" smtClean="0"/>
              <a:t>Treat similar to treatment goals</a:t>
            </a:r>
          </a:p>
          <a:p>
            <a:r>
              <a:rPr lang="en-US" dirty="0" smtClean="0"/>
              <a:t>Begin each supervision session with a working agenda</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Supervision Format</a:t>
            </a:r>
            <a:endParaRPr lang="en-US" dirty="0"/>
          </a:p>
        </p:txBody>
      </p:sp>
      <p:sp>
        <p:nvSpPr>
          <p:cNvPr id="3" name="Content Placeholder 2"/>
          <p:cNvSpPr>
            <a:spLocks noGrp="1"/>
          </p:cNvSpPr>
          <p:nvPr>
            <p:ph idx="1"/>
          </p:nvPr>
        </p:nvSpPr>
        <p:spPr/>
        <p:txBody>
          <a:bodyPr/>
          <a:lstStyle/>
          <a:p>
            <a:r>
              <a:rPr lang="en-US" dirty="0" smtClean="0"/>
              <a:t>Individual</a:t>
            </a:r>
          </a:p>
          <a:p>
            <a:r>
              <a:rPr lang="en-US" dirty="0" smtClean="0"/>
              <a:t>Individual within a small group</a:t>
            </a:r>
          </a:p>
          <a:p>
            <a:r>
              <a:rPr lang="en-US" dirty="0" smtClean="0"/>
              <a:t>Group (4-8 supervisees)</a:t>
            </a:r>
          </a:p>
          <a:p>
            <a:r>
              <a:rPr lang="en-US" dirty="0" smtClean="0"/>
              <a:t>Peer</a:t>
            </a:r>
          </a:p>
          <a:p>
            <a:r>
              <a:rPr lang="en-US" dirty="0" smtClean="0"/>
              <a:t>Collaborative work</a:t>
            </a:r>
          </a:p>
          <a:p>
            <a:r>
              <a:rPr lang="en-US" dirty="0" smtClean="0"/>
              <a:t>Mixed format</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&amp; Supervision</a:t>
            </a:r>
            <a:endParaRPr lang="en-US" dirty="0"/>
          </a:p>
        </p:txBody>
      </p:sp>
      <p:sp>
        <p:nvSpPr>
          <p:cNvPr id="3" name="Content Placeholder 2"/>
          <p:cNvSpPr>
            <a:spLocks noGrp="1"/>
          </p:cNvSpPr>
          <p:nvPr>
            <p:ph idx="1"/>
          </p:nvPr>
        </p:nvSpPr>
        <p:spPr/>
        <p:txBody>
          <a:bodyPr/>
          <a:lstStyle/>
          <a:p>
            <a:r>
              <a:rPr lang="en-US" dirty="0" smtClean="0"/>
              <a:t>Email</a:t>
            </a:r>
          </a:p>
          <a:p>
            <a:pPr lvl="1"/>
            <a:r>
              <a:rPr lang="en-US" dirty="0" smtClean="0"/>
              <a:t>Ensure confidentiality</a:t>
            </a:r>
          </a:p>
          <a:p>
            <a:pPr lvl="1"/>
            <a:r>
              <a:rPr lang="en-US" dirty="0" smtClean="0"/>
              <a:t>Watch nonverbal cues (e.g., ALL CAPS)</a:t>
            </a:r>
          </a:p>
          <a:p>
            <a:r>
              <a:rPr lang="en-US" dirty="0" smtClean="0"/>
              <a:t>Telephone</a:t>
            </a:r>
          </a:p>
          <a:p>
            <a:r>
              <a:rPr lang="en-US" dirty="0" smtClean="0"/>
              <a:t>Videoconferencing</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a:t>
            </a:r>
            <a:endParaRPr lang="en-US" dirty="0"/>
          </a:p>
        </p:txBody>
      </p:sp>
      <p:sp>
        <p:nvSpPr>
          <p:cNvPr id="3" name="Content Placeholder 2"/>
          <p:cNvSpPr>
            <a:spLocks noGrp="1"/>
          </p:cNvSpPr>
          <p:nvPr>
            <p:ph idx="1"/>
          </p:nvPr>
        </p:nvSpPr>
        <p:spPr/>
        <p:txBody>
          <a:bodyPr/>
          <a:lstStyle/>
          <a:p>
            <a:r>
              <a:rPr lang="en-US" dirty="0" smtClean="0"/>
              <a:t>Have LSSP call parent prior to testing and review informed consent, including informing parent of training status</a:t>
            </a:r>
          </a:p>
          <a:p>
            <a:r>
              <a:rPr lang="en-US" dirty="0" smtClean="0"/>
              <a:t>Sign in blue ink</a:t>
            </a:r>
          </a:p>
          <a:p>
            <a:r>
              <a:rPr lang="en-US" dirty="0" smtClean="0"/>
              <a:t>Maintain copy of trainee letter</a:t>
            </a:r>
          </a:p>
          <a:p>
            <a:r>
              <a:rPr lang="en-US" dirty="0" smtClean="0"/>
              <a:t>Field Supervisor Evaluation</a:t>
            </a:r>
            <a:endParaRPr lang="en-US" dirty="0"/>
          </a:p>
        </p:txBody>
      </p:sp>
    </p:spTree>
    <p:extLst>
      <p:ext uri="{BB962C8B-B14F-4D97-AF65-F5344CB8AC3E}">
        <p14:creationId xmlns:p14="http://schemas.microsoft.com/office/powerpoint/2010/main" val="35231421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a:t>
            </a:r>
            <a:endParaRPr lang="en-US" dirty="0"/>
          </a:p>
        </p:txBody>
      </p:sp>
      <p:sp>
        <p:nvSpPr>
          <p:cNvPr id="3" name="Content Placeholder 2"/>
          <p:cNvSpPr>
            <a:spLocks noGrp="1"/>
          </p:cNvSpPr>
          <p:nvPr>
            <p:ph idx="1"/>
          </p:nvPr>
        </p:nvSpPr>
        <p:spPr/>
        <p:txBody>
          <a:bodyPr/>
          <a:lstStyle/>
          <a:p>
            <a:r>
              <a:rPr lang="en-US" dirty="0" smtClean="0"/>
              <a:t>STRUCTURE!!!</a:t>
            </a:r>
          </a:p>
          <a:p>
            <a:pPr lvl="1">
              <a:buFont typeface="Wingdings" pitchFamily="2" charset="2"/>
              <a:buChar char="ü"/>
            </a:pPr>
            <a:r>
              <a:rPr lang="en-US" dirty="0" smtClean="0"/>
              <a:t>Regular intervals of evaluation</a:t>
            </a:r>
          </a:p>
          <a:p>
            <a:pPr lvl="1">
              <a:buFont typeface="Wingdings" pitchFamily="2" charset="2"/>
              <a:buChar char="ü"/>
            </a:pPr>
            <a:r>
              <a:rPr lang="en-US" dirty="0" smtClean="0"/>
              <a:t>Scheduled time weekly for supervision</a:t>
            </a:r>
            <a:endParaRPr lang="en-US" sz="2600" dirty="0" smtClean="0"/>
          </a:p>
          <a:p>
            <a:pPr lvl="5">
              <a:buFont typeface="Wingdings" pitchFamily="2" charset="2"/>
              <a:buChar char="ü"/>
            </a:pPr>
            <a:r>
              <a:rPr lang="en-US" sz="2600" dirty="0"/>
              <a:t>	</a:t>
            </a:r>
            <a:r>
              <a:rPr lang="en-US" sz="1800" dirty="0" smtClean="0"/>
              <a:t>Same day, same time</a:t>
            </a:r>
          </a:p>
          <a:p>
            <a:pPr lvl="1">
              <a:buFont typeface="Wingdings" pitchFamily="2" charset="2"/>
              <a:buChar char="ü"/>
            </a:pPr>
            <a:r>
              <a:rPr lang="en-US" dirty="0" smtClean="0"/>
              <a:t>Documentation of supervision time</a:t>
            </a:r>
          </a:p>
          <a:p>
            <a:pPr lvl="5">
              <a:buFont typeface="Wingdings" pitchFamily="2" charset="2"/>
              <a:buChar char="ü"/>
            </a:pPr>
            <a:r>
              <a:rPr lang="en-US" sz="1800" dirty="0" smtClean="0"/>
              <a:t>App: Hours Tracker</a:t>
            </a:r>
          </a:p>
          <a:p>
            <a:pPr lvl="1">
              <a:buFont typeface="Wingdings" pitchFamily="2" charset="2"/>
              <a:buChar char="ü"/>
            </a:pPr>
            <a:r>
              <a:rPr lang="en-US" dirty="0" smtClean="0"/>
              <a:t>Structured Forms</a:t>
            </a:r>
          </a:p>
          <a:p>
            <a:pPr marL="2286000" lvl="5" indent="0">
              <a:buNone/>
            </a:pPr>
            <a:endParaRPr lang="en-US" sz="2600"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557803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a:t>
            </a:r>
            <a:endParaRPr lang="en-US" dirty="0"/>
          </a:p>
        </p:txBody>
      </p:sp>
      <p:sp>
        <p:nvSpPr>
          <p:cNvPr id="3" name="Content Placeholder 2"/>
          <p:cNvSpPr>
            <a:spLocks noGrp="1"/>
          </p:cNvSpPr>
          <p:nvPr>
            <p:ph idx="1"/>
          </p:nvPr>
        </p:nvSpPr>
        <p:spPr/>
        <p:txBody>
          <a:bodyPr/>
          <a:lstStyle/>
          <a:p>
            <a:r>
              <a:rPr lang="en-US" dirty="0" smtClean="0"/>
              <a:t>Develop a handbook for new supervisees</a:t>
            </a:r>
          </a:p>
          <a:p>
            <a:pPr lvl="1"/>
            <a:r>
              <a:rPr lang="en-US" dirty="0" smtClean="0"/>
              <a:t>List materials you would want to include</a:t>
            </a:r>
          </a:p>
          <a:p>
            <a:r>
              <a:rPr lang="en-US" dirty="0" smtClean="0"/>
              <a:t>Set goals based on personal interests and developing competencies</a:t>
            </a:r>
          </a:p>
          <a:p>
            <a:r>
              <a:rPr lang="en-US" dirty="0" smtClean="0"/>
              <a:t>Proactive interns are persistent with their supervisors</a:t>
            </a:r>
          </a:p>
          <a:p>
            <a:r>
              <a:rPr lang="en-US" dirty="0" smtClean="0"/>
              <a:t>Adapt with flexibility</a:t>
            </a:r>
          </a:p>
          <a:p>
            <a:r>
              <a:rPr lang="en-US" dirty="0" smtClean="0"/>
              <a:t>Think critically</a:t>
            </a:r>
          </a:p>
          <a:p>
            <a:pPr marL="2286000" lvl="5" indent="0">
              <a:buNone/>
            </a:pPr>
            <a:endParaRPr lang="en-US" sz="2600"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76017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a:t>
            </a:r>
            <a:endParaRPr lang="en-US" dirty="0"/>
          </a:p>
        </p:txBody>
      </p:sp>
      <p:sp>
        <p:nvSpPr>
          <p:cNvPr id="3" name="Content Placeholder 2"/>
          <p:cNvSpPr>
            <a:spLocks noGrp="1"/>
          </p:cNvSpPr>
          <p:nvPr>
            <p:ph idx="1"/>
          </p:nvPr>
        </p:nvSpPr>
        <p:spPr/>
        <p:txBody>
          <a:bodyPr>
            <a:normAutofit lnSpcReduction="10000"/>
          </a:bodyPr>
          <a:lstStyle/>
          <a:p>
            <a:r>
              <a:rPr lang="en-US" dirty="0" smtClean="0"/>
              <a:t>Handout 1.1 Field Supervisor Competencies</a:t>
            </a:r>
          </a:p>
          <a:p>
            <a:r>
              <a:rPr lang="en-US" dirty="0" smtClean="0"/>
              <a:t>Handout 2.1 Supervisory Strategies to Meet Supervisees’ Psychological Needs</a:t>
            </a:r>
          </a:p>
          <a:p>
            <a:r>
              <a:rPr lang="en-US" dirty="0" smtClean="0"/>
              <a:t>Handout 2.2 Strategies to Reduce Supervisee Anxiety</a:t>
            </a:r>
          </a:p>
          <a:p>
            <a:r>
              <a:rPr lang="en-US" dirty="0" smtClean="0"/>
              <a:t>Handout 14.8 School Psychology Position Interview Questions</a:t>
            </a:r>
          </a:p>
          <a:p>
            <a:r>
              <a:rPr lang="en-US" dirty="0" smtClean="0"/>
              <a:t>Handout 15.15 Intern Evaluation of Internship</a:t>
            </a:r>
          </a:p>
          <a:p>
            <a:r>
              <a:rPr lang="en-US" dirty="0" smtClean="0"/>
              <a:t>Handout 15.17 Supervisor Evaluation</a:t>
            </a:r>
          </a:p>
          <a:p>
            <a:pPr marL="914400" lvl="2" indent="0">
              <a:buNone/>
            </a:pPr>
            <a:endParaRPr lang="en-US" dirty="0" smtClean="0"/>
          </a:p>
          <a:p>
            <a:pPr lvl="2"/>
            <a:endParaRPr lang="en-US" dirty="0"/>
          </a:p>
        </p:txBody>
      </p:sp>
    </p:spTree>
    <p:extLst>
      <p:ext uri="{BB962C8B-B14F-4D97-AF65-F5344CB8AC3E}">
        <p14:creationId xmlns:p14="http://schemas.microsoft.com/office/powerpoint/2010/main" val="2720297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p:txBody>
          <a:bodyPr/>
          <a:lstStyle/>
          <a:p>
            <a:pPr marL="0" indent="0">
              <a:buNone/>
            </a:pPr>
            <a:r>
              <a:rPr lang="en-US" dirty="0" smtClean="0"/>
              <a:t>Who’s responsibility is it to ensure the practicum student/intern/trainee can practice?</a:t>
            </a:r>
          </a:p>
          <a:p>
            <a:pPr marL="0" indent="0">
              <a:buNone/>
            </a:pPr>
            <a:r>
              <a:rPr lang="en-US" dirty="0" smtClean="0"/>
              <a:t>	Licensees </a:t>
            </a:r>
            <a:r>
              <a:rPr lang="en-US" dirty="0"/>
              <a:t>ensure that their</a:t>
            </a:r>
            <a:r>
              <a:rPr lang="en-US" dirty="0" smtClean="0"/>
              <a:t> supervisees have 	legal </a:t>
            </a:r>
            <a:r>
              <a:rPr lang="en-US" dirty="0"/>
              <a:t>authority to</a:t>
            </a:r>
            <a:r>
              <a:rPr lang="en-US" dirty="0" smtClean="0"/>
              <a:t> provide psychological </a:t>
            </a:r>
            <a:r>
              <a:rPr lang="en-US" dirty="0" smtClean="0"/>
              <a:t>services </a:t>
            </a:r>
            <a:r>
              <a:rPr lang="en-US" dirty="0"/>
              <a:t>in</a:t>
            </a:r>
            <a:r>
              <a:rPr lang="en-US" dirty="0" smtClean="0"/>
              <a:t> adherence </a:t>
            </a:r>
            <a:r>
              <a:rPr lang="en-US" dirty="0"/>
              <a:t>to</a:t>
            </a:r>
            <a:r>
              <a:rPr lang="en-US" dirty="0" smtClean="0"/>
              <a:t> Board </a:t>
            </a:r>
            <a:r>
              <a:rPr lang="en-US" dirty="0"/>
              <a:t>rules. </a:t>
            </a:r>
            <a:endParaRPr lang="en-US" dirty="0" smtClean="0"/>
          </a:p>
          <a:p>
            <a:pPr marL="0" indent="0">
              <a:buNone/>
            </a:pPr>
            <a:r>
              <a:rPr lang="en-US" dirty="0" smtClean="0"/>
              <a:t>	</a:t>
            </a:r>
            <a:r>
              <a:rPr lang="en-US" b="1" dirty="0" smtClean="0"/>
              <a:t>TSBEP Rule 465.2(b)</a:t>
            </a:r>
            <a:endParaRPr lang="en-US" b="1" dirty="0"/>
          </a:p>
        </p:txBody>
      </p:sp>
    </p:spTree>
    <p:extLst>
      <p:ext uri="{BB962C8B-B14F-4D97-AF65-F5344CB8AC3E}">
        <p14:creationId xmlns:p14="http://schemas.microsoft.com/office/powerpoint/2010/main" val="66296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NASP Principles for Professional Ethics</a:t>
            </a:r>
            <a:endParaRPr lang="en-US" dirty="0"/>
          </a:p>
        </p:txBody>
      </p:sp>
      <p:sp>
        <p:nvSpPr>
          <p:cNvPr id="3" name="Content Placeholder 2"/>
          <p:cNvSpPr>
            <a:spLocks noGrp="1"/>
          </p:cNvSpPr>
          <p:nvPr>
            <p:ph idx="1"/>
          </p:nvPr>
        </p:nvSpPr>
        <p:spPr/>
        <p:txBody>
          <a:bodyPr>
            <a:normAutofit/>
          </a:bodyPr>
          <a:lstStyle/>
          <a:p>
            <a:r>
              <a:rPr lang="en-US" dirty="0" smtClean="0"/>
              <a:t>Standard IV.4.4</a:t>
            </a:r>
          </a:p>
          <a:p>
            <a:pPr marL="0" indent="0">
              <a:buNone/>
            </a:pPr>
            <a:r>
              <a:rPr lang="en-US" i="1" dirty="0" smtClean="0"/>
              <a:t>“School psychologists who are faculty members at universities or who supervise graduate education field experiences apply these ethical principles in all work with school psychology graduate students. In addition, they promote the ethical practice of graduate students by providing specific and comprehensive instruction, feedback, and mentoring.”</a:t>
            </a:r>
            <a:endParaRPr lang="en-US" i="1" dirty="0"/>
          </a:p>
        </p:txBody>
      </p:sp>
    </p:spTree>
    <p:extLst>
      <p:ext uri="{BB962C8B-B14F-4D97-AF65-F5344CB8AC3E}">
        <p14:creationId xmlns:p14="http://schemas.microsoft.com/office/powerpoint/2010/main" val="24157320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p:txBody>
          <a:bodyPr/>
          <a:lstStyle/>
          <a:p>
            <a:pPr marL="0" indent="0">
              <a:buNone/>
            </a:pPr>
            <a:r>
              <a:rPr lang="en-US" dirty="0" smtClean="0"/>
              <a:t>Do I have to document the supervision in writing?</a:t>
            </a:r>
          </a:p>
          <a:p>
            <a:pPr marL="0" indent="0">
              <a:buNone/>
            </a:pPr>
            <a:r>
              <a:rPr lang="en-US" dirty="0" smtClean="0"/>
              <a:t>	Yes! </a:t>
            </a:r>
            <a:r>
              <a:rPr lang="en-US" dirty="0"/>
              <a:t>Licensees shall document their </a:t>
            </a:r>
            <a:r>
              <a:rPr lang="en-US" dirty="0" smtClean="0"/>
              <a:t>supervision </a:t>
            </a:r>
            <a:r>
              <a:rPr lang="en-US" dirty="0"/>
              <a:t>activities in writing. </a:t>
            </a:r>
            <a:endParaRPr lang="en-US" dirty="0" smtClean="0"/>
          </a:p>
          <a:p>
            <a:pPr marL="0" indent="0">
              <a:buNone/>
            </a:pPr>
            <a:r>
              <a:rPr lang="en-US" dirty="0" smtClean="0"/>
              <a:t>	</a:t>
            </a:r>
            <a:r>
              <a:rPr lang="en-US" b="1" dirty="0" smtClean="0"/>
              <a:t>TSBEP Rule 465.2(e)</a:t>
            </a:r>
          </a:p>
          <a:p>
            <a:endParaRPr lang="en-US" dirty="0"/>
          </a:p>
        </p:txBody>
      </p:sp>
    </p:spTree>
    <p:extLst>
      <p:ext uri="{BB962C8B-B14F-4D97-AF65-F5344CB8AC3E}">
        <p14:creationId xmlns:p14="http://schemas.microsoft.com/office/powerpoint/2010/main" val="1860455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FREQUENTLY ASKED QUESTIONS</a:t>
            </a:r>
            <a:br>
              <a:rPr lang="en-US" dirty="0" smtClean="0"/>
            </a:br>
            <a:r>
              <a:rPr lang="en-US" dirty="0" smtClean="0"/>
              <a:t>Signing Reports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a:t>____________________</a:t>
            </a:r>
          </a:p>
          <a:p>
            <a:pPr marL="0" indent="0">
              <a:buNone/>
            </a:pPr>
            <a:r>
              <a:rPr lang="en-US" dirty="0"/>
              <a:t>Kid Rock, School Psychology Practicum Student </a:t>
            </a:r>
            <a:endParaRPr lang="en-US" dirty="0" smtClean="0"/>
          </a:p>
          <a:p>
            <a:pPr marL="0" indent="0">
              <a:buNone/>
            </a:pPr>
            <a:r>
              <a:rPr lang="en-US" dirty="0"/>
              <a:t> </a:t>
            </a:r>
          </a:p>
          <a:p>
            <a:pPr marL="0" indent="0">
              <a:buNone/>
            </a:pPr>
            <a:r>
              <a:rPr lang="en-US" dirty="0"/>
              <a:t>Supervised by</a:t>
            </a:r>
            <a:r>
              <a:rPr lang="en-US" dirty="0" smtClean="0"/>
              <a:t>:</a:t>
            </a:r>
            <a:r>
              <a:rPr lang="en-US" dirty="0"/>
              <a:t> </a:t>
            </a:r>
          </a:p>
          <a:p>
            <a:pPr marL="0" indent="0">
              <a:buNone/>
            </a:pPr>
            <a:r>
              <a:rPr lang="en-US" dirty="0"/>
              <a:t>_____________________</a:t>
            </a:r>
          </a:p>
          <a:p>
            <a:pPr marL="0" indent="0">
              <a:buNone/>
            </a:pPr>
            <a:r>
              <a:rPr lang="en-US" dirty="0"/>
              <a:t>Mick </a:t>
            </a:r>
            <a:r>
              <a:rPr lang="en-US" dirty="0" err="1"/>
              <a:t>Jagger</a:t>
            </a:r>
            <a:r>
              <a:rPr lang="en-US" dirty="0"/>
              <a:t>, </a:t>
            </a:r>
            <a:r>
              <a:rPr lang="en-US" dirty="0" smtClean="0"/>
              <a:t>MA, LSSP</a:t>
            </a:r>
            <a:endParaRPr lang="en-US" dirty="0"/>
          </a:p>
        </p:txBody>
      </p:sp>
      <p:sp>
        <p:nvSpPr>
          <p:cNvPr id="4" name="Content Placeholder 3"/>
          <p:cNvSpPr>
            <a:spLocks noGrp="1"/>
          </p:cNvSpPr>
          <p:nvPr>
            <p:ph sz="half" idx="2"/>
          </p:nvPr>
        </p:nvSpPr>
        <p:spPr>
          <a:xfrm>
            <a:off x="5181600" y="2595562"/>
            <a:ext cx="3566160" cy="4262438"/>
          </a:xfrm>
        </p:spPr>
        <p:txBody>
          <a:bodyPr>
            <a:normAutofit/>
          </a:bodyPr>
          <a:lstStyle/>
          <a:p>
            <a:pPr marL="0" indent="0">
              <a:buNone/>
            </a:pPr>
            <a:r>
              <a:rPr lang="en-US" dirty="0" smtClean="0"/>
              <a:t>______________________</a:t>
            </a:r>
          </a:p>
          <a:p>
            <a:pPr marL="0" indent="0">
              <a:buNone/>
            </a:pPr>
            <a:r>
              <a:rPr lang="en-US" dirty="0" smtClean="0"/>
              <a:t>Derek Holland, LSSP Trainee </a:t>
            </a:r>
          </a:p>
          <a:p>
            <a:pPr marL="0" indent="0">
              <a:buNone/>
            </a:pPr>
            <a:r>
              <a:rPr lang="en-US" dirty="0" smtClean="0"/>
              <a:t> </a:t>
            </a:r>
          </a:p>
          <a:p>
            <a:pPr marL="0" indent="0">
              <a:buNone/>
            </a:pPr>
            <a:r>
              <a:rPr lang="en-US" dirty="0" smtClean="0"/>
              <a:t> </a:t>
            </a:r>
          </a:p>
          <a:p>
            <a:pPr marL="0" indent="0">
              <a:buNone/>
            </a:pPr>
            <a:r>
              <a:rPr lang="en-US" dirty="0" smtClean="0"/>
              <a:t>______________________</a:t>
            </a:r>
          </a:p>
          <a:p>
            <a:pPr marL="0" indent="0">
              <a:buNone/>
            </a:pPr>
            <a:r>
              <a:rPr lang="en-US" dirty="0" smtClean="0"/>
              <a:t>Nolan Ryan, MA, LSSP, NCSP</a:t>
            </a:r>
          </a:p>
          <a:p>
            <a:pPr marL="0" indent="0">
              <a:buNone/>
            </a:pPr>
            <a:r>
              <a:rPr lang="en-US" dirty="0" smtClean="0"/>
              <a:t>LSSP Supervisor</a:t>
            </a:r>
            <a:endParaRPr lang="en-US" dirty="0"/>
          </a:p>
        </p:txBody>
      </p:sp>
    </p:spTree>
    <p:extLst>
      <p:ext uri="{BB962C8B-B14F-4D97-AF65-F5344CB8AC3E}">
        <p14:creationId xmlns:p14="http://schemas.microsoft.com/office/powerpoint/2010/main" val="20195312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2400" dirty="0"/>
              <a:t>Smith Harvey, V</a:t>
            </a:r>
            <a:r>
              <a:rPr lang="en-US" sz="2400" dirty="0" smtClean="0"/>
              <a:t>. </a:t>
            </a:r>
            <a:r>
              <a:rPr lang="en-US" sz="2400" dirty="0"/>
              <a:t>&amp; </a:t>
            </a:r>
            <a:r>
              <a:rPr lang="en-US" sz="2400" dirty="0" err="1"/>
              <a:t>Struzziero</a:t>
            </a:r>
            <a:r>
              <a:rPr lang="en-US" sz="2400" dirty="0"/>
              <a:t>, J. A. (2008). </a:t>
            </a:r>
            <a:r>
              <a:rPr lang="en-US" sz="2400" i="1" dirty="0"/>
              <a:t>Professional Development and Supervision of School Psychologists</a:t>
            </a:r>
            <a:r>
              <a:rPr lang="en-US" sz="2400" dirty="0"/>
              <a:t> (Second ed.). Thousand Oaks, CA: National Association of School Psychologists and Corwin Press</a:t>
            </a:r>
            <a:r>
              <a:rPr lang="en-US" sz="2400" dirty="0" smtClean="0"/>
              <a:t>.</a:t>
            </a:r>
          </a:p>
          <a:p>
            <a:r>
              <a:rPr lang="en-US" sz="2400" dirty="0" smtClean="0"/>
              <a:t>Douglas, </a:t>
            </a:r>
            <a:r>
              <a:rPr lang="en-US" sz="2400" smtClean="0"/>
              <a:t>K. </a:t>
            </a:r>
            <a:r>
              <a:rPr lang="en-US" sz="2400" dirty="0" smtClean="0"/>
              <a:t>&amp; </a:t>
            </a:r>
            <a:r>
              <a:rPr lang="en-US" sz="2400" dirty="0" err="1" smtClean="0"/>
              <a:t>Valsamis</a:t>
            </a:r>
            <a:r>
              <a:rPr lang="en-US" sz="2400" dirty="0" smtClean="0"/>
              <a:t> (2013). Making the Most of Supervision. </a:t>
            </a:r>
            <a:r>
              <a:rPr lang="en-US" sz="2400" i="1" dirty="0" smtClean="0"/>
              <a:t>Communiqu</a:t>
            </a:r>
            <a:r>
              <a:rPr lang="en-US" sz="2400" i="1" dirty="0"/>
              <a:t>e</a:t>
            </a:r>
            <a:r>
              <a:rPr lang="en-US" sz="2400" dirty="0" smtClean="0"/>
              <a:t>, </a:t>
            </a:r>
            <a:r>
              <a:rPr lang="en-US" sz="2400" i="1" dirty="0" smtClean="0"/>
              <a:t>41</a:t>
            </a:r>
            <a:r>
              <a:rPr lang="en-US" sz="2400" dirty="0" smtClean="0"/>
              <a:t>(8). </a:t>
            </a:r>
            <a:endParaRPr lang="en-US" sz="2200" dirty="0"/>
          </a:p>
        </p:txBody>
      </p:sp>
    </p:spTree>
    <p:extLst>
      <p:ext uri="{BB962C8B-B14F-4D97-AF65-F5344CB8AC3E}">
        <p14:creationId xmlns:p14="http://schemas.microsoft.com/office/powerpoint/2010/main" val="3649890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Qualifications</a:t>
            </a:r>
            <a:endParaRPr lang="en-US" dirty="0"/>
          </a:p>
        </p:txBody>
      </p:sp>
      <p:sp>
        <p:nvSpPr>
          <p:cNvPr id="3" name="Content Placeholder 2"/>
          <p:cNvSpPr>
            <a:spLocks noGrp="1"/>
          </p:cNvSpPr>
          <p:nvPr>
            <p:ph idx="1"/>
          </p:nvPr>
        </p:nvSpPr>
        <p:spPr/>
        <p:txBody>
          <a:bodyPr/>
          <a:lstStyle/>
          <a:p>
            <a:r>
              <a:rPr lang="en-US" dirty="0" smtClean="0"/>
              <a:t>TSBEP Rule 465.38(5)</a:t>
            </a:r>
          </a:p>
          <a:p>
            <a:pPr lvl="1"/>
            <a:r>
              <a:rPr lang="en-US" dirty="0" smtClean="0"/>
              <a:t>Supervision may only be provided by a LSSP, who has a minimum of 3 years of experience providing psychological services in the public schools of this or another state. To meet supervisor qualifications, a licensee must be able to document the required experience by providing documentation from the authority that regulate the provision of psychological services in the public schools of that state…</a:t>
            </a:r>
          </a:p>
        </p:txBody>
      </p:sp>
    </p:spTree>
    <p:extLst>
      <p:ext uri="{BB962C8B-B14F-4D97-AF65-F5344CB8AC3E}">
        <p14:creationId xmlns:p14="http://schemas.microsoft.com/office/powerpoint/2010/main" val="219720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Supervisor Qualifications</a:t>
            </a:r>
            <a:endParaRPr lang="en-US" dirty="0"/>
          </a:p>
        </p:txBody>
      </p:sp>
      <p:sp>
        <p:nvSpPr>
          <p:cNvPr id="3" name="Content Placeholder 2"/>
          <p:cNvSpPr>
            <a:spLocks noGrp="1"/>
          </p:cNvSpPr>
          <p:nvPr>
            <p:ph idx="1"/>
          </p:nvPr>
        </p:nvSpPr>
        <p:spPr/>
        <p:txBody>
          <a:bodyPr>
            <a:normAutofit/>
          </a:bodyPr>
          <a:lstStyle/>
          <a:p>
            <a:r>
              <a:rPr lang="en-US" dirty="0" smtClean="0"/>
              <a:t>TSBEP Rule 465.38(5)</a:t>
            </a:r>
          </a:p>
          <a:p>
            <a:pPr marL="0" indent="0">
              <a:buNone/>
            </a:pPr>
            <a:r>
              <a:rPr lang="en-US" dirty="0" smtClean="0"/>
              <a:t>(continued)…</a:t>
            </a:r>
          </a:p>
          <a:p>
            <a:pPr marL="0" indent="0">
              <a:buNone/>
            </a:pPr>
            <a:r>
              <a:rPr lang="en-US" dirty="0" smtClean="0"/>
              <a:t>…and proof that the licensee provided such services, documented by the public schools in the state in which the services were provided. Any licensed specialist in school psychology may count one full year as an intern or trainee as one of the 3 years of experience required to perform supervision.</a:t>
            </a:r>
          </a:p>
        </p:txBody>
      </p:sp>
    </p:spTree>
    <p:extLst>
      <p:ext uri="{BB962C8B-B14F-4D97-AF65-F5344CB8AC3E}">
        <p14:creationId xmlns:p14="http://schemas.microsoft.com/office/powerpoint/2010/main" val="3924678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Supervision Rules	</a:t>
            </a:r>
            <a:br>
              <a:rPr lang="en-US" dirty="0" smtClean="0"/>
            </a:br>
            <a:r>
              <a:rPr lang="en-US" dirty="0" smtClean="0"/>
              <a:t>TSBEP Rule 465.38(4)(A)(i-iv)</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u="sng" dirty="0" smtClean="0"/>
              <a:t>(4) Supervision. (A) Direct, systematic, face-to-face supervision must be provided to:</a:t>
            </a:r>
            <a:r>
              <a:rPr lang="en-US" dirty="0" smtClean="0"/>
              <a:t> </a:t>
            </a:r>
          </a:p>
          <a:p>
            <a:pPr marL="571500" indent="-571500">
              <a:buAutoNum type="romanLcParenBoth"/>
            </a:pPr>
            <a:r>
              <a:rPr lang="en-US" dirty="0" smtClean="0"/>
              <a:t>Interns as defined in </a:t>
            </a:r>
            <a:r>
              <a:rPr lang="en-US" dirty="0"/>
              <a:t>§463.9 </a:t>
            </a:r>
            <a:r>
              <a:rPr lang="en-US" dirty="0" smtClean="0"/>
              <a:t>of this title</a:t>
            </a:r>
          </a:p>
          <a:p>
            <a:pPr marL="571500" indent="-571500">
              <a:buAutoNum type="romanLcParenBoth"/>
            </a:pPr>
            <a:r>
              <a:rPr lang="en-US" dirty="0" smtClean="0"/>
              <a:t>Individuals who meet the training requirements of </a:t>
            </a:r>
            <a:r>
              <a:rPr lang="en-US" dirty="0"/>
              <a:t>§</a:t>
            </a:r>
            <a:r>
              <a:rPr lang="en-US" dirty="0" smtClean="0"/>
              <a:t>463.9 of this title and who have passed the National School Psychology Examination at the Texas cutoff score or above and who have been notified in writing of this status by the Board. These individuals may practice under supervision in a Texas public school district for no more than one calendar year. They must be designated as trainees. </a:t>
            </a:r>
            <a:endParaRPr lang="en-US" dirty="0"/>
          </a:p>
        </p:txBody>
      </p:sp>
    </p:spTree>
    <p:extLst>
      <p:ext uri="{BB962C8B-B14F-4D97-AF65-F5344CB8AC3E}">
        <p14:creationId xmlns:p14="http://schemas.microsoft.com/office/powerpoint/2010/main" val="23231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3813" cy="1504856"/>
          </a:xfrm>
        </p:spPr>
        <p:txBody>
          <a:bodyPr>
            <a:normAutofit fontScale="90000"/>
          </a:bodyPr>
          <a:lstStyle/>
          <a:p>
            <a:r>
              <a:rPr lang="en-US" dirty="0" smtClean="0"/>
              <a:t>Supervision Rules	</a:t>
            </a:r>
            <a:br>
              <a:rPr lang="en-US" dirty="0" smtClean="0"/>
            </a:br>
            <a:r>
              <a:rPr lang="en-US" sz="3600" dirty="0" smtClean="0"/>
              <a:t>TSBEP Rule 465.38(4)(A)(i-iv) (continued)</a:t>
            </a:r>
            <a:endParaRPr lang="en-US" sz="3600" dirty="0"/>
          </a:p>
        </p:txBody>
      </p:sp>
      <p:sp>
        <p:nvSpPr>
          <p:cNvPr id="3" name="Content Placeholder 2"/>
          <p:cNvSpPr>
            <a:spLocks noGrp="1"/>
          </p:cNvSpPr>
          <p:nvPr>
            <p:ph idx="1"/>
          </p:nvPr>
        </p:nvSpPr>
        <p:spPr/>
        <p:txBody>
          <a:bodyPr>
            <a:normAutofit fontScale="40000" lnSpcReduction="20000"/>
          </a:bodyPr>
          <a:lstStyle/>
          <a:p>
            <a:pPr marL="0" indent="0">
              <a:buNone/>
            </a:pPr>
            <a:r>
              <a:rPr lang="en-US" sz="6000" u="sng" dirty="0" smtClean="0"/>
              <a:t>(4) Supervision. (A) Direct, systematic, face-to-face supervision must be provided to:</a:t>
            </a:r>
          </a:p>
          <a:p>
            <a:pPr marL="0" indent="0">
              <a:buNone/>
            </a:pPr>
            <a:endParaRPr lang="en-US" dirty="0" smtClean="0"/>
          </a:p>
          <a:p>
            <a:pPr marL="0" indent="0">
              <a:buNone/>
            </a:pPr>
            <a:r>
              <a:rPr lang="en-US" sz="4500" dirty="0" smtClean="0"/>
              <a:t>(iii) LSSPs for a period of one academic year following licensure unless the individual also holds licensure as a psychologist in Texas. This supervision may be waived for individuals who legally provided full-time, unsupervised school psychological services in another state for a minimum of 3 academic years immediately preceding application for licensure in Texas as documented by the public schools where services were provided and who graduated from a training program approved by NASP or accredited in school psychology by APA or who hold NCSP certification.</a:t>
            </a:r>
          </a:p>
          <a:p>
            <a:pPr marL="0" indent="0">
              <a:buNone/>
            </a:pPr>
            <a:r>
              <a:rPr lang="en-US" dirty="0" smtClean="0"/>
              <a:t>  </a:t>
            </a:r>
          </a:p>
        </p:txBody>
      </p:sp>
    </p:spTree>
    <p:extLst>
      <p:ext uri="{BB962C8B-B14F-4D97-AF65-F5344CB8AC3E}">
        <p14:creationId xmlns:p14="http://schemas.microsoft.com/office/powerpoint/2010/main" val="1248722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372</TotalTime>
  <Words>2206</Words>
  <Application>Microsoft Office PowerPoint</Application>
  <PresentationFormat>On-screen Show (4:3)</PresentationFormat>
  <Paragraphs>284</Paragraphs>
  <Slides>52</Slides>
  <Notes>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Perspective</vt:lpstr>
      <vt:lpstr>Best Practices in Supervision of School Psychologists: Perspectives from the Field and the University Setting</vt:lpstr>
      <vt:lpstr>Objectives</vt:lpstr>
      <vt:lpstr>NASP Principles for Professional Ethics</vt:lpstr>
      <vt:lpstr>NASP Principles for Professional Ethics</vt:lpstr>
      <vt:lpstr>NASP Principles for Professional Ethics</vt:lpstr>
      <vt:lpstr>Supervisor Qualifications</vt:lpstr>
      <vt:lpstr>Supervisor Qualifications</vt:lpstr>
      <vt:lpstr>Supervision Rules  TSBEP Rule 465.38(4)(A)(i-iv)</vt:lpstr>
      <vt:lpstr>Supervision Rules  TSBEP Rule 465.38(4)(A)(i-iv) (continued)</vt:lpstr>
      <vt:lpstr>Supervision Rules  TSBEP Rule 465.38(4)(A)(i-iv) (continued)</vt:lpstr>
      <vt:lpstr>Supervision Rules  TSBEP Rule 465.38(4)(B)</vt:lpstr>
      <vt:lpstr>INTERNSHIP AND TRAINEE REQUIREMENTS </vt:lpstr>
      <vt:lpstr>Internship Rules TSBEP 463.9 (c)</vt:lpstr>
      <vt:lpstr>Internship Rules TSBEP 463.9 (c)</vt:lpstr>
      <vt:lpstr>Internship Rules TSBEP 463.9 (c)</vt:lpstr>
      <vt:lpstr>Who Can Practice in the Schools? TSBEP Rule 463.9 (g)</vt:lpstr>
      <vt:lpstr>Who Can Practice in the Schools? TSBEP Rule 463.9 (g)</vt:lpstr>
      <vt:lpstr>Who Can Practice in the Schools? TSBEP Rule 463.9 (g)</vt:lpstr>
      <vt:lpstr>Trainee Requirements  TSBEP Rule 463.9 (f)</vt:lpstr>
      <vt:lpstr>Qualifications and Obligations Site Supervisors</vt:lpstr>
      <vt:lpstr>Qualifications and Obligations University Supervisors</vt:lpstr>
      <vt:lpstr>Qualifications and Obligations University Supervisors</vt:lpstr>
      <vt:lpstr>Clinical vs. Administrative Supervision</vt:lpstr>
      <vt:lpstr>Supervision Competencies (Dunsmuir &amp; Leadbetter, 2010)</vt:lpstr>
      <vt:lpstr>Clinical Supervision</vt:lpstr>
      <vt:lpstr>Clinical Supervision</vt:lpstr>
      <vt:lpstr>Clinical Supervision</vt:lpstr>
      <vt:lpstr>What to expect…the development of competence</vt:lpstr>
      <vt:lpstr>Supervisee Experience and Developmental Model (Ronnestad &amp; Skovholt, 2003) </vt:lpstr>
      <vt:lpstr>Developmental Stages Model (Benner, 1984; Stoltenberg et al., 1998)</vt:lpstr>
      <vt:lpstr>Developmental Supervision</vt:lpstr>
      <vt:lpstr>Administrative Supervision</vt:lpstr>
      <vt:lpstr>Can a person be both clinical and administrative supervisor?</vt:lpstr>
      <vt:lpstr>Example of MOU between University and School District</vt:lpstr>
      <vt:lpstr>Rationales for Supervision</vt:lpstr>
      <vt:lpstr>Challenges in Supervising School Psychological Services</vt:lpstr>
      <vt:lpstr>Training Supervisors</vt:lpstr>
      <vt:lpstr>Supervisor Characteristics</vt:lpstr>
      <vt:lpstr>Theoretical Orientation and Supervision Models</vt:lpstr>
      <vt:lpstr>Supervisor Role and Style (Hart &amp; Nance, 2003)</vt:lpstr>
      <vt:lpstr>Learning Principles</vt:lpstr>
      <vt:lpstr>Supervision Goals</vt:lpstr>
      <vt:lpstr>Supervision Format</vt:lpstr>
      <vt:lpstr>Technology &amp; Supervision</vt:lpstr>
      <vt:lpstr>Helpful Tips </vt:lpstr>
      <vt:lpstr>Helpful Tips</vt:lpstr>
      <vt:lpstr>Helpful Tips</vt:lpstr>
      <vt:lpstr>Helpful Tips </vt:lpstr>
      <vt:lpstr>FREQUENTLY ASKED QUESTIONS</vt:lpstr>
      <vt:lpstr>FREQUENTLY ASKED QUESTIONS</vt:lpstr>
      <vt:lpstr>FREQUENTLY ASKED QUESTIONS Signing Reports</vt:lpstr>
      <vt:lpstr>References</vt:lpstr>
    </vt:vector>
  </TitlesOfParts>
  <Company>PFISD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in Supervision of School Psychologists: Perspectives from the Field and the University Setting</dc:title>
  <dc:creator>Ashley Arnold</dc:creator>
  <cp:lastModifiedBy>Waggoner</cp:lastModifiedBy>
  <cp:revision>47</cp:revision>
  <dcterms:created xsi:type="dcterms:W3CDTF">2013-06-15T18:03:57Z</dcterms:created>
  <dcterms:modified xsi:type="dcterms:W3CDTF">2013-06-21T21:16:57Z</dcterms:modified>
</cp:coreProperties>
</file>