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8"/>
  </p:notesMasterIdLst>
  <p:handoutMasterIdLst>
    <p:handoutMasterId r:id="rId99"/>
  </p:handoutMasterIdLst>
  <p:sldIdLst>
    <p:sldId id="257" r:id="rId2"/>
    <p:sldId id="284" r:id="rId3"/>
    <p:sldId id="258" r:id="rId4"/>
    <p:sldId id="272" r:id="rId5"/>
    <p:sldId id="397" r:id="rId6"/>
    <p:sldId id="400" r:id="rId7"/>
    <p:sldId id="419" r:id="rId8"/>
    <p:sldId id="388" r:id="rId9"/>
    <p:sldId id="399" r:id="rId10"/>
    <p:sldId id="398" r:id="rId11"/>
    <p:sldId id="401" r:id="rId12"/>
    <p:sldId id="403" r:id="rId13"/>
    <p:sldId id="402" r:id="rId14"/>
    <p:sldId id="321" r:id="rId15"/>
    <p:sldId id="389" r:id="rId16"/>
    <p:sldId id="396" r:id="rId17"/>
    <p:sldId id="390" r:id="rId18"/>
    <p:sldId id="285" r:id="rId19"/>
    <p:sldId id="294" r:id="rId20"/>
    <p:sldId id="299" r:id="rId21"/>
    <p:sldId id="319" r:id="rId22"/>
    <p:sldId id="296" r:id="rId23"/>
    <p:sldId id="395" r:id="rId24"/>
    <p:sldId id="312" r:id="rId25"/>
    <p:sldId id="313" r:id="rId26"/>
    <p:sldId id="311" r:id="rId27"/>
    <p:sldId id="310" r:id="rId28"/>
    <p:sldId id="314" r:id="rId29"/>
    <p:sldId id="379" r:id="rId30"/>
    <p:sldId id="293" r:id="rId31"/>
    <p:sldId id="413" r:id="rId32"/>
    <p:sldId id="386" r:id="rId33"/>
    <p:sldId id="408" r:id="rId34"/>
    <p:sldId id="391" r:id="rId35"/>
    <p:sldId id="392" r:id="rId36"/>
    <p:sldId id="407" r:id="rId37"/>
    <p:sldId id="300" r:id="rId38"/>
    <p:sldId id="298" r:id="rId39"/>
    <p:sldId id="301" r:id="rId40"/>
    <p:sldId id="332" r:id="rId41"/>
    <p:sldId id="278" r:id="rId42"/>
    <p:sldId id="365" r:id="rId43"/>
    <p:sldId id="327" r:id="rId44"/>
    <p:sldId id="323" r:id="rId45"/>
    <p:sldId id="324" r:id="rId46"/>
    <p:sldId id="280" r:id="rId47"/>
    <p:sldId id="414" r:id="rId48"/>
    <p:sldId id="416" r:id="rId49"/>
    <p:sldId id="417" r:id="rId50"/>
    <p:sldId id="418" r:id="rId51"/>
    <p:sldId id="282" r:id="rId52"/>
    <p:sldId id="384" r:id="rId53"/>
    <p:sldId id="328" r:id="rId54"/>
    <p:sldId id="420" r:id="rId55"/>
    <p:sldId id="380" r:id="rId56"/>
    <p:sldId id="382" r:id="rId57"/>
    <p:sldId id="383" r:id="rId58"/>
    <p:sldId id="415" r:id="rId59"/>
    <p:sldId id="348" r:id="rId60"/>
    <p:sldId id="331" r:id="rId61"/>
    <p:sldId id="333" r:id="rId62"/>
    <p:sldId id="421" r:id="rId63"/>
    <p:sldId id="422" r:id="rId64"/>
    <p:sldId id="423" r:id="rId65"/>
    <p:sldId id="424" r:id="rId66"/>
    <p:sldId id="425" r:id="rId67"/>
    <p:sldId id="381" r:id="rId68"/>
    <p:sldId id="405" r:id="rId69"/>
    <p:sldId id="367" r:id="rId70"/>
    <p:sldId id="364" r:id="rId71"/>
    <p:sldId id="372" r:id="rId72"/>
    <p:sldId id="369" r:id="rId73"/>
    <p:sldId id="368" r:id="rId74"/>
    <p:sldId id="371" r:id="rId75"/>
    <p:sldId id="373" r:id="rId76"/>
    <p:sldId id="370" r:id="rId77"/>
    <p:sldId id="374" r:id="rId78"/>
    <p:sldId id="375" r:id="rId79"/>
    <p:sldId id="378" r:id="rId80"/>
    <p:sldId id="351" r:id="rId81"/>
    <p:sldId id="352" r:id="rId82"/>
    <p:sldId id="353" r:id="rId83"/>
    <p:sldId id="355" r:id="rId84"/>
    <p:sldId id="354" r:id="rId85"/>
    <p:sldId id="356" r:id="rId86"/>
    <p:sldId id="406" r:id="rId87"/>
    <p:sldId id="306" r:id="rId88"/>
    <p:sldId id="302" r:id="rId89"/>
    <p:sldId id="409" r:id="rId90"/>
    <p:sldId id="410" r:id="rId91"/>
    <p:sldId id="411" r:id="rId92"/>
    <p:sldId id="412" r:id="rId93"/>
    <p:sldId id="276" r:id="rId94"/>
    <p:sldId id="274" r:id="rId95"/>
    <p:sldId id="270" r:id="rId96"/>
    <p:sldId id="275"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9911" autoAdjust="0"/>
  </p:normalViewPr>
  <p:slideViewPr>
    <p:cSldViewPr snapToGrid="0">
      <p:cViewPr varScale="1">
        <p:scale>
          <a:sx n="79" d="100"/>
          <a:sy n="79" d="100"/>
        </p:scale>
        <p:origin x="72" y="264"/>
      </p:cViewPr>
      <p:guideLst>
        <p:guide orient="horz" pos="2160"/>
        <p:guide pos="3840"/>
        <p:guide pos="7296"/>
        <p:guide orient="horz" pos="4128"/>
      </p:guideLst>
    </p:cSldViewPr>
  </p:slideViewPr>
  <p:notesTextViewPr>
    <p:cViewPr>
      <p:scale>
        <a:sx n="3" d="2"/>
        <a:sy n="3" d="2"/>
      </p:scale>
      <p:origin x="0" y="0"/>
    </p:cViewPr>
  </p:notesTextViewPr>
  <p:sorterViewPr>
    <p:cViewPr>
      <p:scale>
        <a:sx n="100" d="100"/>
        <a:sy n="100" d="100"/>
      </p:scale>
      <p:origin x="0" y="-26920"/>
    </p:cViewPr>
  </p:sorterViewPr>
  <p:notesViewPr>
    <p:cSldViewPr snapToGrid="0" showGuides="1">
      <p:cViewPr varScale="1">
        <p:scale>
          <a:sx n="67" d="100"/>
          <a:sy n="67" d="100"/>
        </p:scale>
        <p:origin x="234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11/3/2017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11/3/2017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lstStyle/>
          <a:p>
            <a:r>
              <a:rPr lang="en-US" i="1" dirty="0" smtClean="0"/>
              <a:t>Say:</a:t>
            </a:r>
          </a:p>
          <a:p>
            <a:endParaRPr lang="en-US" dirty="0"/>
          </a:p>
          <a:p>
            <a:r>
              <a:rPr lang="en-US" dirty="0" smtClean="0"/>
              <a:t>Now let’s look at Psychological Services.  Before we look at the federal definition, let’s examine how the TSBEP defines this service.  </a:t>
            </a:r>
          </a:p>
          <a:p>
            <a:endParaRPr lang="en-US" dirty="0"/>
          </a:p>
          <a:p>
            <a:r>
              <a:rPr lang="en-US" i="1" dirty="0" smtClean="0"/>
              <a:t>Ask: </a:t>
            </a:r>
          </a:p>
          <a:p>
            <a:endParaRPr lang="en-US" dirty="0"/>
          </a:p>
          <a:p>
            <a:r>
              <a:rPr lang="en-US" dirty="0" smtClean="0"/>
              <a:t>Does this provide us any clarity for understanding school-based psychological services?  If anything, it’s rather broad and all-encompassing.  Would you agree?</a:t>
            </a:r>
          </a:p>
          <a:p>
            <a:endParaRPr lang="en-US" dirty="0"/>
          </a:p>
          <a:p>
            <a:r>
              <a:rPr lang="en-US" i="1" dirty="0" smtClean="0"/>
              <a:t>Introduce video:</a:t>
            </a:r>
          </a:p>
          <a:p>
            <a:endParaRPr lang="en-US" i="1" dirty="0"/>
          </a:p>
          <a:p>
            <a:r>
              <a:rPr lang="en-US" dirty="0" smtClean="0"/>
              <a:t>In fact, it pulls us in many different directions.  It has us wearing many different hats and performing many different scenes, just like you’ll see in this humorous clip of “Who’s Line is it Anyway?”  In this scene, the actors are performing while “lying down.”  As you watch the video, please observe how frequently and how quickly they must adjust their roles and expectations, all under the most challenging circumstances – while lying down.</a:t>
            </a:r>
          </a:p>
          <a:p>
            <a:endParaRPr lang="en-US" dirty="0"/>
          </a:p>
          <a:p>
            <a:r>
              <a:rPr lang="en-US" i="1" dirty="0" smtClean="0"/>
              <a:t>Advance slide</a:t>
            </a:r>
          </a:p>
          <a:p>
            <a:endParaRPr lang="en-US" dirty="0"/>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24</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44342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smtClean="0"/>
              <a:t>Say:</a:t>
            </a:r>
          </a:p>
          <a:p>
            <a:endParaRPr lang="en-US" i="1" dirty="0" smtClean="0"/>
          </a:p>
          <a:p>
            <a:r>
              <a:rPr lang="en-US" sz="1400" dirty="0" smtClean="0"/>
              <a:t>The TSBEP definition of psychological services is intended </a:t>
            </a:r>
            <a:r>
              <a:rPr lang="en-US" sz="1400" dirty="0"/>
              <a:t>to cover any type of service that might be provided by a licensee of the Board.  It is not intended to supplant the federal requirements for school-based psychological services.  In fact, Board rule 461.14 </a:t>
            </a:r>
            <a:r>
              <a:rPr lang="en-US" sz="1400" dirty="0" smtClean="0"/>
              <a:t>states:</a:t>
            </a:r>
            <a:endParaRPr lang="en-US" sz="1400" dirty="0"/>
          </a:p>
          <a:p>
            <a:endParaRPr lang="en-US" sz="1400" dirty="0"/>
          </a:p>
          <a:p>
            <a:r>
              <a:rPr lang="en-US" sz="1400" dirty="0"/>
              <a:t>“In the event of conflict among state or federal statutes and Board rules, state or federal statute(s) control</a:t>
            </a:r>
            <a:r>
              <a:rPr lang="en-US" sz="1400" dirty="0" smtClean="0"/>
              <a:t>.”</a:t>
            </a:r>
          </a:p>
          <a:p>
            <a:endParaRPr lang="en-US" sz="1400" dirty="0"/>
          </a:p>
          <a:p>
            <a:r>
              <a:rPr lang="en-US" sz="1400" dirty="0" smtClean="0"/>
              <a:t>Thus, our focus must remain on the IDEA requirements for school-based psychological services.  </a:t>
            </a:r>
          </a:p>
          <a:p>
            <a:endParaRPr lang="en-US" sz="1400" dirty="0"/>
          </a:p>
          <a:p>
            <a:r>
              <a:rPr lang="en-US" sz="1400" i="1" dirty="0" smtClean="0"/>
              <a:t>Allow for discussion.</a:t>
            </a:r>
            <a:endParaRPr lang="en-US" sz="1400" i="1" dirty="0"/>
          </a:p>
          <a:p>
            <a:endParaRPr lang="en-US" dirty="0"/>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25</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387935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dirty="0"/>
          </a:p>
          <a:p>
            <a:r>
              <a:rPr lang="en-US" dirty="0" smtClean="0"/>
              <a:t>“The IDEA definition of related services counseling doesn’t tell us what it is, it simply tells us who can provide the service.  It doesn’t give us much guidance, does it?” </a:t>
            </a:r>
          </a:p>
          <a:p>
            <a:endParaRPr lang="en-US" dirty="0" smtClean="0"/>
          </a:p>
          <a:p>
            <a:r>
              <a:rPr lang="en-US" i="1" dirty="0"/>
              <a:t>Introduce video</a:t>
            </a:r>
            <a:r>
              <a:rPr lang="en-US" i="1" dirty="0" smtClean="0"/>
              <a:t>:</a:t>
            </a:r>
            <a:endParaRPr lang="en-US" dirty="0"/>
          </a:p>
          <a:p>
            <a:endParaRPr lang="en-US" dirty="0" smtClean="0"/>
          </a:p>
          <a:p>
            <a:r>
              <a:rPr lang="en-US" dirty="0" smtClean="0"/>
              <a:t>In fact, it’s like driving without any traffic signs.  Let’s watch this video and see what it looks like to drive without traffic signs.”</a:t>
            </a:r>
          </a:p>
          <a:p>
            <a:endParaRPr lang="en-US" dirty="0"/>
          </a:p>
          <a:p>
            <a:r>
              <a:rPr lang="en-US" i="1" dirty="0" smtClean="0"/>
              <a:t>Click to show video.  </a:t>
            </a:r>
            <a:endParaRPr lang="en-US" i="1" dirty="0"/>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26</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204595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Say:</a:t>
            </a:r>
          </a:p>
          <a:p>
            <a:endParaRPr lang="en-US" i="1" dirty="0"/>
          </a:p>
          <a:p>
            <a:r>
              <a:rPr lang="en-US" dirty="0"/>
              <a:t>As you can see from </a:t>
            </a:r>
            <a:r>
              <a:rPr lang="en-US" dirty="0" smtClean="0"/>
              <a:t>these slides, </a:t>
            </a:r>
            <a:r>
              <a:rPr lang="en-US" dirty="0"/>
              <a:t>the definition of counseling varies by how it is perceived.  The definition provided by the American Counselor’s Association has more of an educational focus while the APA definition is more clinically focused.</a:t>
            </a:r>
          </a:p>
          <a:p>
            <a:endParaRPr lang="en-US" dirty="0" smtClean="0"/>
          </a:p>
          <a:p>
            <a:r>
              <a:rPr lang="en-US" dirty="0" smtClean="0"/>
              <a:t>Now let’s examine the definition of counseling as a related service that is found in IDEA.</a:t>
            </a:r>
          </a:p>
          <a:p>
            <a:endParaRPr lang="en-US" dirty="0"/>
          </a:p>
          <a:p>
            <a:r>
              <a:rPr lang="en-US" i="1" dirty="0" smtClean="0"/>
              <a:t>Advance slide.</a:t>
            </a:r>
            <a:endParaRPr lang="en-US" i="1" dirty="0"/>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27</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1550293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 should be placed on the fact that these are “educational services that support the IEP”, not clinical services for therapeutic relief.</a:t>
            </a:r>
          </a:p>
          <a:p>
            <a:endParaRPr lang="en-US" dirty="0"/>
          </a:p>
          <a:p>
            <a:r>
              <a:rPr lang="en-US" dirty="0" smtClean="0"/>
              <a:t>Also, emphasize that this is only one service and other resources are equally important.</a:t>
            </a:r>
            <a:endParaRPr lang="en-US" dirty="0"/>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28</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1655552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3753D-221E-4AFF-B8FF-10BF363CBB53}" type="slidenum">
              <a:rPr lang="en-US"/>
              <a:pPr/>
              <a:t>30</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55326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423633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E518A-2415-4683-BC4F-710FD85C4EDA}" type="slidenum">
              <a:rPr lang="en-US"/>
              <a:pPr/>
              <a:t>37</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1188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60989-A78B-4F3B-A255-A4732D32F6CF}" type="slidenum">
              <a:rPr lang="en-US"/>
              <a:pPr/>
              <a:t>38</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6418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51D43-2DD4-4082-85A5-5F54A0D67C92}" type="slidenum">
              <a:rPr lang="en-US"/>
              <a:pPr/>
              <a:t>39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-demand for accountability in mental health services has increased considerably and it is reasonable to assume that school practitioners would have a similar not lesser required to document what services have been provided and what outcomes have been achieved</a:t>
            </a:r>
          </a:p>
          <a:p>
            <a:r>
              <a:rPr lang="en-US"/>
              <a:t>-in addition we keep attendance records, lesson plans, work samples, and grade books in the classroom-why should documentation of what we are doing be any less in the school setting versus a clinical setting?</a:t>
            </a:r>
          </a:p>
          <a:p>
            <a:r>
              <a:rPr lang="en-US"/>
              <a:t>TSBEP requires specific information for continuity of care issues which are significant for us in schools as well</a:t>
            </a:r>
          </a:p>
          <a:p>
            <a:r>
              <a:rPr lang="en-US"/>
              <a:t>-Texas tradition in the schools to not keep records; however, records of what and when you did it become critical when looking at due process cases, provision of compensatory services, and evaluation of the related services program which NASP would say is a required component of our service delivery</a:t>
            </a:r>
          </a:p>
          <a:p>
            <a:r>
              <a:rPr lang="en-US"/>
              <a:t>-In comparison to social workers, psychiatrists -psychologists did the worst job at keeping records</a:t>
            </a:r>
          </a:p>
          <a:p>
            <a:endParaRPr lang="en-US"/>
          </a:p>
        </p:txBody>
      </p:sp>
    </p:spTree>
    <p:extLst>
      <p:ext uri="{BB962C8B-B14F-4D97-AF65-F5344CB8AC3E}">
        <p14:creationId xmlns:p14="http://schemas.microsoft.com/office/powerpoint/2010/main" val="187082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2</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780285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©2014 – www.TheEducatorsConsultant.com</a:t>
            </a:r>
            <a:endParaRPr lang="en-US"/>
          </a:p>
        </p:txBody>
      </p:sp>
      <p:sp>
        <p:nvSpPr>
          <p:cNvPr id="6" name="Header Placeholder 5"/>
          <p:cNvSpPr>
            <a:spLocks noGrp="1"/>
          </p:cNvSpPr>
          <p:nvPr>
            <p:ph type="hdr" sz="quarter" idx="12"/>
          </p:nvPr>
        </p:nvSpPr>
        <p:spPr/>
        <p:txBody>
          <a:bodyPr/>
          <a:lstStyle/>
          <a:p>
            <a:r>
              <a:rPr lang="en-US" smtClean="0"/>
              <a:t>Related Services: Counseling &amp; Psychological Services</a:t>
            </a:r>
            <a:endParaRPr lang="en-US"/>
          </a:p>
        </p:txBody>
      </p:sp>
      <p:sp>
        <p:nvSpPr>
          <p:cNvPr id="7" name="Date Placeholder 6"/>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1080628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p>
          <a:p>
            <a:endParaRPr lang="en-US" dirty="0"/>
          </a:p>
          <a:p>
            <a:r>
              <a:rPr lang="en-US" dirty="0" smtClean="0"/>
              <a:t>Despite Sheldon Cooper’s perception of the social sciences as  being “largely </a:t>
            </a:r>
            <a:r>
              <a:rPr lang="en-US" dirty="0" err="1" smtClean="0"/>
              <a:t>hocum</a:t>
            </a:r>
            <a:r>
              <a:rPr lang="en-US" dirty="0" smtClean="0"/>
              <a:t>”, there is established validity and reliability with what we do.  However, considerations must be given to the various domains that influence a student’s learning </a:t>
            </a:r>
            <a:r>
              <a:rPr lang="en-US" u="sng" dirty="0" smtClean="0"/>
              <a:t>before</a:t>
            </a:r>
            <a:r>
              <a:rPr lang="en-US" dirty="0" smtClean="0"/>
              <a:t> it is determined that the problem lies in and with the student.  For example, we must ask ourselves if previous efforts included a review of instructional strategies, curriculum demands, and environmental considerations</a:t>
            </a:r>
            <a:r>
              <a:rPr lang="en-US" dirty="0"/>
              <a:t> </a:t>
            </a:r>
            <a:r>
              <a:rPr lang="en-US" dirty="0" smtClean="0"/>
              <a:t>(i.e., the ICEL framework).   In addition, we must determine if the following things were considered:  </a:t>
            </a:r>
            <a:r>
              <a:rPr lang="en-US" i="1" dirty="0" smtClean="0"/>
              <a:t>(see slide)</a:t>
            </a:r>
            <a:endParaRPr lang="en-US" i="1" dirty="0"/>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41</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3962406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Say:</a:t>
            </a:r>
          </a:p>
          <a:p>
            <a:endParaRPr lang="en-US" dirty="0"/>
          </a:p>
          <a:p>
            <a:r>
              <a:rPr lang="en-US" dirty="0" smtClean="0"/>
              <a:t>The process for requesting an evaluation for counseling or psychological services must follow the requirements of IDEA.</a:t>
            </a:r>
          </a:p>
          <a:p>
            <a:endParaRPr lang="en-US" dirty="0"/>
          </a:p>
          <a:p>
            <a:r>
              <a:rPr lang="en-US" dirty="0" smtClean="0"/>
              <a:t>1.  Emphasize the importance of evaluating for all areas of suspected disability </a:t>
            </a:r>
            <a:r>
              <a:rPr lang="en-US" b="1" u="sng" dirty="0" smtClean="0"/>
              <a:t>and</a:t>
            </a:r>
            <a:r>
              <a:rPr lang="en-US" dirty="0" smtClean="0"/>
              <a:t> related services.  In other words, they should not be recommending a counseling evaluation in their FIE – it should be included in the FIE (required by IDEA)</a:t>
            </a:r>
          </a:p>
          <a:p>
            <a:endParaRPr lang="en-US" dirty="0" smtClean="0"/>
          </a:p>
          <a:p>
            <a:r>
              <a:rPr lang="en-US" dirty="0" smtClean="0"/>
              <a:t>2. Emphasize the importance of including parent/guardian in the decision-making process.  Remind them that parents must be provided an opportunity for </a:t>
            </a:r>
            <a:r>
              <a:rPr lang="en-US" b="1" u="sng" dirty="0" smtClean="0"/>
              <a:t>meaningful</a:t>
            </a:r>
            <a:r>
              <a:rPr lang="en-US" dirty="0" smtClean="0"/>
              <a:t> participation.</a:t>
            </a:r>
            <a:endParaRPr lang="en-US" dirty="0"/>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43</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2522576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2251D0-C86C-49EE-8E2B-B5218C1191E2}" type="slidenum">
              <a:rPr lang="en-US" smtClean="0"/>
              <a:pPr>
                <a:defRPr/>
              </a:pPr>
              <a:t>46</a:t>
            </a:fld>
            <a:endParaRPr lang="en-US" smtClean="0"/>
          </a:p>
        </p:txBody>
      </p:sp>
      <p:sp>
        <p:nvSpPr>
          <p:cNvPr id="126980" name="Notes Placeholder 6"/>
          <p:cNvSpPr>
            <a:spLocks noGrp="1"/>
          </p:cNvSpPr>
          <p:nvPr/>
        </p:nvSpPr>
        <p:spPr bwMode="auto">
          <a:xfrm>
            <a:off x="686098" y="4343703"/>
            <a:ext cx="5485805" cy="411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en-US" altLang="en-US"/>
          </a:p>
        </p:txBody>
      </p:sp>
      <p:sp>
        <p:nvSpPr>
          <p:cNvPr id="2" name="Footer Placeholder 1"/>
          <p:cNvSpPr>
            <a:spLocks noGrp="1"/>
          </p:cNvSpPr>
          <p:nvPr>
            <p:ph type="ftr" sz="quarter" idx="10"/>
          </p:nvPr>
        </p:nvSpPr>
        <p:spPr/>
        <p:txBody>
          <a:bodyPr/>
          <a:lstStyle/>
          <a:p>
            <a:r>
              <a:rPr lang="en-US" smtClean="0"/>
              <a:t>©2014 – www.TheEducatorsConsultant.com</a:t>
            </a:r>
            <a:endParaRPr lang="en-US"/>
          </a:p>
        </p:txBody>
      </p:sp>
      <p:sp>
        <p:nvSpPr>
          <p:cNvPr id="3" name="Header Placeholder 2"/>
          <p:cNvSpPr>
            <a:spLocks noGrp="1"/>
          </p:cNvSpPr>
          <p:nvPr>
            <p:ph type="hdr" sz="quarter" idx="11"/>
          </p:nvPr>
        </p:nvSpPr>
        <p:spPr/>
        <p:txBody>
          <a:bodyPr/>
          <a:lstStyle/>
          <a:p>
            <a:r>
              <a:rPr lang="en-US" smtClean="0"/>
              <a:t>Related Services: Counseling &amp; Psychological Services</a:t>
            </a:r>
            <a:endParaRPr lang="en-US"/>
          </a:p>
        </p:txBody>
      </p:sp>
      <p:sp>
        <p:nvSpPr>
          <p:cNvPr id="4" name="TextBox 3"/>
          <p:cNvSpPr txBox="1"/>
          <p:nvPr/>
        </p:nvSpPr>
        <p:spPr>
          <a:xfrm>
            <a:off x="1066800" y="4876800"/>
            <a:ext cx="4800600" cy="1200329"/>
          </a:xfrm>
          <a:prstGeom prst="rect">
            <a:avLst/>
          </a:prstGeom>
          <a:noFill/>
        </p:spPr>
        <p:txBody>
          <a:bodyPr wrap="square" rtlCol="0">
            <a:spAutoFit/>
          </a:bodyPr>
          <a:lstStyle/>
          <a:p>
            <a:r>
              <a:rPr lang="en-US" i="1" dirty="0"/>
              <a:t>Allow discussion about the procedures required In IDEA (i.e., the REED process), but emphasize that they should follow the procedure established by their district.</a:t>
            </a:r>
          </a:p>
        </p:txBody>
      </p:sp>
      <p:sp>
        <p:nvSpPr>
          <p:cNvPr id="5" name="Date Placeholder 4"/>
          <p:cNvSpPr>
            <a:spLocks noGrp="1"/>
          </p:cNvSpPr>
          <p:nvPr>
            <p:ph type="dt" idx="12"/>
          </p:nvPr>
        </p:nvSpPr>
        <p:spPr/>
        <p:txBody>
          <a:bodyPr/>
          <a:lstStyle/>
          <a:p>
            <a:r>
              <a:rPr lang="en-US" smtClean="0"/>
              <a:t>June 2014</a:t>
            </a:r>
            <a:endParaRPr lang="en-US"/>
          </a:p>
        </p:txBody>
      </p:sp>
    </p:spTree>
    <p:extLst>
      <p:ext uri="{BB962C8B-B14F-4D97-AF65-F5344CB8AC3E}">
        <p14:creationId xmlns:p14="http://schemas.microsoft.com/office/powerpoint/2010/main" val="3466166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51</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113675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53</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373838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©2014 – www.TheEducatorsConsultant.com</a:t>
            </a:r>
            <a:endParaRPr lang="en-US"/>
          </a:p>
        </p:txBody>
      </p:sp>
      <p:sp>
        <p:nvSpPr>
          <p:cNvPr id="6" name="Header Placeholder 5"/>
          <p:cNvSpPr>
            <a:spLocks noGrp="1"/>
          </p:cNvSpPr>
          <p:nvPr>
            <p:ph type="hdr" sz="quarter" idx="12"/>
          </p:nvPr>
        </p:nvSpPr>
        <p:spPr/>
        <p:txBody>
          <a:bodyPr/>
          <a:lstStyle/>
          <a:p>
            <a:r>
              <a:rPr lang="en-US" smtClean="0"/>
              <a:t>Related Services: Counseling &amp; Psychological Services</a:t>
            </a:r>
            <a:endParaRPr lang="en-US"/>
          </a:p>
        </p:txBody>
      </p:sp>
      <p:sp>
        <p:nvSpPr>
          <p:cNvPr id="7" name="Date Placeholder 6"/>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11142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Say</a:t>
            </a:r>
            <a:endParaRPr lang="en-US" dirty="0" smtClean="0"/>
          </a:p>
          <a:p>
            <a:endParaRPr lang="en-US" dirty="0"/>
          </a:p>
          <a:p>
            <a:r>
              <a:rPr lang="en-US" dirty="0" smtClean="0"/>
              <a:t>Most students </a:t>
            </a:r>
            <a:r>
              <a:rPr lang="en-US" dirty="0"/>
              <a:t>would benefit from counseling.  The question is </a:t>
            </a:r>
            <a:r>
              <a:rPr lang="en-US" dirty="0" smtClean="0"/>
              <a:t> “</a:t>
            </a:r>
            <a:r>
              <a:rPr lang="en-US" i="1" dirty="0" smtClean="0"/>
              <a:t>Do they </a:t>
            </a:r>
            <a:r>
              <a:rPr lang="en-US" i="1" u="sng" dirty="0" smtClean="0"/>
              <a:t>need</a:t>
            </a:r>
            <a:r>
              <a:rPr lang="en-US" i="1" dirty="0" smtClean="0"/>
              <a:t> </a:t>
            </a:r>
            <a:r>
              <a:rPr lang="en-US" i="1" dirty="0"/>
              <a:t>counseling in order to benefit from their Individual Educational Program</a:t>
            </a:r>
            <a:r>
              <a:rPr lang="en-US" i="1" dirty="0" smtClean="0"/>
              <a:t>?”</a:t>
            </a:r>
          </a:p>
          <a:p>
            <a:endParaRPr lang="en-US" b="1" dirty="0" smtClean="0"/>
          </a:p>
          <a:p>
            <a:r>
              <a:rPr lang="en-US" dirty="0" smtClean="0"/>
              <a:t>After discussing this introduce video.</a:t>
            </a:r>
          </a:p>
          <a:p>
            <a:endParaRPr lang="en-US" dirty="0"/>
          </a:p>
          <a:p>
            <a:r>
              <a:rPr lang="en-US" i="1" dirty="0" smtClean="0"/>
              <a:t>Say</a:t>
            </a:r>
            <a:endParaRPr lang="en-US" i="1" dirty="0"/>
          </a:p>
          <a:p>
            <a:r>
              <a:rPr lang="en-US" dirty="0" smtClean="0"/>
              <a:t>When counseling is provided to students who don’t really NEED it, are we sending them the wrong message?  Let’s look at a humorous illustration of this concept in this video clip titled “Sponsor and Executive.”  </a:t>
            </a:r>
          </a:p>
          <a:p>
            <a:endParaRPr lang="en-US" dirty="0"/>
          </a:p>
          <a:p>
            <a:r>
              <a:rPr lang="en-US" i="1" dirty="0" smtClean="0"/>
              <a:t>Advance slide</a:t>
            </a:r>
            <a:endParaRPr lang="en-US" i="1" dirty="0"/>
          </a:p>
        </p:txBody>
      </p:sp>
      <p:sp>
        <p:nvSpPr>
          <p:cNvPr id="4" name="Slide Number Placeholder 3"/>
          <p:cNvSpPr>
            <a:spLocks noGrp="1"/>
          </p:cNvSpPr>
          <p:nvPr>
            <p:ph type="sldNum" sz="quarter" idx="10"/>
          </p:nvPr>
        </p:nvSpPr>
        <p:spPr/>
        <p:txBody>
          <a:bodyPr/>
          <a:lstStyle/>
          <a:p>
            <a:fld id="{78010EEC-3170-446D-8292-F17AAE4ACF11}"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©2014 – www.TheEducatorsConsultant.com</a:t>
            </a:r>
            <a:endParaRPr lang="en-US"/>
          </a:p>
        </p:txBody>
      </p:sp>
      <p:sp>
        <p:nvSpPr>
          <p:cNvPr id="6" name="Header Placeholder 5"/>
          <p:cNvSpPr>
            <a:spLocks noGrp="1"/>
          </p:cNvSpPr>
          <p:nvPr>
            <p:ph type="hdr" sz="quarter" idx="12"/>
          </p:nvPr>
        </p:nvSpPr>
        <p:spPr/>
        <p:txBody>
          <a:bodyPr/>
          <a:lstStyle/>
          <a:p>
            <a:r>
              <a:rPr lang="en-US" smtClean="0"/>
              <a:t>Related Services: Counseling &amp; Psychological Services</a:t>
            </a:r>
            <a:endParaRPr lang="en-US"/>
          </a:p>
        </p:txBody>
      </p:sp>
      <p:sp>
        <p:nvSpPr>
          <p:cNvPr id="7" name="Date Placeholder 6"/>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2622932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©2014 – www.TheEducatorsConsultant.com</a:t>
            </a:r>
            <a:endParaRPr lang="en-US"/>
          </a:p>
        </p:txBody>
      </p:sp>
      <p:sp>
        <p:nvSpPr>
          <p:cNvPr id="6" name="Header Placeholder 5"/>
          <p:cNvSpPr>
            <a:spLocks noGrp="1"/>
          </p:cNvSpPr>
          <p:nvPr>
            <p:ph type="hdr" sz="quarter" idx="12"/>
          </p:nvPr>
        </p:nvSpPr>
        <p:spPr/>
        <p:txBody>
          <a:bodyPr/>
          <a:lstStyle/>
          <a:p>
            <a:r>
              <a:rPr lang="en-US" smtClean="0"/>
              <a:t>Related Services: Counseling &amp; Psychological Services</a:t>
            </a:r>
            <a:endParaRPr lang="en-US"/>
          </a:p>
        </p:txBody>
      </p:sp>
      <p:sp>
        <p:nvSpPr>
          <p:cNvPr id="7" name="Date Placeholder 6"/>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2699663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62</a:t>
            </a:fld>
            <a:endParaRPr lang="en-US" dirty="0"/>
          </a:p>
        </p:txBody>
      </p:sp>
    </p:spTree>
    <p:extLst>
      <p:ext uri="{BB962C8B-B14F-4D97-AF65-F5344CB8AC3E}">
        <p14:creationId xmlns:p14="http://schemas.microsoft.com/office/powerpoint/2010/main" val="420632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a:t>IDEA's full requirement for specifying a child's related services in his or her IEP. </a:t>
            </a:r>
          </a:p>
          <a:p>
            <a:r>
              <a:rPr lang="en-US" sz="1600"/>
              <a:t>This appears at §300.320(a)(4) and stipulates that each child's IEP must contain:</a:t>
            </a:r>
          </a:p>
          <a:p>
            <a:r>
              <a:rPr lang="en-US" sz="1600"/>
              <a:t>   (4) </a:t>
            </a:r>
            <a:r>
              <a:rPr lang="en-US" sz="1600" b="1"/>
              <a:t>A statement of </a:t>
            </a:r>
            <a:r>
              <a:rPr lang="en-US" sz="1600"/>
              <a:t>the special education and </a:t>
            </a:r>
            <a:r>
              <a:rPr lang="en-US" sz="1600" b="1"/>
              <a:t>related services </a:t>
            </a:r>
            <a:r>
              <a:rPr lang="en-US" sz="1600"/>
              <a:t>and supplementary aids and services, based on peer-reviewed research to the extent practicable, to be provided to the child, or on behalf of the child, and a statement of the program modifications or supports for school personnel that will be provided to enable the child— </a:t>
            </a:r>
          </a:p>
          <a:p>
            <a:endParaRPr lang="en-US" sz="1600"/>
          </a:p>
        </p:txBody>
      </p:sp>
      <p:sp>
        <p:nvSpPr>
          <p:cNvPr id="11264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DB2B9F-EA46-44D9-A4CD-49FEE6FC9A84}" type="slidenum">
              <a:rPr lang="en-US" smtClean="0"/>
              <a:pPr>
                <a:defRPr/>
              </a:pPr>
              <a:t>69</a:t>
            </a:fld>
            <a:endParaRPr lang="en-US" smtClean="0"/>
          </a:p>
        </p:txBody>
      </p:sp>
      <p:sp>
        <p:nvSpPr>
          <p:cNvPr id="6" name="Header Placeholder 5"/>
          <p:cNvSpPr>
            <a:spLocks noGrp="1"/>
          </p:cNvSpPr>
          <p:nvPr>
            <p:ph type="hdr" sz="quarter" idx="10"/>
          </p:nvPr>
        </p:nvSpPr>
        <p:spPr>
          <a:xfrm>
            <a:off x="0" y="0"/>
            <a:ext cx="4114800" cy="457200"/>
          </a:xfrm>
        </p:spPr>
        <p:txBody>
          <a:bodyPr/>
          <a:lstStyle/>
          <a:p>
            <a:pPr>
              <a:defRPr/>
            </a:pPr>
            <a:r>
              <a:rPr lang="en-US" smtClean="0"/>
              <a:t>Related Services: Counseling &amp; Psychological Services</a:t>
            </a:r>
            <a:endParaRPr lang="en-US"/>
          </a:p>
        </p:txBody>
      </p:sp>
      <p:sp>
        <p:nvSpPr>
          <p:cNvPr id="2" name="Footer Placeholder 1"/>
          <p:cNvSpPr>
            <a:spLocks noGrp="1"/>
          </p:cNvSpPr>
          <p:nvPr>
            <p:ph type="ftr" sz="quarter" idx="12"/>
          </p:nvPr>
        </p:nvSpPr>
        <p:spPr/>
        <p:txBody>
          <a:bodyPr/>
          <a:lstStyle/>
          <a:p>
            <a:r>
              <a:rPr lang="en-US" smtClean="0"/>
              <a:t>©2014 – www.TheEducatorsConsultant.com</a:t>
            </a:r>
            <a:endParaRPr lang="en-US"/>
          </a:p>
        </p:txBody>
      </p:sp>
      <p:sp>
        <p:nvSpPr>
          <p:cNvPr id="3" name="Date Placeholder 2"/>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3305932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©2014 – www.TheEducatorsConsultant.com</a:t>
            </a:r>
            <a:endParaRPr lang="en-US"/>
          </a:p>
        </p:txBody>
      </p:sp>
      <p:sp>
        <p:nvSpPr>
          <p:cNvPr id="6" name="Header Placeholder 5"/>
          <p:cNvSpPr>
            <a:spLocks noGrp="1"/>
          </p:cNvSpPr>
          <p:nvPr>
            <p:ph type="hdr" sz="quarter" idx="12"/>
          </p:nvPr>
        </p:nvSpPr>
        <p:spPr/>
        <p:txBody>
          <a:bodyPr/>
          <a:lstStyle/>
          <a:p>
            <a:r>
              <a:rPr lang="en-US" smtClean="0"/>
              <a:t>Related Services: Counseling &amp; Psychological Services</a:t>
            </a:r>
            <a:endParaRPr lang="en-US"/>
          </a:p>
        </p:txBody>
      </p:sp>
      <p:sp>
        <p:nvSpPr>
          <p:cNvPr id="7" name="Date Placeholder 6"/>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4172884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91CC6D-8DC7-48EB-9B2B-CFEFE518D49B}" type="slidenum">
              <a:rPr lang="en-US" smtClean="0"/>
              <a:pPr>
                <a:defRPr/>
              </a:pPr>
              <a:t>72</a:t>
            </a:fld>
            <a:endParaRPr lang="en-US" smtClean="0"/>
          </a:p>
        </p:txBody>
      </p:sp>
      <p:sp>
        <p:nvSpPr>
          <p:cNvPr id="135173" name="Notes Placeholder 5"/>
          <p:cNvSpPr>
            <a:spLocks noGrp="1"/>
          </p:cNvSpPr>
          <p:nvPr/>
        </p:nvSpPr>
        <p:spPr bwMode="auto">
          <a:xfrm>
            <a:off x="686098" y="4343704"/>
            <a:ext cx="5485805" cy="4113892"/>
          </a:xfrm>
          <a:prstGeom prst="rect">
            <a:avLst/>
          </a:prstGeom>
        </p:spPr>
        <p:txBody>
          <a:bodyPr lIns="91432" tIns="45716" rIns="91432" bIns="45716"/>
          <a:lstStyle/>
          <a:p>
            <a:pPr eaLnBrk="0" hangingPunct="0">
              <a:spcBef>
                <a:spcPct val="30000"/>
              </a:spcBef>
            </a:pPr>
            <a:endParaRPr lang="en-US" sz="1100">
              <a:latin typeface="Calibri" pitchFamily="34" charset="0"/>
            </a:endParaRPr>
          </a:p>
        </p:txBody>
      </p:sp>
      <p:sp>
        <p:nvSpPr>
          <p:cNvPr id="6" name="Header Placeholder 5"/>
          <p:cNvSpPr>
            <a:spLocks noGrp="1"/>
          </p:cNvSpPr>
          <p:nvPr>
            <p:ph type="hdr" sz="quarter" idx="10"/>
          </p:nvPr>
        </p:nvSpPr>
        <p:spPr/>
        <p:txBody>
          <a:bodyPr/>
          <a:lstStyle/>
          <a:p>
            <a:pPr>
              <a:defRPr/>
            </a:pPr>
            <a:r>
              <a:rPr lang="en-US" smtClean="0"/>
              <a:t>Related Services: Counseling &amp; Psychological Services</a:t>
            </a:r>
            <a:endParaRPr lang="en-US"/>
          </a:p>
        </p:txBody>
      </p:sp>
      <p:sp>
        <p:nvSpPr>
          <p:cNvPr id="2" name="Footer Placeholder 1"/>
          <p:cNvSpPr>
            <a:spLocks noGrp="1"/>
          </p:cNvSpPr>
          <p:nvPr>
            <p:ph type="ftr" sz="quarter" idx="12"/>
          </p:nvPr>
        </p:nvSpPr>
        <p:spPr/>
        <p:txBody>
          <a:bodyPr/>
          <a:lstStyle/>
          <a:p>
            <a:r>
              <a:rPr lang="en-US" smtClean="0"/>
              <a:t>©2014 – www.TheEducatorsConsultant.com</a:t>
            </a:r>
            <a:endParaRPr lang="en-US"/>
          </a:p>
        </p:txBody>
      </p:sp>
      <p:sp>
        <p:nvSpPr>
          <p:cNvPr id="3" name="Date Placeholder 2"/>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3163081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xfrm>
            <a:off x="223242" y="4122965"/>
            <a:ext cx="6186786" cy="4336143"/>
          </a:xfrm>
        </p:spPr>
        <p:txBody>
          <a:bodyPr wrap="square" numCol="1" anchor="t" anchorCtr="0" compatLnSpc="1">
            <a:prstTxWarp prst="textNoShape">
              <a:avLst/>
            </a:prstTxWarp>
            <a:normAutofit/>
          </a:bodyPr>
          <a:lstStyle/>
          <a:p>
            <a:pPr>
              <a:defRPr/>
            </a:pPr>
            <a:r>
              <a:rPr lang="en-US" sz="1600" dirty="0"/>
              <a:t> </a:t>
            </a:r>
          </a:p>
          <a:p>
            <a:pPr>
              <a:defRPr/>
            </a:pPr>
            <a:r>
              <a:rPr lang="en-US" sz="1600" dirty="0"/>
              <a:t>   (</a:t>
            </a:r>
            <a:r>
              <a:rPr lang="en-US" sz="1600" dirty="0" err="1"/>
              <a:t>i</a:t>
            </a:r>
            <a:r>
              <a:rPr lang="en-US" sz="1600" dirty="0"/>
              <a:t>) To advance appropriately toward attaining the annual goals; </a:t>
            </a:r>
          </a:p>
          <a:p>
            <a:pPr>
              <a:defRPr/>
            </a:pPr>
            <a:r>
              <a:rPr lang="en-US" sz="1600" dirty="0"/>
              <a:t> </a:t>
            </a:r>
          </a:p>
          <a:p>
            <a:pPr>
              <a:defRPr/>
            </a:pPr>
            <a:r>
              <a:rPr lang="en-US" sz="1600" dirty="0"/>
              <a:t>   (ii) To be involved in and make progress in the general education curriculum in accordance with paragraph (a)(1) of this section, and to participate in extracurricular and other nonacademic activities; and </a:t>
            </a:r>
          </a:p>
          <a:p>
            <a:pPr>
              <a:defRPr/>
            </a:pPr>
            <a:r>
              <a:rPr lang="en-US" sz="1600" dirty="0"/>
              <a:t> </a:t>
            </a:r>
          </a:p>
          <a:p>
            <a:pPr>
              <a:defRPr/>
            </a:pPr>
            <a:r>
              <a:rPr lang="en-US" sz="1600" dirty="0"/>
              <a:t>   (iii) To be educated and participate with other children with disabilities and nondisabled children in the activities described in this section... [§300.320(a)(4)] </a:t>
            </a:r>
          </a:p>
          <a:p>
            <a:pPr>
              <a:defRPr/>
            </a:pPr>
            <a:endParaRPr lang="en-US" sz="1600" dirty="0"/>
          </a:p>
          <a:p>
            <a:pPr>
              <a:defRPr/>
            </a:pPr>
            <a:r>
              <a:rPr lang="en-US" sz="1600" dirty="0"/>
              <a:t>IDEA specifically mentions related services, but it's important to see the context in which this term is used. It is that context, and IDEA's own definition of related services, that will guide how a child's IEP team considers what related services the child needs and the detail with which the team specifies them in the IEP. </a:t>
            </a:r>
          </a:p>
          <a:p>
            <a:pPr>
              <a:defRPr/>
            </a:pPr>
            <a:endParaRPr lang="en-US" sz="1600" dirty="0"/>
          </a:p>
        </p:txBody>
      </p:sp>
      <p:sp>
        <p:nvSpPr>
          <p:cNvPr id="113670"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C33194-CF70-48E1-B73A-6C64DE5D4F39}" type="slidenum">
              <a:rPr lang="en-US" smtClean="0"/>
              <a:pPr>
                <a:defRPr/>
              </a:pPr>
              <a:t>73</a:t>
            </a:fld>
            <a:endParaRPr lang="en-US" smtClean="0"/>
          </a:p>
        </p:txBody>
      </p:sp>
      <p:sp>
        <p:nvSpPr>
          <p:cNvPr id="6" name="Header Placeholder 5"/>
          <p:cNvSpPr>
            <a:spLocks noGrp="1"/>
          </p:cNvSpPr>
          <p:nvPr>
            <p:ph type="hdr" sz="quarter" idx="10"/>
          </p:nvPr>
        </p:nvSpPr>
        <p:spPr/>
        <p:txBody>
          <a:bodyPr/>
          <a:lstStyle/>
          <a:p>
            <a:pPr>
              <a:defRPr/>
            </a:pPr>
            <a:r>
              <a:rPr lang="en-US" smtClean="0"/>
              <a:t>Related Services: Counseling &amp; Psychological Services</a:t>
            </a:r>
            <a:endParaRPr lang="en-US"/>
          </a:p>
        </p:txBody>
      </p:sp>
      <p:sp>
        <p:nvSpPr>
          <p:cNvPr id="2" name="Footer Placeholder 1"/>
          <p:cNvSpPr>
            <a:spLocks noGrp="1"/>
          </p:cNvSpPr>
          <p:nvPr>
            <p:ph type="ftr" sz="quarter" idx="12"/>
          </p:nvPr>
        </p:nvSpPr>
        <p:spPr/>
        <p:txBody>
          <a:bodyPr/>
          <a:lstStyle/>
          <a:p>
            <a:r>
              <a:rPr lang="en-US" smtClean="0"/>
              <a:t>©2014 – www.TheEducatorsConsultant.com</a:t>
            </a:r>
            <a:endParaRPr lang="en-US"/>
          </a:p>
        </p:txBody>
      </p:sp>
      <p:sp>
        <p:nvSpPr>
          <p:cNvPr id="3" name="Date Placeholder 2"/>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3164663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74</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1065747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75</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1979894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xfrm>
            <a:off x="148828" y="4197048"/>
            <a:ext cx="6634758" cy="4115405"/>
          </a:xfrm>
        </p:spPr>
        <p:txBody>
          <a:bodyPr wrap="square" numCol="1" anchor="t" anchorCtr="0" compatLnSpc="1">
            <a:prstTxWarp prst="textNoShape">
              <a:avLst/>
            </a:prstTxWarp>
            <a:normAutofit lnSpcReduction="10000"/>
          </a:bodyPr>
          <a:lstStyle/>
          <a:p>
            <a:pPr>
              <a:defRPr/>
            </a:pPr>
            <a:r>
              <a:rPr lang="en-US" sz="1600" dirty="0"/>
              <a:t>Determine if there is a skill versus performance deficit:  </a:t>
            </a:r>
            <a:r>
              <a:rPr lang="en-US" sz="1600" i="1" dirty="0"/>
              <a:t>“I don’t know how to perform the behavior versus I don’t want to perform the behavior”.</a:t>
            </a:r>
            <a:endParaRPr lang="en-US" sz="1600" dirty="0"/>
          </a:p>
          <a:p>
            <a:pPr>
              <a:defRPr/>
            </a:pPr>
            <a:r>
              <a:rPr lang="en-US" sz="1600" i="1" dirty="0"/>
              <a:t> </a:t>
            </a:r>
            <a:endParaRPr lang="en-US" sz="1600" dirty="0"/>
          </a:p>
          <a:p>
            <a:pPr>
              <a:defRPr/>
            </a:pPr>
            <a:r>
              <a:rPr lang="en-US" sz="1600" dirty="0"/>
              <a:t>Determine where deficits in interpersonal skills will be addressed:  “</a:t>
            </a:r>
            <a:r>
              <a:rPr lang="en-US" sz="1600" i="1" dirty="0"/>
              <a:t>With whom do we first want this student to be able to demonstrate more adaptive behavior – with himself or herself, with adults at school, or with peers at school?”</a:t>
            </a:r>
            <a:endParaRPr lang="en-US" sz="1600" dirty="0"/>
          </a:p>
          <a:p>
            <a:pPr>
              <a:defRPr/>
            </a:pPr>
            <a:r>
              <a:rPr lang="en-US" sz="1600" dirty="0"/>
              <a:t> </a:t>
            </a:r>
          </a:p>
          <a:p>
            <a:pPr>
              <a:defRPr/>
            </a:pPr>
            <a:r>
              <a:rPr lang="en-US" sz="1600" dirty="0"/>
              <a:t>Determine  what deficits in behavioral skills will need to be addressed in counseling with the student: feelings: awareness, expression, recognition, vocabulary development</a:t>
            </a:r>
          </a:p>
          <a:p>
            <a:pPr>
              <a:defRPr/>
            </a:pPr>
            <a:r>
              <a:rPr lang="en-US" sz="1600" dirty="0"/>
              <a:t> </a:t>
            </a:r>
          </a:p>
          <a:p>
            <a:pPr>
              <a:defRPr/>
            </a:pPr>
            <a:r>
              <a:rPr lang="en-US" sz="1600" dirty="0"/>
              <a:t>Thoughts: negative, grandiose, distorted, irrational</a:t>
            </a:r>
          </a:p>
          <a:p>
            <a:pPr>
              <a:defRPr/>
            </a:pPr>
            <a:r>
              <a:rPr lang="en-US" sz="1600" dirty="0"/>
              <a:t> </a:t>
            </a:r>
          </a:p>
          <a:p>
            <a:pPr>
              <a:defRPr/>
            </a:pPr>
            <a:r>
              <a:rPr lang="en-US" sz="1600" dirty="0"/>
              <a:t>Actions: generalization of verbal statements and physical actions from the counseling setting to the natural environment at school (playground, hallways, classroom, etc.)</a:t>
            </a:r>
          </a:p>
          <a:p>
            <a:pPr>
              <a:defRPr/>
            </a:pPr>
            <a:r>
              <a:rPr lang="en-US" sz="1600" dirty="0"/>
              <a:t> </a:t>
            </a:r>
          </a:p>
          <a:p>
            <a:pPr>
              <a:defRPr/>
            </a:pPr>
            <a:endParaRPr lang="en-US" sz="1600" dirty="0"/>
          </a:p>
        </p:txBody>
      </p:sp>
      <p:sp>
        <p:nvSpPr>
          <p:cNvPr id="11571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6713C5B-4348-4A09-96B7-36525AFAC742}" type="slidenum">
              <a:rPr lang="en-US" smtClean="0"/>
              <a:pPr>
                <a:defRPr/>
              </a:pPr>
              <a:t>76</a:t>
            </a:fld>
            <a:endParaRPr lang="en-US" smtClean="0"/>
          </a:p>
        </p:txBody>
      </p:sp>
      <p:sp>
        <p:nvSpPr>
          <p:cNvPr id="6" name="Header Placeholder 5"/>
          <p:cNvSpPr>
            <a:spLocks noGrp="1"/>
          </p:cNvSpPr>
          <p:nvPr>
            <p:ph type="hdr" sz="quarter" idx="10"/>
          </p:nvPr>
        </p:nvSpPr>
        <p:spPr/>
        <p:txBody>
          <a:bodyPr/>
          <a:lstStyle/>
          <a:p>
            <a:pPr>
              <a:defRPr/>
            </a:pPr>
            <a:r>
              <a:rPr lang="en-US" smtClean="0"/>
              <a:t>Related Services: Counseling &amp; Psychological Services</a:t>
            </a:r>
            <a:endParaRPr lang="en-US"/>
          </a:p>
        </p:txBody>
      </p:sp>
      <p:sp>
        <p:nvSpPr>
          <p:cNvPr id="2" name="Footer Placeholder 1"/>
          <p:cNvSpPr>
            <a:spLocks noGrp="1"/>
          </p:cNvSpPr>
          <p:nvPr>
            <p:ph type="ftr" sz="quarter" idx="12"/>
          </p:nvPr>
        </p:nvSpPr>
        <p:spPr/>
        <p:txBody>
          <a:bodyPr/>
          <a:lstStyle/>
          <a:p>
            <a:r>
              <a:rPr lang="en-US" smtClean="0"/>
              <a:t>©2014 – www.TheEducatorsConsultant.com</a:t>
            </a:r>
            <a:endParaRPr lang="en-US"/>
          </a:p>
        </p:txBody>
      </p:sp>
      <p:sp>
        <p:nvSpPr>
          <p:cNvPr id="3" name="Date Placeholder 2"/>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1574805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77</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2673198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78</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2525710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©2014 – www.TheEducatorsConsultant.com</a:t>
            </a:r>
            <a:endParaRPr lang="en-US"/>
          </a:p>
        </p:txBody>
      </p:sp>
      <p:sp>
        <p:nvSpPr>
          <p:cNvPr id="6" name="Header Placeholder 5"/>
          <p:cNvSpPr>
            <a:spLocks noGrp="1"/>
          </p:cNvSpPr>
          <p:nvPr>
            <p:ph type="hdr" sz="quarter" idx="12"/>
          </p:nvPr>
        </p:nvSpPr>
        <p:spPr/>
        <p:txBody>
          <a:bodyPr/>
          <a:lstStyle/>
          <a:p>
            <a:r>
              <a:rPr lang="en-US" smtClean="0"/>
              <a:t>Related Services: Counseling &amp; Psychological Services</a:t>
            </a:r>
            <a:endParaRPr lang="en-US"/>
          </a:p>
        </p:txBody>
      </p:sp>
      <p:sp>
        <p:nvSpPr>
          <p:cNvPr id="7" name="Date Placeholder 6"/>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278836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A5300-4234-4E31-B3FC-4D813D2660BF}" type="slidenum">
              <a:rPr lang="en-US" altLang="en-US"/>
              <a:pPr/>
              <a:t>14</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To label students without effective special education programs and services may cause more detrimental to the student</a:t>
            </a:r>
          </a:p>
          <a:p>
            <a:r>
              <a:rPr lang="en-US" altLang="en-US"/>
              <a:t>To use methods that are unreliable or invalid contributes to the likelihood that assessment and intervention will be unsuccessful</a:t>
            </a:r>
          </a:p>
          <a:p>
            <a:r>
              <a:rPr lang="en-US" altLang="en-US"/>
              <a:t>Assessment that does not inform intervention is not best practice</a:t>
            </a:r>
          </a:p>
        </p:txBody>
      </p:sp>
    </p:spTree>
    <p:extLst>
      <p:ext uri="{BB962C8B-B14F-4D97-AF65-F5344CB8AC3E}">
        <p14:creationId xmlns:p14="http://schemas.microsoft.com/office/powerpoint/2010/main" val="3696025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a:t>IDEA's full requirement for specifying a child's related services in his or her IEP. </a:t>
            </a:r>
          </a:p>
          <a:p>
            <a:r>
              <a:rPr lang="en-US" sz="1600"/>
              <a:t>This appears at §300.320(a)(4) and stipulates that each child's IEP must contain:</a:t>
            </a:r>
          </a:p>
          <a:p>
            <a:r>
              <a:rPr lang="en-US" sz="1600"/>
              <a:t>   (4) </a:t>
            </a:r>
            <a:r>
              <a:rPr lang="en-US" sz="1600" b="1"/>
              <a:t>A statement of </a:t>
            </a:r>
            <a:r>
              <a:rPr lang="en-US" sz="1600"/>
              <a:t>the special education and </a:t>
            </a:r>
            <a:r>
              <a:rPr lang="en-US" sz="1600" b="1"/>
              <a:t>related services </a:t>
            </a:r>
            <a:r>
              <a:rPr lang="en-US" sz="1600"/>
              <a:t>and supplementary aids and services, based on peer-reviewed research to the extent practicable, to be provided to the child, or on behalf of the child, and a statement of the program modifications or supports for school personnel that will be provided to enable the child— </a:t>
            </a:r>
          </a:p>
          <a:p>
            <a:endParaRPr lang="en-US" sz="1600"/>
          </a:p>
        </p:txBody>
      </p:sp>
      <p:sp>
        <p:nvSpPr>
          <p:cNvPr id="11264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DB2B9F-EA46-44D9-A4CD-49FEE6FC9A84}" type="slidenum">
              <a:rPr lang="en-US" smtClean="0"/>
              <a:pPr>
                <a:defRPr/>
              </a:pPr>
              <a:t>81</a:t>
            </a:fld>
            <a:endParaRPr lang="en-US" smtClean="0"/>
          </a:p>
        </p:txBody>
      </p:sp>
      <p:sp>
        <p:nvSpPr>
          <p:cNvPr id="6" name="Header Placeholder 5"/>
          <p:cNvSpPr>
            <a:spLocks noGrp="1"/>
          </p:cNvSpPr>
          <p:nvPr>
            <p:ph type="hdr" sz="quarter" idx="10"/>
          </p:nvPr>
        </p:nvSpPr>
        <p:spPr>
          <a:xfrm>
            <a:off x="0" y="0"/>
            <a:ext cx="4114800" cy="457200"/>
          </a:xfrm>
        </p:spPr>
        <p:txBody>
          <a:bodyPr/>
          <a:lstStyle/>
          <a:p>
            <a:pPr>
              <a:defRPr/>
            </a:pPr>
            <a:r>
              <a:rPr lang="en-US" smtClean="0"/>
              <a:t>Related Services: Counseling &amp; Psychological Services</a:t>
            </a:r>
            <a:endParaRPr lang="en-US"/>
          </a:p>
        </p:txBody>
      </p:sp>
      <p:sp>
        <p:nvSpPr>
          <p:cNvPr id="2" name="Footer Placeholder 1"/>
          <p:cNvSpPr>
            <a:spLocks noGrp="1"/>
          </p:cNvSpPr>
          <p:nvPr>
            <p:ph type="ftr" sz="quarter" idx="12"/>
          </p:nvPr>
        </p:nvSpPr>
        <p:spPr/>
        <p:txBody>
          <a:bodyPr/>
          <a:lstStyle/>
          <a:p>
            <a:r>
              <a:rPr lang="en-US" smtClean="0"/>
              <a:t>©2014 – www.TheEducatorsConsultant.com</a:t>
            </a:r>
            <a:endParaRPr lang="en-US"/>
          </a:p>
        </p:txBody>
      </p:sp>
      <p:sp>
        <p:nvSpPr>
          <p:cNvPr id="3" name="Date Placeholder 2"/>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2368182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xfrm>
            <a:off x="223242" y="4122965"/>
            <a:ext cx="6186786" cy="4336143"/>
          </a:xfrm>
        </p:spPr>
        <p:txBody>
          <a:bodyPr wrap="square" numCol="1" anchor="t" anchorCtr="0" compatLnSpc="1">
            <a:prstTxWarp prst="textNoShape">
              <a:avLst/>
            </a:prstTxWarp>
            <a:normAutofit/>
          </a:bodyPr>
          <a:lstStyle/>
          <a:p>
            <a:pPr>
              <a:defRPr/>
            </a:pPr>
            <a:r>
              <a:rPr lang="en-US" sz="1600" dirty="0"/>
              <a:t> </a:t>
            </a:r>
          </a:p>
          <a:p>
            <a:pPr>
              <a:defRPr/>
            </a:pPr>
            <a:r>
              <a:rPr lang="en-US" sz="1600" dirty="0"/>
              <a:t>   (</a:t>
            </a:r>
            <a:r>
              <a:rPr lang="en-US" sz="1600" dirty="0" err="1"/>
              <a:t>i</a:t>
            </a:r>
            <a:r>
              <a:rPr lang="en-US" sz="1600" dirty="0"/>
              <a:t>) To advance appropriately toward attaining the annual goals; </a:t>
            </a:r>
          </a:p>
          <a:p>
            <a:pPr>
              <a:defRPr/>
            </a:pPr>
            <a:r>
              <a:rPr lang="en-US" sz="1600" dirty="0"/>
              <a:t> </a:t>
            </a:r>
          </a:p>
          <a:p>
            <a:pPr>
              <a:defRPr/>
            </a:pPr>
            <a:r>
              <a:rPr lang="en-US" sz="1600" dirty="0"/>
              <a:t>   (ii) To be involved in and make progress in the general education curriculum in accordance with paragraph (a)(1) of this section, and to participate in extracurricular and other nonacademic activities; and </a:t>
            </a:r>
          </a:p>
          <a:p>
            <a:pPr>
              <a:defRPr/>
            </a:pPr>
            <a:r>
              <a:rPr lang="en-US" sz="1600" dirty="0"/>
              <a:t> </a:t>
            </a:r>
          </a:p>
          <a:p>
            <a:pPr>
              <a:defRPr/>
            </a:pPr>
            <a:r>
              <a:rPr lang="en-US" sz="1600" dirty="0"/>
              <a:t>   (iii) To be educated and participate with other children with disabilities and nondisabled children in the activities described in this section... [§300.320(a)(4)] </a:t>
            </a:r>
          </a:p>
          <a:p>
            <a:pPr>
              <a:defRPr/>
            </a:pPr>
            <a:endParaRPr lang="en-US" sz="1600" dirty="0"/>
          </a:p>
          <a:p>
            <a:pPr>
              <a:defRPr/>
            </a:pPr>
            <a:r>
              <a:rPr lang="en-US" sz="1600" dirty="0"/>
              <a:t>IDEA specifically mentions related services, but it's important to see the context in which this term is used. It is that context, and IDEA's own definition of related services, that will guide how a child's IEP team considers what related services the child needs and the detail with which the team specifies them in the IEP. </a:t>
            </a:r>
          </a:p>
          <a:p>
            <a:pPr>
              <a:defRPr/>
            </a:pPr>
            <a:endParaRPr lang="en-US" sz="1600" dirty="0"/>
          </a:p>
        </p:txBody>
      </p:sp>
      <p:sp>
        <p:nvSpPr>
          <p:cNvPr id="113670"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C33194-CF70-48E1-B73A-6C64DE5D4F39}" type="slidenum">
              <a:rPr lang="en-US" smtClean="0"/>
              <a:pPr>
                <a:defRPr/>
              </a:pPr>
              <a:t>82</a:t>
            </a:fld>
            <a:endParaRPr lang="en-US" smtClean="0"/>
          </a:p>
        </p:txBody>
      </p:sp>
      <p:sp>
        <p:nvSpPr>
          <p:cNvPr id="6" name="Header Placeholder 5"/>
          <p:cNvSpPr>
            <a:spLocks noGrp="1"/>
          </p:cNvSpPr>
          <p:nvPr>
            <p:ph type="hdr" sz="quarter" idx="10"/>
          </p:nvPr>
        </p:nvSpPr>
        <p:spPr/>
        <p:txBody>
          <a:bodyPr/>
          <a:lstStyle/>
          <a:p>
            <a:pPr>
              <a:defRPr/>
            </a:pPr>
            <a:r>
              <a:rPr lang="en-US" smtClean="0"/>
              <a:t>Related Services: Counseling &amp; Psychological Services</a:t>
            </a:r>
            <a:endParaRPr lang="en-US"/>
          </a:p>
        </p:txBody>
      </p:sp>
      <p:sp>
        <p:nvSpPr>
          <p:cNvPr id="2" name="Footer Placeholder 1"/>
          <p:cNvSpPr>
            <a:spLocks noGrp="1"/>
          </p:cNvSpPr>
          <p:nvPr>
            <p:ph type="ftr" sz="quarter" idx="12"/>
          </p:nvPr>
        </p:nvSpPr>
        <p:spPr/>
        <p:txBody>
          <a:bodyPr/>
          <a:lstStyle/>
          <a:p>
            <a:r>
              <a:rPr lang="en-US" smtClean="0"/>
              <a:t>©2014 – www.TheEducatorsConsultant.com</a:t>
            </a:r>
            <a:endParaRPr lang="en-US"/>
          </a:p>
        </p:txBody>
      </p:sp>
      <p:sp>
        <p:nvSpPr>
          <p:cNvPr id="3" name="Date Placeholder 2"/>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2123374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xfrm>
            <a:off x="148828" y="4197048"/>
            <a:ext cx="6634758" cy="4115405"/>
          </a:xfrm>
        </p:spPr>
        <p:txBody>
          <a:bodyPr wrap="square" numCol="1" anchor="t" anchorCtr="0" compatLnSpc="1">
            <a:prstTxWarp prst="textNoShape">
              <a:avLst/>
            </a:prstTxWarp>
            <a:normAutofit lnSpcReduction="10000"/>
          </a:bodyPr>
          <a:lstStyle/>
          <a:p>
            <a:pPr>
              <a:defRPr/>
            </a:pPr>
            <a:r>
              <a:rPr lang="en-US" sz="1600" dirty="0"/>
              <a:t>Determine if there is a skill versus performance deficit:  </a:t>
            </a:r>
            <a:r>
              <a:rPr lang="en-US" sz="1600" i="1" dirty="0"/>
              <a:t>“I don’t know how to perform the behavior versus I don’t want to perform the behavior”.</a:t>
            </a:r>
            <a:endParaRPr lang="en-US" sz="1600" dirty="0"/>
          </a:p>
          <a:p>
            <a:pPr>
              <a:defRPr/>
            </a:pPr>
            <a:r>
              <a:rPr lang="en-US" sz="1600" i="1" dirty="0"/>
              <a:t> </a:t>
            </a:r>
            <a:endParaRPr lang="en-US" sz="1600" dirty="0"/>
          </a:p>
          <a:p>
            <a:pPr>
              <a:defRPr/>
            </a:pPr>
            <a:r>
              <a:rPr lang="en-US" sz="1600" dirty="0"/>
              <a:t>Determine where deficits in interpersonal skills will be addressed:  “</a:t>
            </a:r>
            <a:r>
              <a:rPr lang="en-US" sz="1600" i="1" dirty="0"/>
              <a:t>With whom do we first want this student to be able to demonstrate more adaptive behavior – with himself or herself, with adults at school, or with peers at school?”</a:t>
            </a:r>
            <a:endParaRPr lang="en-US" sz="1600" dirty="0"/>
          </a:p>
          <a:p>
            <a:pPr>
              <a:defRPr/>
            </a:pPr>
            <a:r>
              <a:rPr lang="en-US" sz="1600" dirty="0"/>
              <a:t> </a:t>
            </a:r>
          </a:p>
          <a:p>
            <a:pPr>
              <a:defRPr/>
            </a:pPr>
            <a:r>
              <a:rPr lang="en-US" sz="1600" dirty="0"/>
              <a:t>Determine  what deficits in behavioral skills will need to be addressed in counseling with the student: feelings: awareness, expression, recognition, vocabulary development</a:t>
            </a:r>
          </a:p>
          <a:p>
            <a:pPr>
              <a:defRPr/>
            </a:pPr>
            <a:r>
              <a:rPr lang="en-US" sz="1600" dirty="0"/>
              <a:t> </a:t>
            </a:r>
          </a:p>
          <a:p>
            <a:pPr>
              <a:defRPr/>
            </a:pPr>
            <a:r>
              <a:rPr lang="en-US" sz="1600" dirty="0"/>
              <a:t>Thoughts: negative, grandiose, distorted, irrational</a:t>
            </a:r>
          </a:p>
          <a:p>
            <a:pPr>
              <a:defRPr/>
            </a:pPr>
            <a:r>
              <a:rPr lang="en-US" sz="1600" dirty="0"/>
              <a:t> </a:t>
            </a:r>
          </a:p>
          <a:p>
            <a:pPr>
              <a:defRPr/>
            </a:pPr>
            <a:r>
              <a:rPr lang="en-US" sz="1600" dirty="0"/>
              <a:t>Actions: generalization of verbal statements and physical actions from the counseling setting to the natural environment at school (playground, hallways, classroom, etc.)</a:t>
            </a:r>
          </a:p>
          <a:p>
            <a:pPr>
              <a:defRPr/>
            </a:pPr>
            <a:r>
              <a:rPr lang="en-US" sz="1600" dirty="0"/>
              <a:t> </a:t>
            </a:r>
          </a:p>
          <a:p>
            <a:pPr>
              <a:defRPr/>
            </a:pPr>
            <a:endParaRPr lang="en-US" sz="1600" dirty="0"/>
          </a:p>
        </p:txBody>
      </p:sp>
      <p:sp>
        <p:nvSpPr>
          <p:cNvPr id="11571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6713C5B-4348-4A09-96B7-36525AFAC742}" type="slidenum">
              <a:rPr lang="en-US" smtClean="0"/>
              <a:pPr>
                <a:defRPr/>
              </a:pPr>
              <a:t>83</a:t>
            </a:fld>
            <a:endParaRPr lang="en-US" smtClean="0"/>
          </a:p>
        </p:txBody>
      </p:sp>
      <p:sp>
        <p:nvSpPr>
          <p:cNvPr id="6" name="Header Placeholder 5"/>
          <p:cNvSpPr>
            <a:spLocks noGrp="1"/>
          </p:cNvSpPr>
          <p:nvPr>
            <p:ph type="hdr" sz="quarter" idx="10"/>
          </p:nvPr>
        </p:nvSpPr>
        <p:spPr/>
        <p:txBody>
          <a:bodyPr/>
          <a:lstStyle/>
          <a:p>
            <a:pPr>
              <a:defRPr/>
            </a:pPr>
            <a:r>
              <a:rPr lang="en-US" smtClean="0"/>
              <a:t>Related Services: Counseling &amp; Psychological Services</a:t>
            </a:r>
            <a:endParaRPr lang="en-US"/>
          </a:p>
        </p:txBody>
      </p:sp>
      <p:sp>
        <p:nvSpPr>
          <p:cNvPr id="2" name="Footer Placeholder 1"/>
          <p:cNvSpPr>
            <a:spLocks noGrp="1"/>
          </p:cNvSpPr>
          <p:nvPr>
            <p:ph type="ftr" sz="quarter" idx="12"/>
          </p:nvPr>
        </p:nvSpPr>
        <p:spPr/>
        <p:txBody>
          <a:bodyPr/>
          <a:lstStyle/>
          <a:p>
            <a:r>
              <a:rPr lang="en-US" smtClean="0"/>
              <a:t>©2014 – www.TheEducatorsConsultant.com</a:t>
            </a:r>
            <a:endParaRPr lang="en-US"/>
          </a:p>
        </p:txBody>
      </p:sp>
      <p:sp>
        <p:nvSpPr>
          <p:cNvPr id="3" name="Date Placeholder 2"/>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2707353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91CC6D-8DC7-48EB-9B2B-CFEFE518D49B}" type="slidenum">
              <a:rPr lang="en-US" smtClean="0"/>
              <a:pPr>
                <a:defRPr/>
              </a:pPr>
              <a:t>84</a:t>
            </a:fld>
            <a:endParaRPr lang="en-US" smtClean="0"/>
          </a:p>
        </p:txBody>
      </p:sp>
      <p:sp>
        <p:nvSpPr>
          <p:cNvPr id="135173" name="Notes Placeholder 5"/>
          <p:cNvSpPr>
            <a:spLocks noGrp="1"/>
          </p:cNvSpPr>
          <p:nvPr/>
        </p:nvSpPr>
        <p:spPr bwMode="auto">
          <a:xfrm>
            <a:off x="686098" y="4343704"/>
            <a:ext cx="5485805" cy="4113892"/>
          </a:xfrm>
          <a:prstGeom prst="rect">
            <a:avLst/>
          </a:prstGeom>
        </p:spPr>
        <p:txBody>
          <a:bodyPr lIns="91432" tIns="45716" rIns="91432" bIns="45716"/>
          <a:lstStyle/>
          <a:p>
            <a:pPr eaLnBrk="0" hangingPunct="0">
              <a:spcBef>
                <a:spcPct val="30000"/>
              </a:spcBef>
            </a:pPr>
            <a:endParaRPr lang="en-US" sz="1100">
              <a:latin typeface="Calibri" pitchFamily="34" charset="0"/>
            </a:endParaRPr>
          </a:p>
        </p:txBody>
      </p:sp>
      <p:sp>
        <p:nvSpPr>
          <p:cNvPr id="6" name="Header Placeholder 5"/>
          <p:cNvSpPr>
            <a:spLocks noGrp="1"/>
          </p:cNvSpPr>
          <p:nvPr>
            <p:ph type="hdr" sz="quarter" idx="10"/>
          </p:nvPr>
        </p:nvSpPr>
        <p:spPr/>
        <p:txBody>
          <a:bodyPr/>
          <a:lstStyle/>
          <a:p>
            <a:pPr>
              <a:defRPr/>
            </a:pPr>
            <a:r>
              <a:rPr lang="en-US" smtClean="0"/>
              <a:t>Related Services: Counseling &amp; Psychological Services</a:t>
            </a:r>
            <a:endParaRPr lang="en-US"/>
          </a:p>
        </p:txBody>
      </p:sp>
      <p:sp>
        <p:nvSpPr>
          <p:cNvPr id="2" name="Footer Placeholder 1"/>
          <p:cNvSpPr>
            <a:spLocks noGrp="1"/>
          </p:cNvSpPr>
          <p:nvPr>
            <p:ph type="ftr" sz="quarter" idx="12"/>
          </p:nvPr>
        </p:nvSpPr>
        <p:spPr/>
        <p:txBody>
          <a:bodyPr/>
          <a:lstStyle/>
          <a:p>
            <a:r>
              <a:rPr lang="en-US" smtClean="0"/>
              <a:t>©2014 – www.TheEducatorsConsultant.com</a:t>
            </a:r>
            <a:endParaRPr lang="en-US"/>
          </a:p>
        </p:txBody>
      </p:sp>
      <p:sp>
        <p:nvSpPr>
          <p:cNvPr id="3" name="Date Placeholder 2"/>
          <p:cNvSpPr>
            <a:spLocks noGrp="1"/>
          </p:cNvSpPr>
          <p:nvPr>
            <p:ph type="dt" idx="13"/>
          </p:nvPr>
        </p:nvSpPr>
        <p:spPr/>
        <p:txBody>
          <a:bodyPr/>
          <a:lstStyle/>
          <a:p>
            <a:r>
              <a:rPr lang="en-US" smtClean="0"/>
              <a:t>June 2014</a:t>
            </a:r>
            <a:endParaRPr lang="en-US"/>
          </a:p>
        </p:txBody>
      </p:sp>
    </p:spTree>
    <p:extLst>
      <p:ext uri="{BB962C8B-B14F-4D97-AF65-F5344CB8AC3E}">
        <p14:creationId xmlns:p14="http://schemas.microsoft.com/office/powerpoint/2010/main" val="1402794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85</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1295454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42E2C-E3E2-422E-946F-35AE5B5B0CFA}" type="slidenum">
              <a:rPr lang="en-US"/>
              <a:pPr/>
              <a:t>87</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2682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52AED-0382-488A-8BD4-624C2801B1E3}" type="slidenum">
              <a:rPr lang="en-US"/>
              <a:pPr/>
              <a:t>88</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6663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dirty="0" smtClean="0"/>
              <a:t>After the video, say:  </a:t>
            </a:r>
          </a:p>
          <a:p>
            <a:pPr eaLnBrk="1" hangingPunct="1"/>
            <a:endParaRPr lang="en-US" altLang="en-US" dirty="0"/>
          </a:p>
          <a:p>
            <a:pPr eaLnBrk="1" hangingPunct="1"/>
            <a:r>
              <a:rPr lang="en-US" altLang="en-US" dirty="0" smtClean="0"/>
              <a:t>So eat cheese for extra strength and resilience!</a:t>
            </a:r>
          </a:p>
          <a:p>
            <a:pPr eaLnBrk="1" hangingPunct="1"/>
            <a:endParaRPr lang="en-US" altLang="en-US" dirty="0"/>
          </a:p>
          <a:p>
            <a:pPr eaLnBrk="1" hangingPunct="1"/>
            <a:endParaRPr lang="en-US" altLang="en-US" dirty="0" smtClean="0"/>
          </a:p>
        </p:txBody>
      </p:sp>
      <p:sp>
        <p:nvSpPr>
          <p:cNvPr id="14131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AD8EB89-255E-4CE0-A2D3-08C377C9497A}" type="slidenum">
              <a:rPr lang="en-US" smtClean="0"/>
              <a:pPr>
                <a:defRPr/>
              </a:pPr>
              <a:t>94</a:t>
            </a:fld>
            <a:endParaRPr lang="en-US" smtClean="0"/>
          </a:p>
        </p:txBody>
      </p:sp>
      <p:sp>
        <p:nvSpPr>
          <p:cNvPr id="7" name="Footer Placeholder 6"/>
          <p:cNvSpPr>
            <a:spLocks noGrp="1"/>
          </p:cNvSpPr>
          <p:nvPr>
            <p:ph type="ftr" sz="quarter" idx="4"/>
          </p:nvPr>
        </p:nvSpPr>
        <p:spPr/>
        <p:txBody>
          <a:bodyPr/>
          <a:lstStyle/>
          <a:p>
            <a:pPr>
              <a:defRPr/>
            </a:pPr>
            <a:r>
              <a:rPr lang="en-US" smtClean="0"/>
              <a:t>©2014 – www.TheEducatorsConsultant.com</a:t>
            </a:r>
            <a:endParaRPr lang="en-US"/>
          </a:p>
        </p:txBody>
      </p:sp>
      <p:sp>
        <p:nvSpPr>
          <p:cNvPr id="2" name="Header Placeholder 1"/>
          <p:cNvSpPr>
            <a:spLocks noGrp="1"/>
          </p:cNvSpPr>
          <p:nvPr>
            <p:ph type="hdr" sz="quarter" idx="10"/>
          </p:nvPr>
        </p:nvSpPr>
        <p:spPr/>
        <p:txBody>
          <a:bodyPr/>
          <a:lstStyle/>
          <a:p>
            <a:r>
              <a:rPr lang="en-US" smtClean="0"/>
              <a:t>Related Services: Counseling &amp; Psychological Services</a:t>
            </a:r>
            <a:endParaRPr lang="en-US"/>
          </a:p>
        </p:txBody>
      </p:sp>
      <p:sp>
        <p:nvSpPr>
          <p:cNvPr id="3" name="Date Placeholder 2"/>
          <p:cNvSpPr>
            <a:spLocks noGrp="1"/>
          </p:cNvSpPr>
          <p:nvPr>
            <p:ph type="dt" idx="11"/>
          </p:nvPr>
        </p:nvSpPr>
        <p:spPr/>
        <p:txBody>
          <a:bodyPr/>
          <a:lstStyle/>
          <a:p>
            <a:r>
              <a:rPr lang="en-US" smtClean="0"/>
              <a:t>June 2014</a:t>
            </a:r>
            <a:endParaRPr lang="en-US"/>
          </a:p>
        </p:txBody>
      </p:sp>
    </p:spTree>
    <p:extLst>
      <p:ext uri="{BB962C8B-B14F-4D97-AF65-F5344CB8AC3E}">
        <p14:creationId xmlns:p14="http://schemas.microsoft.com/office/powerpoint/2010/main" val="44652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392029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Related Services: Counseling &amp; Psychological Services</a:t>
            </a:r>
            <a:endParaRPr lang="en-US" dirty="0"/>
          </a:p>
        </p:txBody>
      </p:sp>
      <p:sp>
        <p:nvSpPr>
          <p:cNvPr id="6" name="Footer Placeholder 5"/>
          <p:cNvSpPr>
            <a:spLocks noGrp="1"/>
          </p:cNvSpPr>
          <p:nvPr>
            <p:ph type="ftr" sz="quarter" idx="12"/>
          </p:nvPr>
        </p:nvSpPr>
        <p:spPr/>
        <p:txBody>
          <a:bodyPr/>
          <a:lstStyle/>
          <a:p>
            <a:r>
              <a:rPr lang="en-US" smtClean="0"/>
              <a:t>©2014 – www.TheEducatorsConsultant.com</a:t>
            </a:r>
            <a:endParaRPr lang="en-US"/>
          </a:p>
        </p:txBody>
      </p:sp>
      <p:sp>
        <p:nvSpPr>
          <p:cNvPr id="7" name="Slide Number Placeholder 6"/>
          <p:cNvSpPr>
            <a:spLocks noGrp="1"/>
          </p:cNvSpPr>
          <p:nvPr>
            <p:ph type="sldNum" sz="quarter" idx="13"/>
          </p:nvPr>
        </p:nvSpPr>
        <p:spPr/>
        <p:txBody>
          <a:bodyPr/>
          <a:lstStyle/>
          <a:p>
            <a:fld id="{78010EEC-3170-446D-8292-F17AAE4ACF11}" type="slidenum">
              <a:rPr lang="en-US" smtClean="0"/>
              <a:t>18</a:t>
            </a:fld>
            <a:endParaRPr lang="en-US"/>
          </a:p>
        </p:txBody>
      </p:sp>
      <p:sp>
        <p:nvSpPr>
          <p:cNvPr id="5" name="Date Placeholder 4"/>
          <p:cNvSpPr>
            <a:spLocks noGrp="1"/>
          </p:cNvSpPr>
          <p:nvPr>
            <p:ph type="dt" idx="14"/>
          </p:nvPr>
        </p:nvSpPr>
        <p:spPr/>
        <p:txBody>
          <a:bodyPr/>
          <a:lstStyle/>
          <a:p>
            <a:r>
              <a:rPr lang="en-US" smtClean="0"/>
              <a:t>June 2014</a:t>
            </a:r>
            <a:endParaRPr lang="en-US"/>
          </a:p>
        </p:txBody>
      </p:sp>
    </p:spTree>
    <p:extLst>
      <p:ext uri="{BB962C8B-B14F-4D97-AF65-F5344CB8AC3E}">
        <p14:creationId xmlns:p14="http://schemas.microsoft.com/office/powerpoint/2010/main" val="406146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B4941-F8F3-459F-BDFC-961C98158B62}" type="slidenum">
              <a:rPr lang="en-US"/>
              <a:pPr/>
              <a:t>19</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945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5EEB7-830F-4E34-AC0B-D13670607934}" type="slidenum">
              <a:rPr lang="en-US"/>
              <a:pPr/>
              <a:t>20</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096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DB324-6E1C-4A09-A18C-C49FF31DCFF5}" type="slidenum">
              <a:rPr lang="en-US"/>
              <a:pPr/>
              <a:t>22</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050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smtClean="0"/>
              <a:t>TASP November 2017</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Footer Placeholder 4"/>
          <p:cNvSpPr>
            <a:spLocks noGrp="1"/>
          </p:cNvSpPr>
          <p:nvPr>
            <p:ph type="ftr" sz="quarter" idx="11"/>
          </p:nvPr>
        </p:nvSpPr>
        <p:spPr/>
        <p:txBody>
          <a:bodyPr/>
          <a:lstStyle/>
          <a:p>
            <a:r>
              <a:rPr lang="en-US" smtClean="0"/>
              <a:t>TASP November 2017</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smtClean="0"/>
              <a:t>TASP November 2017</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Content">
    <p:bg>
      <p:bgPr>
        <a:solidFill>
          <a:schemeClr val="bg1"/>
        </a:solid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117600" y="6356351"/>
            <a:ext cx="7213600" cy="365125"/>
          </a:xfrm>
          <a:prstGeom prst="rect">
            <a:avLst/>
          </a:prstGeom>
        </p:spPr>
        <p:txBody>
          <a:bodyPr/>
          <a:lstStyle>
            <a:lvl1pPr>
              <a:defRPr sz="1400">
                <a:solidFill>
                  <a:schemeClr val="bg1">
                    <a:lumMod val="50000"/>
                  </a:schemeClr>
                </a:solidFill>
              </a:defRPr>
            </a:lvl1pPr>
          </a:lstStyle>
          <a:p>
            <a:pPr>
              <a:defRPr/>
            </a:pPr>
            <a:r>
              <a:rPr lang="en-US" smtClean="0"/>
              <a:t>TASP November 2017</a:t>
            </a:r>
            <a:endParaRPr lang="en-US" dirty="0"/>
          </a:p>
        </p:txBody>
      </p:sp>
      <p:sp>
        <p:nvSpPr>
          <p:cNvPr id="4" name="Slide Number Placeholder 5"/>
          <p:cNvSpPr>
            <a:spLocks noGrp="1"/>
          </p:cNvSpPr>
          <p:nvPr>
            <p:ph type="sldNum" sz="quarter" idx="10"/>
          </p:nvPr>
        </p:nvSpPr>
        <p:spPr>
          <a:xfrm>
            <a:off x="8940800" y="6356351"/>
            <a:ext cx="2844800" cy="365125"/>
          </a:xfrm>
          <a:prstGeom prst="rect">
            <a:avLst/>
          </a:prstGeom>
        </p:spPr>
        <p:txBody>
          <a:bodyPr/>
          <a:lstStyle>
            <a:lvl1pPr>
              <a:defRPr/>
            </a:lvl1pPr>
          </a:lstStyle>
          <a:p>
            <a:pPr>
              <a:defRPr/>
            </a:pPr>
            <a:fld id="{520705A3-8F63-431D-A264-9C8DD4748403}" type="slidenum">
              <a:rPr lang="en-US"/>
              <a:pPr>
                <a:defRPr/>
              </a:pPr>
              <a:t>‹#›</a:t>
            </a:fld>
            <a:endParaRPr lang="en-US"/>
          </a:p>
        </p:txBody>
      </p:sp>
    </p:spTree>
    <p:extLst>
      <p:ext uri="{BB962C8B-B14F-4D97-AF65-F5344CB8AC3E}">
        <p14:creationId xmlns:p14="http://schemas.microsoft.com/office/powerpoint/2010/main" val="8212416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Footer Placeholder 4"/>
          <p:cNvSpPr>
            <a:spLocks noGrp="1"/>
          </p:cNvSpPr>
          <p:nvPr>
            <p:ph type="ftr" sz="quarter" idx="11"/>
          </p:nvPr>
        </p:nvSpPr>
        <p:spPr/>
        <p:txBody>
          <a:bodyPr/>
          <a:lstStyle/>
          <a:p>
            <a:r>
              <a:rPr lang="en-US" smtClean="0"/>
              <a:t>TASP November 2017</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p:txBody>
          <a:bodyPr/>
          <a:lstStyle/>
          <a:p>
            <a:r>
              <a:rPr lang="en-US" smtClean="0"/>
              <a:t>TASP November 2017</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Footer Placeholder 5"/>
          <p:cNvSpPr>
            <a:spLocks noGrp="1"/>
          </p:cNvSpPr>
          <p:nvPr>
            <p:ph type="ftr" sz="quarter" idx="11"/>
          </p:nvPr>
        </p:nvSpPr>
        <p:spPr/>
        <p:txBody>
          <a:bodyPr/>
          <a:lstStyle/>
          <a:p>
            <a:r>
              <a:rPr lang="en-US" smtClean="0"/>
              <a:t>TASP November 2017</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8" name="Footer Placeholder 27"/>
          <p:cNvSpPr>
            <a:spLocks noGrp="1"/>
          </p:cNvSpPr>
          <p:nvPr>
            <p:ph type="ftr" sz="quarter" idx="12"/>
          </p:nvPr>
        </p:nvSpPr>
        <p:spPr/>
        <p:txBody>
          <a:bodyPr rtlCol="0"/>
          <a:lstStyle/>
          <a:p>
            <a:r>
              <a:rPr lang="en-US" smtClean="0"/>
              <a:t>TASP November 2017</a:t>
            </a:r>
            <a:endParaRPr lang="en-US" dirty="0"/>
          </a:p>
        </p:txBody>
      </p:sp>
      <p:sp>
        <p:nvSpPr>
          <p:cNvPr id="26" name="Date Placeholder 25"/>
          <p:cNvSpPr>
            <a:spLocks noGrp="1"/>
          </p:cNvSpPr>
          <p:nvPr>
            <p:ph type="dt" sz="half" idx="10"/>
          </p:nvPr>
        </p:nvSpPr>
        <p:spPr/>
        <p:txBody>
          <a:bodyPr rtlCol="0"/>
          <a:lstStyle/>
          <a:p>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4" name="Footer Placeholder 3"/>
          <p:cNvSpPr>
            <a:spLocks noGrp="1"/>
          </p:cNvSpPr>
          <p:nvPr>
            <p:ph type="ftr" sz="quarter" idx="11"/>
          </p:nvPr>
        </p:nvSpPr>
        <p:spPr>
          <a:xfrm>
            <a:off x="7010400" y="612648"/>
            <a:ext cx="1767840" cy="457200"/>
          </a:xfrm>
        </p:spPr>
        <p:txBody>
          <a:bodyPr/>
          <a:lstStyle/>
          <a:p>
            <a:r>
              <a:rPr lang="en-US" smtClean="0"/>
              <a:t>TASP November 2017</a:t>
            </a:r>
            <a:endParaRPr lang="en-US" dirty="0"/>
          </a:p>
        </p:txBody>
      </p:sp>
      <p:sp>
        <p:nvSpPr>
          <p:cNvPr id="3" name="Date Placeholder 2"/>
          <p:cNvSpPr>
            <a:spLocks noGrp="1"/>
          </p:cNvSpPr>
          <p:nvPr>
            <p:ph type="dt" sz="half" idx="10"/>
          </p:nvPr>
        </p:nvSpPr>
        <p:spPr>
          <a:xfrm>
            <a:off x="8778240" y="612648"/>
            <a:ext cx="1276352"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TASP November 2017</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p:txBody>
          <a:bodyPr/>
          <a:lstStyle/>
          <a:p>
            <a:r>
              <a:rPr lang="en-US" smtClean="0"/>
              <a:t>TASP November 2017</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p:txBody>
          <a:bodyPr/>
          <a:lstStyle/>
          <a:p>
            <a:r>
              <a:rPr lang="en-US" smtClean="0"/>
              <a:t>TASP November 2017</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smtClean="0"/>
              <a:t>TASP November 2017</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Videos/Whose%20Line%20Is%20It%20Anyway%20%20USA%202013%20S09E05%209x05%20Synchronized%20Swimmers%20'Sideway%20Scene'%20Comedy%20Scene.wm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TASP%2020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shambhala.com/" TargetMode="External"/><Relationship Id="rId2" Type="http://schemas.openxmlformats.org/officeDocument/2006/relationships/hyperlink" Target="http://www.dshs.texas.gov/thsteps/providers.shtm"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mailto:cbooth9@Comcast.ne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297" y="1450333"/>
            <a:ext cx="11277600" cy="1470025"/>
          </a:xfrm>
        </p:spPr>
        <p:txBody>
          <a:bodyPr>
            <a:normAutofit fontScale="90000"/>
          </a:bodyPr>
          <a:lstStyle/>
          <a:p>
            <a:r>
              <a:rPr lang="en-US" dirty="0" smtClean="0"/>
              <a:t>Best Practices for Related Service Evaluations: Counseling/Psychological Services, Parent Training, In-Home Training, and Community-Based Training</a:t>
            </a:r>
            <a:endParaRPr lang="en-US" dirty="0"/>
          </a:p>
        </p:txBody>
      </p:sp>
      <p:sp>
        <p:nvSpPr>
          <p:cNvPr id="3" name="Subtitle 2"/>
          <p:cNvSpPr>
            <a:spLocks noGrp="1"/>
          </p:cNvSpPr>
          <p:nvPr>
            <p:ph type="subTitle" idx="1"/>
          </p:nvPr>
        </p:nvSpPr>
        <p:spPr/>
        <p:txBody>
          <a:bodyPr/>
          <a:lstStyle/>
          <a:p>
            <a:r>
              <a:rPr lang="en-US" dirty="0" smtClean="0"/>
              <a:t>Carol Booth, Ph.D. </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a:t>
            </a:fld>
            <a:endParaRPr lang="en-US"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What other changes have you seen in the area of related services and the LSSP?</a:t>
            </a:r>
            <a:endParaRPr lang="en-US" sz="3600" b="1" dirty="0"/>
          </a:p>
        </p:txBody>
      </p:sp>
      <p:sp>
        <p:nvSpPr>
          <p:cNvPr id="3" name="Footer Placeholder 2"/>
          <p:cNvSpPr>
            <a:spLocks noGrp="1"/>
          </p:cNvSpPr>
          <p:nvPr>
            <p:ph type="ftr" sz="quarter" idx="11"/>
          </p:nvPr>
        </p:nvSpPr>
        <p:spPr/>
        <p:txBody>
          <a:bodyPr/>
          <a:lstStyle/>
          <a:p>
            <a:r>
              <a:rPr lang="en-US" smtClean="0"/>
              <a:t>TASP November 2017</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10</a:t>
            </a:fld>
            <a:endParaRPr lang="en-US" dirty="0"/>
          </a:p>
        </p:txBody>
      </p:sp>
    </p:spTree>
    <p:extLst>
      <p:ext uri="{BB962C8B-B14F-4D97-AF65-F5344CB8AC3E}">
        <p14:creationId xmlns:p14="http://schemas.microsoft.com/office/powerpoint/2010/main" val="349959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Mindfulness for Children</a:t>
            </a:r>
            <a:endParaRPr lang="en-US" b="1" dirty="0"/>
          </a:p>
        </p:txBody>
      </p:sp>
      <p:sp>
        <p:nvSpPr>
          <p:cNvPr id="6" name="Content Placeholder 5"/>
          <p:cNvSpPr>
            <a:spLocks noGrp="1"/>
          </p:cNvSpPr>
          <p:nvPr>
            <p:ph idx="1"/>
          </p:nvPr>
        </p:nvSpPr>
        <p:spPr/>
        <p:txBody>
          <a:bodyPr/>
          <a:lstStyle/>
          <a:p>
            <a:r>
              <a:rPr lang="en-US" sz="3600" dirty="0" smtClean="0"/>
              <a:t>Focusing</a:t>
            </a:r>
          </a:p>
          <a:p>
            <a:r>
              <a:rPr lang="en-US" sz="3600" dirty="0" smtClean="0"/>
              <a:t>Seeing</a:t>
            </a:r>
          </a:p>
          <a:p>
            <a:r>
              <a:rPr lang="en-US" sz="3600" dirty="0" smtClean="0"/>
              <a:t>Reframing</a:t>
            </a:r>
          </a:p>
          <a:p>
            <a:r>
              <a:rPr lang="en-US" sz="3600" dirty="0" smtClean="0"/>
              <a:t>Caring</a:t>
            </a:r>
          </a:p>
          <a:p>
            <a:r>
              <a:rPr lang="en-US" sz="3600" dirty="0" smtClean="0"/>
              <a:t>Connecting</a:t>
            </a:r>
          </a:p>
          <a:p>
            <a:r>
              <a:rPr lang="en-US" sz="3600" dirty="0" smtClean="0"/>
              <a:t>Quieting</a:t>
            </a:r>
          </a:p>
          <a:p>
            <a:pPr marL="109728" indent="0">
              <a:buNone/>
            </a:pPr>
            <a:endParaRPr lang="en-US" dirty="0"/>
          </a:p>
        </p:txBody>
      </p:sp>
      <p:sp>
        <p:nvSpPr>
          <p:cNvPr id="3" name="Footer Placeholder 2"/>
          <p:cNvSpPr>
            <a:spLocks noGrp="1"/>
          </p:cNvSpPr>
          <p:nvPr>
            <p:ph type="ftr" sz="quarter" idx="11"/>
          </p:nvPr>
        </p:nvSpPr>
        <p:spPr/>
        <p:txBody>
          <a:bodyPr/>
          <a:lstStyle/>
          <a:p>
            <a:r>
              <a:rPr lang="en-US" smtClean="0"/>
              <a:t>TASP November 2017</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11</a:t>
            </a:fld>
            <a:endParaRPr lang="en-US" dirty="0"/>
          </a:p>
        </p:txBody>
      </p:sp>
    </p:spTree>
    <p:extLst>
      <p:ext uri="{BB962C8B-B14F-4D97-AF65-F5344CB8AC3E}">
        <p14:creationId xmlns:p14="http://schemas.microsoft.com/office/powerpoint/2010/main" val="9926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Team work: Pass the Cup</a:t>
            </a:r>
            <a:endParaRPr lang="en-US" b="1" dirty="0"/>
          </a:p>
        </p:txBody>
      </p:sp>
      <p:sp>
        <p:nvSpPr>
          <p:cNvPr id="3" name="Content Placeholder 2"/>
          <p:cNvSpPr>
            <a:spLocks noGrp="1"/>
          </p:cNvSpPr>
          <p:nvPr>
            <p:ph idx="1"/>
          </p:nvPr>
        </p:nvSpPr>
        <p:spPr/>
        <p:txBody>
          <a:bodyPr/>
          <a:lstStyle/>
          <a:p>
            <a:pPr marL="109728" indent="0">
              <a:buNone/>
            </a:pPr>
            <a:r>
              <a:rPr lang="en-US" dirty="0" smtClean="0"/>
              <a:t>Each table has a Dixie cup with water for this activity</a:t>
            </a:r>
          </a:p>
          <a:p>
            <a:r>
              <a:rPr lang="en-US" dirty="0" smtClean="0"/>
              <a:t>We’re going to pass the cup of water to each other and try not to spill any. What will we have to pay attention to so we don’t spill any water?</a:t>
            </a:r>
          </a:p>
          <a:p>
            <a:pPr marL="109728" indent="0">
              <a:buNone/>
            </a:pPr>
            <a:r>
              <a:rPr lang="en-US" dirty="0" smtClean="0"/>
              <a:t>   Let’s try it.</a:t>
            </a:r>
          </a:p>
          <a:p>
            <a:r>
              <a:rPr lang="en-US" dirty="0" smtClean="0"/>
              <a:t>Great! Now let’s see if we can pass the cup to each other with our eyes closed! What types of things will we need to pay attention to if we can’t see or talk?</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12</a:t>
            </a:fld>
            <a:endParaRPr lang="en-US" dirty="0"/>
          </a:p>
        </p:txBody>
      </p:sp>
    </p:spTree>
    <p:extLst>
      <p:ext uri="{BB962C8B-B14F-4D97-AF65-F5344CB8AC3E}">
        <p14:creationId xmlns:p14="http://schemas.microsoft.com/office/powerpoint/2010/main" val="218409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One Bite at a Time</a:t>
            </a:r>
            <a:endParaRPr lang="en-US" b="1" dirty="0"/>
          </a:p>
        </p:txBody>
      </p:sp>
      <p:sp>
        <p:nvSpPr>
          <p:cNvPr id="3" name="Content Placeholder 2"/>
          <p:cNvSpPr>
            <a:spLocks noGrp="1"/>
          </p:cNvSpPr>
          <p:nvPr>
            <p:ph idx="1"/>
          </p:nvPr>
        </p:nvSpPr>
        <p:spPr/>
        <p:txBody>
          <a:bodyPr/>
          <a:lstStyle/>
          <a:p>
            <a:r>
              <a:rPr lang="en-US" dirty="0" smtClean="0"/>
              <a:t>Please open your chocolate kiss. Notice how it looks, feels, and smell. Notice what you are thinking and feeling while you are holding the food before you eat it.</a:t>
            </a:r>
          </a:p>
          <a:p>
            <a:r>
              <a:rPr lang="en-US" dirty="0" smtClean="0"/>
              <a:t>Pop that kiss into your mouth but don’t chew it. Notice what it feels like on your tongue. Is your mouth watering?</a:t>
            </a:r>
          </a:p>
          <a:p>
            <a:r>
              <a:rPr lang="en-US" dirty="0" smtClean="0"/>
              <a:t>Slowly chew it. Pay careful attention to how each step feels.</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13</a:t>
            </a:fld>
            <a:endParaRPr lang="en-US" dirty="0"/>
          </a:p>
        </p:txBody>
      </p:sp>
    </p:spTree>
    <p:extLst>
      <p:ext uri="{BB962C8B-B14F-4D97-AF65-F5344CB8AC3E}">
        <p14:creationId xmlns:p14="http://schemas.microsoft.com/office/powerpoint/2010/main" val="32445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A9129A98-5756-40B3-9BA7-4669B5178F10}" type="slidenum">
              <a:rPr lang="en-US" altLang="en-US"/>
              <a:pPr/>
              <a:t>14</a:t>
            </a:fld>
            <a:endParaRPr lang="en-US" altLang="en-US"/>
          </a:p>
        </p:txBody>
      </p:sp>
      <p:sp>
        <p:nvSpPr>
          <p:cNvPr id="6146" name="Rectangle 2"/>
          <p:cNvSpPr>
            <a:spLocks noGrp="1" noChangeArrowheads="1"/>
          </p:cNvSpPr>
          <p:nvPr>
            <p:ph type="title"/>
          </p:nvPr>
        </p:nvSpPr>
        <p:spPr>
          <a:xfrm>
            <a:off x="606903" y="277814"/>
            <a:ext cx="9603897" cy="1474787"/>
          </a:xfrm>
        </p:spPr>
        <p:txBody>
          <a:bodyPr>
            <a:normAutofit fontScale="90000"/>
          </a:bodyPr>
          <a:lstStyle/>
          <a:p>
            <a:pPr algn="ctr"/>
            <a:r>
              <a:rPr lang="en-US" altLang="en-US" sz="3600" dirty="0" smtClean="0">
                <a:solidFill>
                  <a:schemeClr val="tx1"/>
                </a:solidFill>
              </a:rPr>
              <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US" altLang="en-US" sz="3600" b="1" dirty="0" smtClean="0">
                <a:solidFill>
                  <a:schemeClr val="tx1"/>
                </a:solidFill>
              </a:rPr>
              <a:t>Legal </a:t>
            </a:r>
            <a:r>
              <a:rPr lang="en-US" altLang="en-US" sz="3600" b="1" dirty="0">
                <a:solidFill>
                  <a:schemeClr val="tx1"/>
                </a:solidFill>
              </a:rPr>
              <a:t>&amp; Ethical Considerations </a:t>
            </a:r>
            <a:r>
              <a:rPr lang="en-US" altLang="en-US" sz="3600" b="1" dirty="0" smtClean="0">
                <a:solidFill>
                  <a:schemeClr val="tx1"/>
                </a:solidFill>
              </a:rPr>
              <a:t>for the LSSP and Related Services</a:t>
            </a:r>
            <a:br>
              <a:rPr lang="en-US" altLang="en-US" sz="3600" b="1" dirty="0" smtClean="0">
                <a:solidFill>
                  <a:schemeClr val="tx1"/>
                </a:solidFill>
              </a:rPr>
            </a:br>
            <a:endParaRPr lang="en-US" altLang="en-US" sz="3600" b="1" dirty="0">
              <a:solidFill>
                <a:schemeClr val="tx1"/>
              </a:solidFill>
            </a:endParaRPr>
          </a:p>
        </p:txBody>
      </p:sp>
      <p:sp>
        <p:nvSpPr>
          <p:cNvPr id="6147" name="Rectangle 3"/>
          <p:cNvSpPr>
            <a:spLocks noGrp="1" noChangeArrowheads="1"/>
          </p:cNvSpPr>
          <p:nvPr>
            <p:ph type="body" idx="1"/>
          </p:nvPr>
        </p:nvSpPr>
        <p:spPr>
          <a:xfrm>
            <a:off x="671639" y="1917812"/>
            <a:ext cx="9996361" cy="4482988"/>
          </a:xfrm>
        </p:spPr>
        <p:txBody>
          <a:bodyPr>
            <a:normAutofit/>
          </a:bodyPr>
          <a:lstStyle/>
          <a:p>
            <a:r>
              <a:rPr lang="en-US" altLang="en-US" dirty="0"/>
              <a:t>Do </a:t>
            </a:r>
            <a:r>
              <a:rPr lang="en-US" altLang="en-US" dirty="0" smtClean="0"/>
              <a:t>no </a:t>
            </a:r>
            <a:r>
              <a:rPr lang="en-US" altLang="en-US" dirty="0"/>
              <a:t>h</a:t>
            </a:r>
            <a:r>
              <a:rPr lang="en-US" altLang="en-US" dirty="0" smtClean="0"/>
              <a:t>arm</a:t>
            </a:r>
            <a:endParaRPr lang="en-US" altLang="en-US" dirty="0"/>
          </a:p>
          <a:p>
            <a:r>
              <a:rPr lang="en-US" altLang="en-US" dirty="0" smtClean="0"/>
              <a:t>Be an advocate </a:t>
            </a:r>
            <a:r>
              <a:rPr lang="en-US" altLang="en-US" dirty="0"/>
              <a:t>for </a:t>
            </a:r>
            <a:r>
              <a:rPr lang="en-US" altLang="en-US" dirty="0" smtClean="0"/>
              <a:t>children</a:t>
            </a:r>
          </a:p>
          <a:p>
            <a:r>
              <a:rPr lang="en-US" altLang="en-US" dirty="0"/>
              <a:t>Comply with federal, state, and district rules</a:t>
            </a:r>
          </a:p>
          <a:p>
            <a:r>
              <a:rPr lang="en-US" altLang="en-US" dirty="0" smtClean="0"/>
              <a:t>Apply professional standards </a:t>
            </a:r>
            <a:r>
              <a:rPr lang="en-US" altLang="en-US" dirty="0"/>
              <a:t>of </a:t>
            </a:r>
            <a:r>
              <a:rPr lang="en-US" altLang="en-US" dirty="0" smtClean="0"/>
              <a:t>care </a:t>
            </a:r>
            <a:r>
              <a:rPr lang="en-US" altLang="en-US" sz="2000" dirty="0"/>
              <a:t>(TSBEP)</a:t>
            </a:r>
          </a:p>
          <a:p>
            <a:r>
              <a:rPr lang="en-US" altLang="en-US" dirty="0" smtClean="0"/>
              <a:t>Use best practices in the profession </a:t>
            </a:r>
            <a:r>
              <a:rPr lang="en-US" altLang="en-US" sz="2000" dirty="0" smtClean="0"/>
              <a:t>(NASP</a:t>
            </a:r>
            <a:r>
              <a:rPr lang="en-US" altLang="en-US" sz="2000" dirty="0"/>
              <a:t>)</a:t>
            </a:r>
          </a:p>
          <a:p>
            <a:r>
              <a:rPr lang="en-US" altLang="en-US" dirty="0" smtClean="0"/>
              <a:t>Adopt research-based or peer reviewed strategies </a:t>
            </a:r>
            <a:endParaRPr lang="en-US" altLang="en-US" dirty="0"/>
          </a:p>
          <a:p>
            <a:pPr>
              <a:buFontTx/>
              <a:buNone/>
            </a:pPr>
            <a:r>
              <a:rPr lang="en-US" altLang="en-US" sz="2000" dirty="0"/>
              <a:t>     (IDEIA 2004)</a:t>
            </a:r>
          </a:p>
          <a:p>
            <a:r>
              <a:rPr lang="en-US" altLang="en-US" dirty="0"/>
              <a:t>Use </a:t>
            </a:r>
            <a:r>
              <a:rPr lang="en-US" altLang="en-US" dirty="0" smtClean="0"/>
              <a:t>reliable </a:t>
            </a:r>
            <a:r>
              <a:rPr lang="en-US" altLang="en-US" dirty="0"/>
              <a:t>and </a:t>
            </a:r>
            <a:r>
              <a:rPr lang="en-US" altLang="en-US" dirty="0" smtClean="0"/>
              <a:t>valid assessment  instruments </a:t>
            </a:r>
            <a:r>
              <a:rPr lang="en-US" altLang="en-US" dirty="0"/>
              <a:t>and </a:t>
            </a:r>
            <a:r>
              <a:rPr lang="en-US" altLang="en-US" dirty="0" smtClean="0"/>
              <a:t>procedures </a:t>
            </a:r>
            <a:r>
              <a:rPr lang="en-US" altLang="en-US" sz="2000" dirty="0"/>
              <a:t>(IDEA 97</a:t>
            </a:r>
            <a:r>
              <a:rPr lang="en-US" altLang="en-US" sz="2000" dirty="0" smtClean="0"/>
              <a:t>)</a:t>
            </a:r>
          </a:p>
        </p:txBody>
      </p:sp>
    </p:spTree>
    <p:extLst>
      <p:ext uri="{BB962C8B-B14F-4D97-AF65-F5344CB8AC3E}">
        <p14:creationId xmlns:p14="http://schemas.microsoft.com/office/powerpoint/2010/main" val="23332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other ethical issues may occur when the LSSP conducts the related service evaluation?</a:t>
            </a:r>
            <a:endParaRPr lang="en-US" b="1" dirty="0"/>
          </a:p>
        </p:txBody>
      </p:sp>
      <p:sp>
        <p:nvSpPr>
          <p:cNvPr id="3" name="Content Placeholder 2"/>
          <p:cNvSpPr>
            <a:spLocks noGrp="1"/>
          </p:cNvSpPr>
          <p:nvPr>
            <p:ph idx="1"/>
          </p:nvPr>
        </p:nvSpPr>
        <p:spPr>
          <a:xfrm>
            <a:off x="609600" y="2807774"/>
            <a:ext cx="10972800" cy="4325112"/>
          </a:xfrm>
        </p:spPr>
        <p:txBody>
          <a:bodyPr/>
          <a:lstStyle/>
          <a:p>
            <a:r>
              <a:rPr lang="en-US" dirty="0" smtClean="0"/>
              <a:t>Role of the multidisciplinary team</a:t>
            </a:r>
          </a:p>
          <a:p>
            <a:r>
              <a:rPr lang="en-US" dirty="0" smtClean="0"/>
              <a:t>Dual relationships</a:t>
            </a:r>
          </a:p>
          <a:p>
            <a:r>
              <a:rPr lang="en-US" dirty="0" smtClean="0"/>
              <a:t>Conflict in job duties and responsibilities</a:t>
            </a:r>
          </a:p>
          <a:p>
            <a:r>
              <a:rPr lang="en-US" dirty="0" smtClean="0"/>
              <a:t>Scheduling</a:t>
            </a:r>
          </a:p>
          <a:p>
            <a:r>
              <a:rPr lang="en-US" dirty="0" smtClean="0"/>
              <a:t>Training and Experience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15</a:t>
            </a:fld>
            <a:endParaRPr lang="en-US" dirty="0"/>
          </a:p>
        </p:txBody>
      </p:sp>
    </p:spTree>
    <p:extLst>
      <p:ext uri="{BB962C8B-B14F-4D97-AF65-F5344CB8AC3E}">
        <p14:creationId xmlns:p14="http://schemas.microsoft.com/office/powerpoint/2010/main" val="325015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Changes in the Delivery of Related Services </a:t>
            </a:r>
            <a:r>
              <a:rPr lang="en-US" b="1" i="1" dirty="0" smtClean="0"/>
              <a:t>continued</a:t>
            </a:r>
            <a:endParaRPr lang="en-US" b="1" i="1" dirty="0"/>
          </a:p>
        </p:txBody>
      </p:sp>
      <p:sp>
        <p:nvSpPr>
          <p:cNvPr id="3" name="Content Placeholder 2"/>
          <p:cNvSpPr>
            <a:spLocks noGrp="1"/>
          </p:cNvSpPr>
          <p:nvPr>
            <p:ph idx="1"/>
          </p:nvPr>
        </p:nvSpPr>
        <p:spPr/>
        <p:txBody>
          <a:bodyPr/>
          <a:lstStyle/>
          <a:p>
            <a:r>
              <a:rPr lang="en-US" dirty="0" smtClean="0"/>
              <a:t>A possible decrease in number of students receiving related service</a:t>
            </a:r>
          </a:p>
          <a:p>
            <a:r>
              <a:rPr lang="en-US" dirty="0" smtClean="0"/>
              <a:t>A decrease in the amount of related services provided to each student</a:t>
            </a:r>
          </a:p>
          <a:p>
            <a:r>
              <a:rPr lang="en-US" dirty="0" smtClean="0"/>
              <a:t>A change in the interventions and strategies and counseling methods used</a:t>
            </a:r>
          </a:p>
          <a:p>
            <a:r>
              <a:rPr lang="en-US" dirty="0" smtClean="0"/>
              <a:t>An increased emphasis on the use of methods that have been shown to be effective</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16</a:t>
            </a:fld>
            <a:endParaRPr lang="en-US" dirty="0"/>
          </a:p>
        </p:txBody>
      </p:sp>
    </p:spTree>
    <p:extLst>
      <p:ext uri="{BB962C8B-B14F-4D97-AF65-F5344CB8AC3E}">
        <p14:creationId xmlns:p14="http://schemas.microsoft.com/office/powerpoint/2010/main" val="48535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t>What has </a:t>
            </a:r>
            <a:r>
              <a:rPr lang="en-US" b="1" i="1" dirty="0" smtClean="0"/>
              <a:t>not</a:t>
            </a:r>
            <a:r>
              <a:rPr lang="en-US" b="1" dirty="0" smtClean="0"/>
              <a:t> changed in the area of related services?</a:t>
            </a:r>
            <a:endParaRPr lang="en-US" b="1" dirty="0"/>
          </a:p>
        </p:txBody>
      </p:sp>
      <p:sp>
        <p:nvSpPr>
          <p:cNvPr id="6" name="Content Placeholder 5"/>
          <p:cNvSpPr>
            <a:spLocks noGrp="1"/>
          </p:cNvSpPr>
          <p:nvPr>
            <p:ph idx="1"/>
          </p:nvPr>
        </p:nvSpPr>
        <p:spPr/>
        <p:txBody>
          <a:bodyPr/>
          <a:lstStyle/>
          <a:p>
            <a:r>
              <a:rPr lang="en-US" dirty="0" smtClean="0"/>
              <a:t>Definition of the general term </a:t>
            </a:r>
            <a:r>
              <a:rPr lang="en-US" i="1" dirty="0" smtClean="0"/>
              <a:t>related services</a:t>
            </a:r>
          </a:p>
          <a:p>
            <a:r>
              <a:rPr lang="en-US" dirty="0" smtClean="0"/>
              <a:t>Qualifications of related service personnel</a:t>
            </a:r>
          </a:p>
          <a:p>
            <a:r>
              <a:rPr lang="en-US" dirty="0" smtClean="0"/>
              <a:t>Delivery service models</a:t>
            </a:r>
          </a:p>
          <a:p>
            <a:r>
              <a:rPr lang="en-US" dirty="0" smtClean="0"/>
              <a:t>Issues in compliance and accountability</a:t>
            </a:r>
            <a:endParaRPr lang="en-US" dirty="0"/>
          </a:p>
          <a:p>
            <a:r>
              <a:rPr lang="en-US" dirty="0" smtClean="0"/>
              <a:t>Evaluation to determine eligibility for related services</a:t>
            </a:r>
          </a:p>
          <a:p>
            <a:r>
              <a:rPr lang="en-US" dirty="0" smtClean="0"/>
              <a:t>Documentation requirements</a:t>
            </a:r>
          </a:p>
          <a:p>
            <a:r>
              <a:rPr lang="en-US" dirty="0" smtClean="0"/>
              <a:t>Requirement for progress reports</a:t>
            </a:r>
          </a:p>
          <a:p>
            <a:endParaRPr lang="en-US" dirty="0"/>
          </a:p>
        </p:txBody>
      </p:sp>
      <p:sp>
        <p:nvSpPr>
          <p:cNvPr id="3" name="Footer Placeholder 2"/>
          <p:cNvSpPr>
            <a:spLocks noGrp="1"/>
          </p:cNvSpPr>
          <p:nvPr>
            <p:ph type="ftr" sz="quarter" idx="11"/>
          </p:nvPr>
        </p:nvSpPr>
        <p:spPr/>
        <p:txBody>
          <a:bodyPr/>
          <a:lstStyle/>
          <a:p>
            <a:r>
              <a:rPr lang="en-US" smtClean="0"/>
              <a:t>TASP November 2017</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17</a:t>
            </a:fld>
            <a:endParaRPr lang="en-US" dirty="0"/>
          </a:p>
        </p:txBody>
      </p:sp>
    </p:spTree>
    <p:extLst>
      <p:ext uri="{BB962C8B-B14F-4D97-AF65-F5344CB8AC3E}">
        <p14:creationId xmlns:p14="http://schemas.microsoft.com/office/powerpoint/2010/main" val="164770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447" y="808040"/>
            <a:ext cx="9144000" cy="715962"/>
          </a:xfrm>
          <a:ln>
            <a:noFill/>
          </a:ln>
        </p:spPr>
        <p:txBody>
          <a:bodyPr>
            <a:noAutofit/>
          </a:bodyPr>
          <a:lstStyle/>
          <a:p>
            <a:pPr algn="ctr">
              <a:spcBef>
                <a:spcPct val="50000"/>
              </a:spcBef>
              <a:defRPr/>
            </a:pPr>
            <a:r>
              <a:rPr lang="en-US" sz="3200" b="1" dirty="0"/>
              <a:t>Definition of Related Services</a:t>
            </a:r>
          </a:p>
        </p:txBody>
      </p:sp>
      <p:sp>
        <p:nvSpPr>
          <p:cNvPr id="3" name="Content Placeholder 2"/>
          <p:cNvSpPr>
            <a:spLocks noGrp="1"/>
          </p:cNvSpPr>
          <p:nvPr>
            <p:ph idx="1"/>
          </p:nvPr>
        </p:nvSpPr>
        <p:spPr>
          <a:xfrm>
            <a:off x="919795" y="1836892"/>
            <a:ext cx="7924800" cy="4400720"/>
          </a:xfrm>
        </p:spPr>
        <p:txBody>
          <a:bodyPr>
            <a:normAutofit/>
          </a:bodyPr>
          <a:lstStyle/>
          <a:p>
            <a:pPr lvl="1" indent="49213"/>
            <a:r>
              <a:rPr lang="en-US" sz="3200" i="1" dirty="0"/>
              <a:t>Related services </a:t>
            </a:r>
            <a:r>
              <a:rPr lang="en-US" sz="3200" dirty="0"/>
              <a:t>means transportation and such developmental, corrective, and other supportive services as are required to assist a child with a disability to benefit from special education… (C.F.R. §300.34)</a:t>
            </a:r>
          </a:p>
          <a:p>
            <a:pPr indent="49213"/>
            <a:endParaRPr lang="en-US" sz="3200" dirty="0"/>
          </a:p>
        </p:txBody>
      </p:sp>
      <p:sp>
        <p:nvSpPr>
          <p:cNvPr id="7" name="Slide Number Placeholder 6"/>
          <p:cNvSpPr>
            <a:spLocks noGrp="1"/>
          </p:cNvSpPr>
          <p:nvPr>
            <p:ph type="sldNum" sz="quarter" idx="10"/>
          </p:nvPr>
        </p:nvSpPr>
        <p:spPr/>
        <p:txBody>
          <a:bodyPr/>
          <a:lstStyle/>
          <a:p>
            <a:pPr>
              <a:defRPr/>
            </a:pPr>
            <a:fld id="{520705A3-8F63-431D-A264-9C8DD4748403}" type="slidenum">
              <a:rPr lang="en-US" smtClean="0"/>
              <a:pPr>
                <a:defRPr/>
              </a:pPr>
              <a:t>18</a:t>
            </a:fld>
            <a:endParaRPr lang="en-US"/>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21940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D8CB2E8F-5B77-4A63-8962-3255BCFEA7E3}" type="slidenum">
              <a:rPr lang="en-US"/>
              <a:pPr/>
              <a:t>19</a:t>
            </a:fld>
            <a:endParaRPr lang="en-US"/>
          </a:p>
        </p:txBody>
      </p:sp>
      <p:sp>
        <p:nvSpPr>
          <p:cNvPr id="6146" name="Rectangle 2"/>
          <p:cNvSpPr>
            <a:spLocks noGrp="1" noChangeArrowheads="1"/>
          </p:cNvSpPr>
          <p:nvPr>
            <p:ph type="title"/>
          </p:nvPr>
        </p:nvSpPr>
        <p:spPr/>
        <p:txBody>
          <a:bodyPr/>
          <a:lstStyle/>
          <a:p>
            <a:pPr algn="ctr"/>
            <a:r>
              <a:rPr lang="en-US" b="1" dirty="0"/>
              <a:t>Basic Delivery Models</a:t>
            </a:r>
          </a:p>
        </p:txBody>
      </p:sp>
      <p:sp>
        <p:nvSpPr>
          <p:cNvPr id="6147" name="Rectangle 3"/>
          <p:cNvSpPr>
            <a:spLocks noGrp="1" noChangeArrowheads="1"/>
          </p:cNvSpPr>
          <p:nvPr>
            <p:ph type="body" idx="1"/>
          </p:nvPr>
        </p:nvSpPr>
        <p:spPr/>
        <p:txBody>
          <a:bodyPr>
            <a:normAutofit/>
          </a:bodyPr>
          <a:lstStyle/>
          <a:p>
            <a:pPr>
              <a:lnSpc>
                <a:spcPct val="90000"/>
              </a:lnSpc>
            </a:pPr>
            <a:r>
              <a:rPr lang="en-US" dirty="0"/>
              <a:t>Direct</a:t>
            </a:r>
          </a:p>
          <a:p>
            <a:pPr lvl="1">
              <a:lnSpc>
                <a:spcPct val="90000"/>
              </a:lnSpc>
            </a:pPr>
            <a:r>
              <a:rPr lang="en-US" dirty="0"/>
              <a:t>Face-to-face interactions with the student </a:t>
            </a:r>
          </a:p>
          <a:p>
            <a:pPr lvl="1">
              <a:lnSpc>
                <a:spcPct val="90000"/>
              </a:lnSpc>
              <a:buFontTx/>
              <a:buNone/>
            </a:pPr>
            <a:r>
              <a:rPr lang="en-US" dirty="0"/>
              <a:t>   (or parent in the case of parent counseling or training</a:t>
            </a:r>
            <a:r>
              <a:rPr lang="en-US" dirty="0" smtClean="0"/>
              <a:t>)</a:t>
            </a:r>
          </a:p>
          <a:p>
            <a:pPr lvl="1">
              <a:lnSpc>
                <a:spcPct val="90000"/>
              </a:lnSpc>
            </a:pPr>
            <a:r>
              <a:rPr lang="en-US" sz="2800" dirty="0" smtClean="0"/>
              <a:t>Usually </a:t>
            </a:r>
            <a:r>
              <a:rPr lang="en-US" sz="2800" dirty="0"/>
              <a:t>will involve a pull-out service that impacts instructional arrangement </a:t>
            </a:r>
            <a:endParaRPr lang="en-US" sz="2000" dirty="0"/>
          </a:p>
          <a:p>
            <a:pPr>
              <a:lnSpc>
                <a:spcPct val="90000"/>
              </a:lnSpc>
            </a:pPr>
            <a:r>
              <a:rPr lang="en-US" dirty="0" smtClean="0"/>
              <a:t>Indirect</a:t>
            </a:r>
          </a:p>
          <a:p>
            <a:pPr lvl="1">
              <a:lnSpc>
                <a:spcPct val="90000"/>
              </a:lnSpc>
            </a:pPr>
            <a:r>
              <a:rPr lang="en-US" sz="2400" dirty="0"/>
              <a:t>Service provided </a:t>
            </a:r>
            <a:r>
              <a:rPr lang="en-US" sz="2400" dirty="0" smtClean="0"/>
              <a:t>to other on </a:t>
            </a:r>
            <a:r>
              <a:rPr lang="en-US" sz="2400" dirty="0"/>
              <a:t>behalf of student</a:t>
            </a:r>
          </a:p>
          <a:p>
            <a:pPr lvl="1">
              <a:lnSpc>
                <a:spcPct val="90000"/>
              </a:lnSpc>
            </a:pPr>
            <a:r>
              <a:rPr lang="en-US" dirty="0" smtClean="0"/>
              <a:t>Consultation </a:t>
            </a:r>
            <a:r>
              <a:rPr lang="en-US" dirty="0"/>
              <a:t>and support to other providers</a:t>
            </a:r>
          </a:p>
          <a:p>
            <a:pPr lvl="1">
              <a:lnSpc>
                <a:spcPct val="90000"/>
              </a:lnSpc>
            </a:pPr>
            <a:r>
              <a:rPr lang="en-US" dirty="0"/>
              <a:t>Classroom based instruction</a:t>
            </a:r>
          </a:p>
          <a:p>
            <a:pPr lvl="1">
              <a:lnSpc>
                <a:spcPct val="90000"/>
              </a:lnSpc>
            </a:pPr>
            <a:r>
              <a:rPr lang="en-US" dirty="0"/>
              <a:t>Training of teachers and paraprofessionals</a:t>
            </a:r>
          </a:p>
        </p:txBody>
      </p:sp>
    </p:spTree>
    <p:extLst>
      <p:ext uri="{BB962C8B-B14F-4D97-AF65-F5344CB8AC3E}">
        <p14:creationId xmlns:p14="http://schemas.microsoft.com/office/powerpoint/2010/main" val="9743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03240"/>
            <a:ext cx="9144000" cy="715962"/>
          </a:xfrm>
          <a:ln>
            <a:noFill/>
          </a:ln>
        </p:spPr>
        <p:txBody>
          <a:bodyPr>
            <a:noAutofit/>
          </a:bodyPr>
          <a:lstStyle/>
          <a:p>
            <a:pPr algn="ctr">
              <a:defRPr/>
            </a:pPr>
            <a:r>
              <a:rPr lang="en-US" sz="3200" b="1" dirty="0"/>
              <a:t>Disclaimer</a:t>
            </a:r>
          </a:p>
        </p:txBody>
      </p:sp>
      <p:sp>
        <p:nvSpPr>
          <p:cNvPr id="3" name="Content Placeholder 2"/>
          <p:cNvSpPr>
            <a:spLocks noGrp="1"/>
          </p:cNvSpPr>
          <p:nvPr>
            <p:ph idx="1"/>
          </p:nvPr>
        </p:nvSpPr>
        <p:spPr>
          <a:xfrm>
            <a:off x="2133600" y="1219202"/>
            <a:ext cx="7924800" cy="5486399"/>
          </a:xfrm>
        </p:spPr>
        <p:txBody>
          <a:bodyPr>
            <a:normAutofit/>
          </a:bodyPr>
          <a:lstStyle/>
          <a:p>
            <a:pPr>
              <a:defRPr/>
            </a:pPr>
            <a:r>
              <a:rPr lang="en-US" sz="3200" dirty="0"/>
              <a:t>The information provided in this presentation is not to be interpreted or construed as legal advice or the opinion of any other individual or entity, including the Texas State Board of Examiners of Psychologists (TSBEP). For legal opinions and/or advice regarding information contained in this presentation, participants are encouraged to contact their school district’s </a:t>
            </a:r>
            <a:r>
              <a:rPr lang="en-US" sz="3200" dirty="0" smtClean="0"/>
              <a:t>attorney </a:t>
            </a:r>
            <a:r>
              <a:rPr lang="en-US" sz="3200" dirty="0"/>
              <a:t>and/or other legal advisors.</a:t>
            </a:r>
          </a:p>
          <a:p>
            <a:endParaRPr lang="en-US" sz="3200" dirty="0"/>
          </a:p>
        </p:txBody>
      </p:sp>
      <p:sp>
        <p:nvSpPr>
          <p:cNvPr id="7" name="Slide Number Placeholder 6"/>
          <p:cNvSpPr>
            <a:spLocks noGrp="1"/>
          </p:cNvSpPr>
          <p:nvPr>
            <p:ph type="sldNum" sz="quarter" idx="10"/>
          </p:nvPr>
        </p:nvSpPr>
        <p:spPr/>
        <p:txBody>
          <a:bodyPr/>
          <a:lstStyle/>
          <a:p>
            <a:pPr>
              <a:defRPr/>
            </a:pPr>
            <a:fld id="{520705A3-8F63-431D-A264-9C8DD4748403}" type="slidenum">
              <a:rPr lang="en-US" smtClean="0"/>
              <a:pPr>
                <a:defRPr/>
              </a:pPr>
              <a:t>2</a:t>
            </a:fld>
            <a:endParaRPr lang="en-US"/>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96017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9B4ADD47-3CAF-4A56-A4D9-EA5BA3129E78}" type="slidenum">
              <a:rPr lang="en-US"/>
              <a:pPr/>
              <a:t>20</a:t>
            </a:fld>
            <a:endParaRPr lang="en-US"/>
          </a:p>
        </p:txBody>
      </p:sp>
      <p:sp>
        <p:nvSpPr>
          <p:cNvPr id="12290" name="Rectangle 2"/>
          <p:cNvSpPr>
            <a:spLocks noGrp="1" noChangeArrowheads="1"/>
          </p:cNvSpPr>
          <p:nvPr>
            <p:ph type="title"/>
          </p:nvPr>
        </p:nvSpPr>
        <p:spPr/>
        <p:txBody>
          <a:bodyPr>
            <a:normAutofit/>
          </a:bodyPr>
          <a:lstStyle/>
          <a:p>
            <a:pPr algn="ctr"/>
            <a:r>
              <a:rPr lang="en-US" b="1" dirty="0" smtClean="0"/>
              <a:t>Issues </a:t>
            </a:r>
            <a:r>
              <a:rPr lang="en-US" b="1" dirty="0"/>
              <a:t>in the Delivery of Related Services</a:t>
            </a:r>
          </a:p>
        </p:txBody>
      </p:sp>
      <p:sp>
        <p:nvSpPr>
          <p:cNvPr id="12291" name="Rectangle 3"/>
          <p:cNvSpPr>
            <a:spLocks noGrp="1" noChangeArrowheads="1"/>
          </p:cNvSpPr>
          <p:nvPr>
            <p:ph type="body" idx="1"/>
          </p:nvPr>
        </p:nvSpPr>
        <p:spPr>
          <a:xfrm>
            <a:off x="1068823" y="2209800"/>
            <a:ext cx="7772400" cy="3810000"/>
          </a:xfrm>
        </p:spPr>
        <p:txBody>
          <a:bodyPr>
            <a:normAutofit lnSpcReduction="10000"/>
          </a:bodyPr>
          <a:lstStyle/>
          <a:p>
            <a:r>
              <a:rPr lang="en-US" dirty="0" smtClean="0"/>
              <a:t>Definition of need or </a:t>
            </a:r>
            <a:r>
              <a:rPr lang="en-US" i="1" dirty="0" smtClean="0"/>
              <a:t>required in order to benefit from special education </a:t>
            </a:r>
            <a:r>
              <a:rPr lang="en-US" i="1" dirty="0" err="1" smtClean="0"/>
              <a:t>progrm</a:t>
            </a:r>
            <a:endParaRPr lang="en-US" dirty="0" smtClean="0"/>
          </a:p>
          <a:p>
            <a:r>
              <a:rPr lang="en-US" dirty="0" smtClean="0"/>
              <a:t>Available </a:t>
            </a:r>
            <a:r>
              <a:rPr lang="en-US" dirty="0"/>
              <a:t>to all special education students</a:t>
            </a:r>
          </a:p>
          <a:p>
            <a:r>
              <a:rPr lang="en-US" dirty="0" smtClean="0"/>
              <a:t>Not restricted to any specific </a:t>
            </a:r>
            <a:r>
              <a:rPr lang="en-US" dirty="0"/>
              <a:t>disability </a:t>
            </a:r>
            <a:endParaRPr lang="en-US" dirty="0" smtClean="0"/>
          </a:p>
          <a:p>
            <a:r>
              <a:rPr lang="en-US" dirty="0" smtClean="0"/>
              <a:t>Need </a:t>
            </a:r>
            <a:r>
              <a:rPr lang="en-US" dirty="0"/>
              <a:t>versus administrative convenience </a:t>
            </a:r>
          </a:p>
          <a:p>
            <a:r>
              <a:rPr lang="en-US" dirty="0" smtClean="0"/>
              <a:t>Provision of Compensatory </a:t>
            </a:r>
            <a:r>
              <a:rPr lang="en-US" dirty="0"/>
              <a:t>services</a:t>
            </a:r>
          </a:p>
          <a:p>
            <a:r>
              <a:rPr lang="en-US" dirty="0"/>
              <a:t>Consistency in documentation and decision </a:t>
            </a:r>
            <a:r>
              <a:rPr lang="en-US" dirty="0" smtClean="0"/>
              <a:t>making</a:t>
            </a:r>
          </a:p>
          <a:p>
            <a:r>
              <a:rPr lang="en-US" dirty="0" smtClean="0"/>
              <a:t>Consistency within districts in eligibility decisions</a:t>
            </a:r>
            <a:endParaRPr lang="en-US" dirty="0"/>
          </a:p>
        </p:txBody>
      </p:sp>
    </p:spTree>
    <p:extLst>
      <p:ext uri="{BB962C8B-B14F-4D97-AF65-F5344CB8AC3E}">
        <p14:creationId xmlns:p14="http://schemas.microsoft.com/office/powerpoint/2010/main" val="3177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5CE1FE02-5DAD-4B83-8B9C-2748A3BEB0A0}" type="slidenum">
              <a:rPr lang="en-US" altLang="en-US"/>
              <a:pPr/>
              <a:t>21</a:t>
            </a:fld>
            <a:endParaRPr lang="en-US" altLang="en-US"/>
          </a:p>
        </p:txBody>
      </p:sp>
      <p:sp>
        <p:nvSpPr>
          <p:cNvPr id="21506" name="Rectangle 2"/>
          <p:cNvSpPr>
            <a:spLocks noGrp="1" noChangeArrowheads="1"/>
          </p:cNvSpPr>
          <p:nvPr>
            <p:ph type="title"/>
          </p:nvPr>
        </p:nvSpPr>
        <p:spPr/>
        <p:txBody>
          <a:bodyPr/>
          <a:lstStyle/>
          <a:p>
            <a:pPr algn="ctr"/>
            <a:r>
              <a:rPr lang="en-US" altLang="en-US" b="1" dirty="0"/>
              <a:t>Who </a:t>
            </a:r>
            <a:r>
              <a:rPr lang="en-US" altLang="en-US" b="1" dirty="0" smtClean="0"/>
              <a:t>Is Qualified to Provide </a:t>
            </a:r>
            <a:r>
              <a:rPr lang="en-US" altLang="en-US" b="1" dirty="0"/>
              <a:t>Related Services?</a:t>
            </a:r>
          </a:p>
        </p:txBody>
      </p:sp>
      <p:sp>
        <p:nvSpPr>
          <p:cNvPr id="21507" name="Rectangle 3"/>
          <p:cNvSpPr>
            <a:spLocks noGrp="1" noChangeArrowheads="1"/>
          </p:cNvSpPr>
          <p:nvPr>
            <p:ph type="body" idx="1"/>
          </p:nvPr>
        </p:nvSpPr>
        <p:spPr/>
        <p:txBody>
          <a:bodyPr/>
          <a:lstStyle/>
          <a:p>
            <a:r>
              <a:rPr lang="en-US" altLang="en-US" i="1"/>
              <a:t>Qualified Professional   </a:t>
            </a:r>
          </a:p>
          <a:p>
            <a:pPr lvl="1"/>
            <a:r>
              <a:rPr lang="en-US" altLang="en-US" sz="3200"/>
              <a:t>Standards are defined by each state for each profession represented among related service providers.</a:t>
            </a:r>
            <a:endParaRPr lang="en-US" altLang="en-US" sz="3200" i="1"/>
          </a:p>
          <a:p>
            <a:r>
              <a:rPr lang="en-US" altLang="en-US"/>
              <a:t>In the current version of IDEA the term, “highly qualified related service provider,” has </a:t>
            </a:r>
            <a:r>
              <a:rPr lang="en-US" altLang="en-US" u="sng"/>
              <a:t>not</a:t>
            </a:r>
            <a:r>
              <a:rPr lang="en-US" altLang="en-US"/>
              <a:t> been addresses.  Each state determines this.</a:t>
            </a:r>
          </a:p>
          <a:p>
            <a:pPr lvl="1">
              <a:buFontTx/>
              <a:buNone/>
            </a:pPr>
            <a:endParaRPr lang="en-US" altLang="en-US" sz="3200"/>
          </a:p>
          <a:p>
            <a:pPr lvl="1"/>
            <a:endParaRPr lang="en-US" altLang="en-US" sz="2400"/>
          </a:p>
          <a:p>
            <a:pPr lvl="1"/>
            <a:endParaRPr lang="en-US" altLang="en-US" sz="2400" b="1"/>
          </a:p>
        </p:txBody>
      </p:sp>
    </p:spTree>
    <p:extLst>
      <p:ext uri="{BB962C8B-B14F-4D97-AF65-F5344CB8AC3E}">
        <p14:creationId xmlns:p14="http://schemas.microsoft.com/office/powerpoint/2010/main" val="383051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FF69FE96-49CD-4604-8111-313A81DE8465}" type="slidenum">
              <a:rPr lang="en-US"/>
              <a:pPr/>
              <a:t>22</a:t>
            </a:fld>
            <a:endParaRPr lang="en-US"/>
          </a:p>
        </p:txBody>
      </p:sp>
      <p:sp>
        <p:nvSpPr>
          <p:cNvPr id="21506" name="Rectangle 2"/>
          <p:cNvSpPr>
            <a:spLocks noGrp="1" noChangeArrowheads="1"/>
          </p:cNvSpPr>
          <p:nvPr>
            <p:ph type="title"/>
          </p:nvPr>
        </p:nvSpPr>
        <p:spPr/>
        <p:txBody>
          <a:bodyPr/>
          <a:lstStyle/>
          <a:p>
            <a:pPr algn="ctr"/>
            <a:r>
              <a:rPr lang="en-US" b="1" dirty="0"/>
              <a:t>Related Service Providers: Texas</a:t>
            </a:r>
          </a:p>
        </p:txBody>
      </p:sp>
      <p:sp>
        <p:nvSpPr>
          <p:cNvPr id="21507" name="Rectangle 3"/>
          <p:cNvSpPr>
            <a:spLocks noGrp="1" noChangeArrowheads="1"/>
          </p:cNvSpPr>
          <p:nvPr>
            <p:ph type="body" idx="1"/>
          </p:nvPr>
        </p:nvSpPr>
        <p:spPr/>
        <p:txBody>
          <a:bodyPr/>
          <a:lstStyle/>
          <a:p>
            <a:pPr>
              <a:lnSpc>
                <a:spcPct val="90000"/>
              </a:lnSpc>
              <a:buFontTx/>
              <a:buNone/>
            </a:pPr>
            <a:r>
              <a:rPr lang="en-US" dirty="0"/>
              <a:t>    </a:t>
            </a:r>
          </a:p>
          <a:p>
            <a:pPr algn="ctr">
              <a:lnSpc>
                <a:spcPct val="90000"/>
              </a:lnSpc>
              <a:buFontTx/>
              <a:buNone/>
            </a:pPr>
            <a:r>
              <a:rPr lang="en-US" dirty="0"/>
              <a:t>All related service personnel shall be certified, endorsed, or licensed in the area or areas of assignment.</a:t>
            </a:r>
          </a:p>
          <a:p>
            <a:pPr algn="ctr">
              <a:lnSpc>
                <a:spcPct val="90000"/>
              </a:lnSpc>
              <a:buFontTx/>
              <a:buNone/>
            </a:pPr>
            <a:endParaRPr lang="en-US" dirty="0"/>
          </a:p>
          <a:p>
            <a:pPr>
              <a:lnSpc>
                <a:spcPct val="90000"/>
              </a:lnSpc>
              <a:buFontTx/>
              <a:buNone/>
            </a:pPr>
            <a:endParaRPr lang="en-US" dirty="0"/>
          </a:p>
          <a:p>
            <a:pPr>
              <a:lnSpc>
                <a:spcPct val="90000"/>
              </a:lnSpc>
              <a:buFontTx/>
              <a:buNone/>
            </a:pPr>
            <a:endParaRPr lang="en-US" sz="2400" dirty="0"/>
          </a:p>
          <a:p>
            <a:pPr algn="ctr">
              <a:lnSpc>
                <a:spcPct val="90000"/>
              </a:lnSpc>
              <a:buFontTx/>
              <a:buNone/>
            </a:pPr>
            <a:r>
              <a:rPr lang="en-US" sz="2400" dirty="0"/>
              <a:t>TEC</a:t>
            </a:r>
            <a:r>
              <a:rPr lang="en-US" sz="2400" dirty="0">
                <a:cs typeface="Times New Roman" pitchFamily="18" charset="0"/>
              </a:rPr>
              <a:t>§21.002, 21.2003, and 29.304</a:t>
            </a:r>
            <a:endParaRPr lang="en-US" sz="2400" dirty="0"/>
          </a:p>
        </p:txBody>
      </p:sp>
    </p:spTree>
    <p:extLst>
      <p:ext uri="{BB962C8B-B14F-4D97-AF65-F5344CB8AC3E}">
        <p14:creationId xmlns:p14="http://schemas.microsoft.com/office/powerpoint/2010/main" val="127734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Participation by the LSSP in Related Services</a:t>
            </a:r>
            <a:endParaRPr lang="en-US" b="1" dirty="0"/>
          </a:p>
        </p:txBody>
      </p:sp>
      <p:sp>
        <p:nvSpPr>
          <p:cNvPr id="3" name="Content Placeholder 2"/>
          <p:cNvSpPr>
            <a:spLocks noGrp="1"/>
          </p:cNvSpPr>
          <p:nvPr>
            <p:ph idx="1"/>
          </p:nvPr>
        </p:nvSpPr>
        <p:spPr/>
        <p:txBody>
          <a:bodyPr/>
          <a:lstStyle/>
          <a:p>
            <a:r>
              <a:rPr lang="en-US" dirty="0" smtClean="0"/>
              <a:t>Psychological Services</a:t>
            </a:r>
          </a:p>
          <a:p>
            <a:r>
              <a:rPr lang="en-US" dirty="0" smtClean="0"/>
              <a:t>Counseling</a:t>
            </a:r>
          </a:p>
          <a:p>
            <a:r>
              <a:rPr lang="en-US" dirty="0" smtClean="0"/>
              <a:t>In-Home or Community/Based Training</a:t>
            </a:r>
          </a:p>
          <a:p>
            <a:r>
              <a:rPr lang="en-US" dirty="0" smtClean="0"/>
              <a:t>Parent Training</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23</a:t>
            </a:fld>
            <a:endParaRPr lang="en-US" dirty="0"/>
          </a:p>
        </p:txBody>
      </p:sp>
    </p:spTree>
    <p:extLst>
      <p:ext uri="{BB962C8B-B14F-4D97-AF65-F5344CB8AC3E}">
        <p14:creationId xmlns:p14="http://schemas.microsoft.com/office/powerpoint/2010/main" val="24012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03238"/>
            <a:ext cx="9144000" cy="715962"/>
          </a:xfrm>
        </p:spPr>
        <p:txBody>
          <a:bodyPr>
            <a:normAutofit fontScale="90000"/>
          </a:bodyPr>
          <a:lstStyle/>
          <a:p>
            <a:pPr algn="ctr"/>
            <a:r>
              <a:rPr lang="en-US" b="1" dirty="0" smtClean="0"/>
              <a:t/>
            </a:r>
            <a:br>
              <a:rPr lang="en-US" b="1" dirty="0" smtClean="0"/>
            </a:br>
            <a:r>
              <a:rPr lang="en-US" b="1" dirty="0" smtClean="0"/>
              <a:t>Definition of Psychological Services</a:t>
            </a:r>
            <a:endParaRPr lang="en-US" b="1" dirty="0"/>
          </a:p>
        </p:txBody>
      </p:sp>
      <p:sp>
        <p:nvSpPr>
          <p:cNvPr id="3" name="Content Placeholder 2"/>
          <p:cNvSpPr>
            <a:spLocks noGrp="1"/>
          </p:cNvSpPr>
          <p:nvPr>
            <p:ph idx="1"/>
          </p:nvPr>
        </p:nvSpPr>
        <p:spPr>
          <a:xfrm>
            <a:off x="1421501" y="1650775"/>
            <a:ext cx="7924800" cy="4367676"/>
          </a:xfrm>
        </p:spPr>
        <p:txBody>
          <a:bodyPr>
            <a:normAutofit fontScale="85000" lnSpcReduction="10000"/>
          </a:bodyPr>
          <a:lstStyle/>
          <a:p>
            <a:pPr>
              <a:lnSpc>
                <a:spcPts val="2800"/>
              </a:lnSpc>
              <a:spcAft>
                <a:spcPts val="600"/>
              </a:spcAft>
            </a:pPr>
            <a:r>
              <a:rPr lang="en-US" sz="3200" b="1" dirty="0"/>
              <a:t>TSBEP:  Rule 465.1 (10)</a:t>
            </a:r>
          </a:p>
          <a:p>
            <a:pPr marL="350838"/>
            <a:r>
              <a:rPr lang="en-US" sz="3200" i="1" dirty="0"/>
              <a:t>“Provision of psychological services” means any use by a licensee of his or her education or training in psychology in the context of a professional relationship. Psychological services include, but are not limited to, therapy, diagnosis, testing, assessments, evaluation, treatment, counseling, supervision, </a:t>
            </a:r>
            <a:r>
              <a:rPr lang="en-US" sz="3200" i="1" u="sng" dirty="0"/>
              <a:t>consultation</a:t>
            </a:r>
            <a:r>
              <a:rPr lang="en-US" sz="3200" i="1" dirty="0"/>
              <a:t>, providing forensic opinions, </a:t>
            </a:r>
            <a:r>
              <a:rPr lang="en-US" sz="3200" i="1" u="sng" dirty="0"/>
              <a:t>rendering a professional opinion</a:t>
            </a:r>
            <a:r>
              <a:rPr lang="en-US" sz="3200" i="1" dirty="0"/>
              <a:t>, performing research, or </a:t>
            </a:r>
            <a:r>
              <a:rPr lang="en-US" sz="3200" i="1" u="sng" dirty="0"/>
              <a:t>teaching to an individual, group, or organization</a:t>
            </a:r>
            <a:r>
              <a:rPr lang="en-US" sz="3200" i="1" dirty="0"/>
              <a:t>.”</a:t>
            </a:r>
          </a:p>
        </p:txBody>
      </p:sp>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24</a:t>
            </a:fld>
            <a:endParaRPr lang="en-US"/>
          </a:p>
        </p:txBody>
      </p:sp>
      <p:pic>
        <p:nvPicPr>
          <p:cNvPr id="6" name="Picture 2" descr="C:\Users\DL &amp; RG Black\AppData\Local\Microsoft\Windows\Temporary Internet Files\Content.IE5\7HHS30TQ\MC900436401[1].pn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179860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104" y="483267"/>
            <a:ext cx="9144000" cy="715962"/>
          </a:xfrm>
          <a:ln>
            <a:noFill/>
          </a:ln>
        </p:spPr>
        <p:txBody>
          <a:bodyPr>
            <a:noAutofit/>
          </a:bodyPr>
          <a:lstStyle/>
          <a:p>
            <a:pPr>
              <a:spcBef>
                <a:spcPct val="50000"/>
              </a:spcBef>
              <a:defRPr/>
            </a:pPr>
            <a:r>
              <a:rPr lang="en-US" b="1" dirty="0"/>
              <a:t>Definition of </a:t>
            </a:r>
            <a:r>
              <a:rPr lang="en-US" b="1" dirty="0" smtClean="0"/>
              <a:t>Psychological Services</a:t>
            </a:r>
            <a:endParaRPr lang="en-US" b="1" dirty="0"/>
          </a:p>
        </p:txBody>
      </p:sp>
      <p:sp>
        <p:nvSpPr>
          <p:cNvPr id="3" name="Content Placeholder 2"/>
          <p:cNvSpPr>
            <a:spLocks noGrp="1"/>
          </p:cNvSpPr>
          <p:nvPr>
            <p:ph idx="1"/>
          </p:nvPr>
        </p:nvSpPr>
        <p:spPr>
          <a:xfrm>
            <a:off x="968347" y="1265731"/>
            <a:ext cx="7924800" cy="5486399"/>
          </a:xfrm>
        </p:spPr>
        <p:txBody>
          <a:bodyPr>
            <a:normAutofit fontScale="77500" lnSpcReduction="20000"/>
          </a:bodyPr>
          <a:lstStyle/>
          <a:p>
            <a:pPr lvl="1">
              <a:spcAft>
                <a:spcPts val="600"/>
              </a:spcAft>
              <a:defRPr/>
            </a:pPr>
            <a:r>
              <a:rPr lang="en-US" sz="3600" i="1" dirty="0"/>
              <a:t>IDEA [34CFR 300.34(c)(10)(</a:t>
            </a:r>
            <a:r>
              <a:rPr lang="en-US" sz="3600" i="1" dirty="0" err="1"/>
              <a:t>i</a:t>
            </a:r>
            <a:r>
              <a:rPr lang="en-US" sz="3600" i="1" dirty="0"/>
              <a:t>-iv)] defines psychological services to include – </a:t>
            </a:r>
            <a:endParaRPr lang="en-US" dirty="0"/>
          </a:p>
          <a:p>
            <a:pPr marL="228600" indent="-228600">
              <a:buFont typeface="Arial" panose="020B0604020202020204" pitchFamily="34" charset="0"/>
              <a:buChar char="•"/>
            </a:pPr>
            <a:r>
              <a:rPr lang="en-US" sz="3100" dirty="0"/>
              <a:t>Administering psychological and educational tests, and other assessment procedures;</a:t>
            </a:r>
          </a:p>
          <a:p>
            <a:pPr marL="228600" indent="-228600">
              <a:buFont typeface="Arial" panose="020B0604020202020204" pitchFamily="34" charset="0"/>
              <a:buChar char="•"/>
            </a:pPr>
            <a:r>
              <a:rPr lang="en-US" sz="3100" dirty="0"/>
              <a:t>Interpreting assessment results;</a:t>
            </a:r>
          </a:p>
          <a:p>
            <a:pPr marL="228600" indent="-228600">
              <a:buFont typeface="Arial" panose="020B0604020202020204" pitchFamily="34" charset="0"/>
              <a:buChar char="•"/>
            </a:pPr>
            <a:r>
              <a:rPr lang="en-US" sz="3100" dirty="0"/>
              <a:t>Obtaining, integrating, and interpreting information about child behavior and conditions relating to learning;</a:t>
            </a:r>
          </a:p>
          <a:p>
            <a:pPr marL="228600" indent="-228600">
              <a:buFont typeface="Arial" panose="020B0604020202020204" pitchFamily="34" charset="0"/>
              <a:buChar char="•"/>
            </a:pPr>
            <a:r>
              <a:rPr lang="en-US" sz="3100" dirty="0"/>
              <a:t>Consulting with other staff members in planning school programs to meet the special educational needs of children as indicated by psychological tests, interviews, direct observation, and behavioral evaluations;</a:t>
            </a:r>
          </a:p>
          <a:p>
            <a:pPr marL="228600" indent="-228600">
              <a:buFont typeface="Arial" panose="020B0604020202020204" pitchFamily="34" charset="0"/>
              <a:buChar char="•"/>
            </a:pPr>
            <a:r>
              <a:rPr lang="en-US" sz="3100" dirty="0"/>
              <a:t>Planning and managing a program of psychological services, including psychological counseling for children and parents; and</a:t>
            </a:r>
          </a:p>
          <a:p>
            <a:pPr marL="228600" indent="-228600">
              <a:buFont typeface="Arial" panose="020B0604020202020204" pitchFamily="34" charset="0"/>
              <a:buChar char="•"/>
            </a:pPr>
            <a:r>
              <a:rPr lang="en-US" sz="3100" dirty="0"/>
              <a:t>Assisting in developing positive behavioral             intervention strategies.</a:t>
            </a:r>
            <a:endParaRPr lang="en-US" sz="10300" i="1" dirty="0"/>
          </a:p>
        </p:txBody>
      </p:sp>
      <p:sp>
        <p:nvSpPr>
          <p:cNvPr id="7" name="Slide Number Placeholder 6"/>
          <p:cNvSpPr>
            <a:spLocks noGrp="1"/>
          </p:cNvSpPr>
          <p:nvPr>
            <p:ph type="sldNum" sz="quarter" idx="10"/>
          </p:nvPr>
        </p:nvSpPr>
        <p:spPr/>
        <p:txBody>
          <a:bodyPr/>
          <a:lstStyle/>
          <a:p>
            <a:pPr>
              <a:defRPr/>
            </a:pPr>
            <a:fld id="{520705A3-8F63-431D-A264-9C8DD4748403}" type="slidenum">
              <a:rPr lang="en-US" smtClean="0"/>
              <a:pPr>
                <a:defRPr/>
              </a:pPr>
              <a:t>25</a:t>
            </a:fld>
            <a:endParaRPr lang="en-US"/>
          </a:p>
        </p:txBody>
      </p:sp>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4981798"/>
            <a:ext cx="1752600" cy="187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98440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11868"/>
            <a:ext cx="9144000" cy="715962"/>
          </a:xfrm>
          <a:ln>
            <a:noFill/>
          </a:ln>
        </p:spPr>
        <p:txBody>
          <a:bodyPr>
            <a:noAutofit/>
          </a:bodyPr>
          <a:lstStyle/>
          <a:p>
            <a:pPr algn="ctr">
              <a:spcBef>
                <a:spcPct val="50000"/>
              </a:spcBef>
              <a:defRPr/>
            </a:pPr>
            <a:r>
              <a:rPr lang="en-US" sz="3200" b="1" dirty="0"/>
              <a:t>Definition of Counseling</a:t>
            </a:r>
          </a:p>
        </p:txBody>
      </p:sp>
      <p:sp>
        <p:nvSpPr>
          <p:cNvPr id="3" name="Content Placeholder 2"/>
          <p:cNvSpPr>
            <a:spLocks noGrp="1"/>
          </p:cNvSpPr>
          <p:nvPr>
            <p:ph idx="1"/>
          </p:nvPr>
        </p:nvSpPr>
        <p:spPr>
          <a:xfrm>
            <a:off x="1238081" y="1682496"/>
            <a:ext cx="8820319" cy="4870705"/>
          </a:xfrm>
        </p:spPr>
        <p:txBody>
          <a:bodyPr>
            <a:normAutofit/>
          </a:bodyPr>
          <a:lstStyle/>
          <a:p>
            <a:pPr lvl="1">
              <a:defRPr/>
            </a:pPr>
            <a:r>
              <a:rPr lang="en-US" sz="3200" i="1" dirty="0"/>
              <a:t>IDEA [34CFR 300.34(c)(2)] defines counseling as – </a:t>
            </a:r>
          </a:p>
          <a:p>
            <a:pPr marL="400050" lvl="2">
              <a:defRPr/>
            </a:pPr>
            <a:r>
              <a:rPr lang="en-US" sz="2800" dirty="0"/>
              <a:t>Counseling services means services provided by qualified social workers, psychologists, guidance counselors, or other qualified personnel.</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581400"/>
            <a:ext cx="26336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520705A3-8F63-431D-A264-9C8DD4748403}" type="slidenum">
              <a:rPr lang="en-US" smtClean="0"/>
              <a:pPr>
                <a:defRPr/>
              </a:pPr>
              <a:t>26</a:t>
            </a:fld>
            <a:endParaRPr lang="en-US"/>
          </a:p>
        </p:txBody>
      </p:sp>
      <p:pic>
        <p:nvPicPr>
          <p:cNvPr id="9" name="Picture 2" descr="C:\Users\DL &amp; RG Black\AppData\Local\Microsoft\Windows\Temporary Internet Files\Content.IE5\7HHS30TQ\MC90043640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594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129631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39" y="711867"/>
            <a:ext cx="9144000" cy="715962"/>
          </a:xfrm>
          <a:ln>
            <a:noFill/>
          </a:ln>
        </p:spPr>
        <p:txBody>
          <a:bodyPr>
            <a:noAutofit/>
          </a:bodyPr>
          <a:lstStyle/>
          <a:p>
            <a:pPr algn="ctr">
              <a:spcBef>
                <a:spcPct val="50000"/>
              </a:spcBef>
              <a:defRPr/>
            </a:pPr>
            <a:r>
              <a:rPr lang="en-US" sz="3200" b="1" dirty="0"/>
              <a:t>Definition of Counseling</a:t>
            </a:r>
          </a:p>
        </p:txBody>
      </p:sp>
      <p:sp>
        <p:nvSpPr>
          <p:cNvPr id="3" name="Content Placeholder 2"/>
          <p:cNvSpPr>
            <a:spLocks noGrp="1"/>
          </p:cNvSpPr>
          <p:nvPr>
            <p:ph idx="1"/>
          </p:nvPr>
        </p:nvSpPr>
        <p:spPr>
          <a:xfrm>
            <a:off x="882032" y="1577947"/>
            <a:ext cx="9176368" cy="4975254"/>
          </a:xfrm>
        </p:spPr>
        <p:txBody>
          <a:bodyPr>
            <a:normAutofit/>
          </a:bodyPr>
          <a:lstStyle/>
          <a:p>
            <a:pPr lvl="1">
              <a:defRPr/>
            </a:pPr>
            <a:r>
              <a:rPr lang="en-US" sz="3200" i="1" dirty="0"/>
              <a:t>American School Counselors Association (2007) defines counseling as –</a:t>
            </a:r>
          </a:p>
          <a:p>
            <a:pPr marL="400050" lvl="2">
              <a:defRPr/>
            </a:pPr>
            <a:r>
              <a:rPr lang="en-US" sz="2800" dirty="0"/>
              <a:t>Services that are intended to help children in areas of academic achievement, personal/social development and career development</a:t>
            </a:r>
            <a:r>
              <a:rPr lang="en-US" sz="3000" dirty="0"/>
              <a:t>.</a:t>
            </a:r>
          </a:p>
        </p:txBody>
      </p:sp>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27</a:t>
            </a:fld>
            <a:endParaRPr lang="en-US"/>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41745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163"/>
            <a:ext cx="9144000" cy="1697121"/>
          </a:xfrm>
          <a:ln>
            <a:noFill/>
          </a:ln>
        </p:spPr>
        <p:txBody>
          <a:bodyPr>
            <a:noAutofit/>
          </a:bodyPr>
          <a:lstStyle/>
          <a:p>
            <a:pPr algn="ctr">
              <a:spcBef>
                <a:spcPct val="50000"/>
              </a:spcBef>
              <a:defRPr/>
            </a:pPr>
            <a:r>
              <a:rPr lang="en-US" sz="3200" b="1" dirty="0"/>
              <a:t>Psychological Services &amp; Counseling</a:t>
            </a:r>
          </a:p>
        </p:txBody>
      </p:sp>
      <p:sp>
        <p:nvSpPr>
          <p:cNvPr id="3" name="Content Placeholder 2"/>
          <p:cNvSpPr>
            <a:spLocks noGrp="1"/>
          </p:cNvSpPr>
          <p:nvPr>
            <p:ph idx="1"/>
          </p:nvPr>
        </p:nvSpPr>
        <p:spPr>
          <a:xfrm>
            <a:off x="1024991" y="1173345"/>
            <a:ext cx="8001000" cy="5143163"/>
          </a:xfrm>
        </p:spPr>
        <p:txBody>
          <a:bodyPr>
            <a:noAutofit/>
          </a:bodyPr>
          <a:lstStyle/>
          <a:p>
            <a:pPr marL="109728" indent="0">
              <a:spcAft>
                <a:spcPts val="600"/>
              </a:spcAft>
              <a:buNone/>
              <a:defRPr/>
            </a:pPr>
            <a:r>
              <a:rPr lang="en-US" sz="3200" i="1" dirty="0"/>
              <a:t>Summary</a:t>
            </a:r>
          </a:p>
          <a:p>
            <a:pPr marL="228600" indent="-228600">
              <a:lnSpc>
                <a:spcPts val="3200"/>
              </a:lnSpc>
              <a:spcBef>
                <a:spcPts val="600"/>
              </a:spcBef>
              <a:spcAft>
                <a:spcPts val="600"/>
              </a:spcAft>
              <a:buFont typeface="Arial" panose="020B0604020202020204" pitchFamily="34" charset="0"/>
              <a:buChar char="•"/>
              <a:defRPr/>
            </a:pPr>
            <a:r>
              <a:rPr lang="en-US" dirty="0"/>
              <a:t>Addresses social, emotional, and behavioral problems that are interfering with </a:t>
            </a:r>
            <a:r>
              <a:rPr lang="en-US" dirty="0" smtClean="0"/>
              <a:t>the student’s ability </a:t>
            </a:r>
            <a:r>
              <a:rPr lang="en-US" dirty="0"/>
              <a:t>to benefit from special education program</a:t>
            </a:r>
          </a:p>
          <a:p>
            <a:pPr marL="228600" indent="-228600">
              <a:lnSpc>
                <a:spcPts val="3200"/>
              </a:lnSpc>
              <a:spcBef>
                <a:spcPts val="600"/>
              </a:spcBef>
              <a:spcAft>
                <a:spcPts val="600"/>
              </a:spcAft>
              <a:buFont typeface="Arial" panose="020B0604020202020204" pitchFamily="34" charset="0"/>
              <a:buChar char="•"/>
              <a:defRPr/>
            </a:pPr>
            <a:r>
              <a:rPr lang="en-US" dirty="0"/>
              <a:t>Ties goals directly to the assessment</a:t>
            </a:r>
          </a:p>
          <a:p>
            <a:pPr marL="228600" indent="-228600">
              <a:lnSpc>
                <a:spcPts val="3200"/>
              </a:lnSpc>
              <a:spcBef>
                <a:spcPts val="600"/>
              </a:spcBef>
              <a:spcAft>
                <a:spcPts val="600"/>
              </a:spcAft>
              <a:buFont typeface="Arial" panose="020B0604020202020204" pitchFamily="34" charset="0"/>
              <a:buChar char="•"/>
              <a:defRPr/>
            </a:pPr>
            <a:r>
              <a:rPr lang="en-US" dirty="0"/>
              <a:t>Expands assessment results through ongoing documentation of progress</a:t>
            </a:r>
          </a:p>
          <a:p>
            <a:pPr marL="228600" indent="-228600">
              <a:lnSpc>
                <a:spcPts val="3200"/>
              </a:lnSpc>
              <a:spcBef>
                <a:spcPts val="600"/>
              </a:spcBef>
              <a:spcAft>
                <a:spcPts val="600"/>
              </a:spcAft>
              <a:buFont typeface="Arial" panose="020B0604020202020204" pitchFamily="34" charset="0"/>
              <a:buChar char="•"/>
              <a:defRPr/>
            </a:pPr>
            <a:r>
              <a:rPr lang="en-US" dirty="0"/>
              <a:t>Provides only one intervention for addressing problems, other resources also needed for support</a:t>
            </a:r>
          </a:p>
          <a:p>
            <a:pPr marL="228600" indent="-228600">
              <a:lnSpc>
                <a:spcPts val="3200"/>
              </a:lnSpc>
              <a:spcBef>
                <a:spcPts val="600"/>
              </a:spcBef>
              <a:spcAft>
                <a:spcPts val="600"/>
              </a:spcAft>
              <a:buFont typeface="Arial" panose="020B0604020202020204" pitchFamily="34" charset="0"/>
              <a:buChar char="•"/>
              <a:defRPr/>
            </a:pPr>
            <a:r>
              <a:rPr lang="en-US" dirty="0"/>
              <a:t>Gives students tools for managing, coping, and adapting</a:t>
            </a:r>
          </a:p>
        </p:txBody>
      </p:sp>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28</a:t>
            </a:fld>
            <a:endParaRPr lang="en-US"/>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25782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06F5BD5B-B7C8-4989-893D-C600657CFF1B}" type="slidenum">
              <a:rPr lang="en-US" altLang="en-US"/>
              <a:pPr/>
              <a:t>29</a:t>
            </a:fld>
            <a:endParaRPr lang="en-US" altLang="en-US"/>
          </a:p>
        </p:txBody>
      </p:sp>
      <p:sp>
        <p:nvSpPr>
          <p:cNvPr id="28674" name="Rectangle 2"/>
          <p:cNvSpPr>
            <a:spLocks noGrp="1" noChangeArrowheads="1"/>
          </p:cNvSpPr>
          <p:nvPr>
            <p:ph type="title"/>
          </p:nvPr>
        </p:nvSpPr>
        <p:spPr>
          <a:xfrm>
            <a:off x="2209800" y="304799"/>
            <a:ext cx="7772400" cy="1685841"/>
          </a:xfrm>
        </p:spPr>
        <p:txBody>
          <a:bodyPr>
            <a:normAutofit fontScale="90000"/>
          </a:bodyPr>
          <a:lstStyle/>
          <a:p>
            <a:r>
              <a:rPr lang="en-US" altLang="en-US" b="1" dirty="0"/>
              <a:t>When would </a:t>
            </a:r>
            <a:r>
              <a:rPr lang="en-US" altLang="en-US" b="1" dirty="0" smtClean="0"/>
              <a:t>psychological services or counseling </a:t>
            </a:r>
            <a:r>
              <a:rPr lang="en-US" altLang="en-US" b="1" dirty="0"/>
              <a:t>as a related service be appropriate?</a:t>
            </a:r>
          </a:p>
        </p:txBody>
      </p:sp>
      <p:sp>
        <p:nvSpPr>
          <p:cNvPr id="28675" name="Rectangle 3"/>
          <p:cNvSpPr>
            <a:spLocks noGrp="1" noChangeArrowheads="1"/>
          </p:cNvSpPr>
          <p:nvPr>
            <p:ph type="body" idx="1"/>
          </p:nvPr>
        </p:nvSpPr>
        <p:spPr>
          <a:xfrm>
            <a:off x="1085007" y="2161922"/>
            <a:ext cx="7772400" cy="4114800"/>
          </a:xfrm>
        </p:spPr>
        <p:txBody>
          <a:bodyPr/>
          <a:lstStyle/>
          <a:p>
            <a:pPr>
              <a:lnSpc>
                <a:spcPct val="90000"/>
              </a:lnSpc>
            </a:pPr>
            <a:r>
              <a:rPr lang="en-US" altLang="en-US" dirty="0"/>
              <a:t>Behavior impedes learning of self or others.</a:t>
            </a:r>
          </a:p>
          <a:p>
            <a:pPr>
              <a:lnSpc>
                <a:spcPct val="90000"/>
              </a:lnSpc>
            </a:pPr>
            <a:r>
              <a:rPr lang="en-US" altLang="en-US" dirty="0"/>
              <a:t>Student </a:t>
            </a:r>
            <a:r>
              <a:rPr lang="en-US" altLang="en-US" dirty="0" smtClean="0"/>
              <a:t>is failing </a:t>
            </a:r>
            <a:r>
              <a:rPr lang="en-US" altLang="en-US" dirty="0"/>
              <a:t>to achieve goals and objectives due to social, emotional, or behavioral factors.</a:t>
            </a:r>
          </a:p>
          <a:p>
            <a:pPr>
              <a:lnSpc>
                <a:spcPct val="90000"/>
              </a:lnSpc>
            </a:pPr>
            <a:r>
              <a:rPr lang="en-US" altLang="en-US" dirty="0"/>
              <a:t>Less restrictive interventions have been tried.</a:t>
            </a:r>
          </a:p>
          <a:p>
            <a:pPr>
              <a:lnSpc>
                <a:spcPct val="90000"/>
              </a:lnSpc>
            </a:pPr>
            <a:r>
              <a:rPr lang="en-US" altLang="en-US" dirty="0" smtClean="0"/>
              <a:t>When there is a good match </a:t>
            </a:r>
            <a:r>
              <a:rPr lang="en-US" altLang="en-US" dirty="0"/>
              <a:t>between </a:t>
            </a:r>
            <a:r>
              <a:rPr lang="en-US" altLang="en-US" dirty="0" smtClean="0"/>
              <a:t>the expected </a:t>
            </a:r>
            <a:r>
              <a:rPr lang="en-US" altLang="en-US" dirty="0"/>
              <a:t>outcome and the method of intervention</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20852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Workshop Objectives</a:t>
            </a:r>
            <a:endParaRPr lang="en-US" b="1" dirty="0"/>
          </a:p>
        </p:txBody>
      </p:sp>
      <p:sp>
        <p:nvSpPr>
          <p:cNvPr id="3" name="Content Placeholder 2"/>
          <p:cNvSpPr>
            <a:spLocks noGrp="1"/>
          </p:cNvSpPr>
          <p:nvPr>
            <p:ph idx="1"/>
          </p:nvPr>
        </p:nvSpPr>
        <p:spPr/>
        <p:txBody>
          <a:bodyPr/>
          <a:lstStyle/>
          <a:p>
            <a:r>
              <a:rPr lang="en-US" dirty="0" smtClean="0"/>
              <a:t>Review legal requirements for related services</a:t>
            </a:r>
          </a:p>
          <a:p>
            <a:r>
              <a:rPr lang="en-US" dirty="0" smtClean="0"/>
              <a:t>Discuss how the related service evaluation aligns with the student’s IEP</a:t>
            </a:r>
          </a:p>
          <a:p>
            <a:r>
              <a:rPr lang="en-US" dirty="0" smtClean="0"/>
              <a:t>Identify the data sources needed for different types of related services</a:t>
            </a:r>
          </a:p>
          <a:p>
            <a:r>
              <a:rPr lang="en-US" dirty="0" smtClean="0"/>
              <a:t>Integrate traditional and nontraditional data sources for the related service evaluation report</a:t>
            </a:r>
          </a:p>
          <a:p>
            <a:r>
              <a:rPr lang="en-US" dirty="0" smtClean="0"/>
              <a:t>Identify appropriate data sources for specific related service</a:t>
            </a:r>
          </a:p>
          <a:p>
            <a:r>
              <a:rPr lang="en-US" dirty="0" smtClean="0"/>
              <a:t>Consider progress monitoring tools for related services</a:t>
            </a:r>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3</a:t>
            </a:fld>
            <a:endParaRPr lang="en-US" dirty="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04FD9418-17C5-4DFB-82D6-BC76EF82905F}" type="slidenum">
              <a:rPr lang="en-US"/>
              <a:pPr/>
              <a:t>30</a:t>
            </a:fld>
            <a:endParaRPr lang="en-US"/>
          </a:p>
        </p:txBody>
      </p:sp>
      <p:sp>
        <p:nvSpPr>
          <p:cNvPr id="24578" name="Rectangle 2"/>
          <p:cNvSpPr>
            <a:spLocks noGrp="1" noChangeArrowheads="1"/>
          </p:cNvSpPr>
          <p:nvPr>
            <p:ph type="title"/>
          </p:nvPr>
        </p:nvSpPr>
        <p:spPr/>
        <p:txBody>
          <a:bodyPr/>
          <a:lstStyle/>
          <a:p>
            <a:pPr algn="ctr"/>
            <a:r>
              <a:rPr lang="en-US" b="1" dirty="0"/>
              <a:t>Parent Counseling and Training</a:t>
            </a:r>
          </a:p>
        </p:txBody>
      </p:sp>
      <p:sp>
        <p:nvSpPr>
          <p:cNvPr id="24579" name="Rectangle 3"/>
          <p:cNvSpPr>
            <a:spLocks noGrp="1" noChangeArrowheads="1"/>
          </p:cNvSpPr>
          <p:nvPr>
            <p:ph type="body" idx="1"/>
          </p:nvPr>
        </p:nvSpPr>
        <p:spPr/>
        <p:txBody>
          <a:bodyPr/>
          <a:lstStyle/>
          <a:p>
            <a:r>
              <a:rPr lang="en-US" dirty="0"/>
              <a:t>Understanding the special needs of their child</a:t>
            </a:r>
          </a:p>
          <a:p>
            <a:r>
              <a:rPr lang="en-US" dirty="0"/>
              <a:t>Information about child development</a:t>
            </a:r>
          </a:p>
          <a:p>
            <a:r>
              <a:rPr lang="en-US" dirty="0" smtClean="0"/>
              <a:t>Development of necessary </a:t>
            </a:r>
            <a:r>
              <a:rPr lang="en-US" dirty="0"/>
              <a:t>skills that will allow them to support the implementation of their child’s IEP or IFSP</a:t>
            </a:r>
          </a:p>
          <a:p>
            <a:pPr lvl="1" algn="ctr">
              <a:buFontTx/>
              <a:buNone/>
            </a:pPr>
            <a:r>
              <a:rPr lang="en-US" sz="2000" dirty="0"/>
              <a:t>CFR</a:t>
            </a:r>
            <a:r>
              <a:rPr lang="en-US" sz="2000" dirty="0">
                <a:cs typeface="Times New Roman" pitchFamily="18" charset="0"/>
              </a:rPr>
              <a:t>§300.24(b)(7)</a:t>
            </a:r>
            <a:endParaRPr lang="en-US" sz="2000" dirty="0"/>
          </a:p>
        </p:txBody>
      </p:sp>
    </p:spTree>
    <p:extLst>
      <p:ext uri="{BB962C8B-B14F-4D97-AF65-F5344CB8AC3E}">
        <p14:creationId xmlns:p14="http://schemas.microsoft.com/office/powerpoint/2010/main" val="74173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Parent Counseling and Training</a:t>
            </a:r>
            <a:endParaRPr lang="en-US" b="1" dirty="0"/>
          </a:p>
        </p:txBody>
      </p:sp>
      <p:sp>
        <p:nvSpPr>
          <p:cNvPr id="3" name="Content Placeholder 2"/>
          <p:cNvSpPr>
            <a:spLocks noGrp="1"/>
          </p:cNvSpPr>
          <p:nvPr>
            <p:ph idx="1"/>
          </p:nvPr>
        </p:nvSpPr>
        <p:spPr/>
        <p:txBody>
          <a:bodyPr/>
          <a:lstStyle/>
          <a:p>
            <a:r>
              <a:rPr lang="en-US" dirty="0" smtClean="0"/>
              <a:t>Is there documentation that the lack of parental knowledge and skills is related to the inability of the student to generalize skills to the home setting?</a:t>
            </a:r>
          </a:p>
          <a:p>
            <a:r>
              <a:rPr lang="en-US" dirty="0" smtClean="0"/>
              <a:t>Is the parent’s lack of skills contributing to the student’s problems in learning?</a:t>
            </a:r>
          </a:p>
          <a:p>
            <a:r>
              <a:rPr lang="en-US" dirty="0" smtClean="0"/>
              <a:t>Does the parent need to understand their child’s disability in order to help their child benefit from the special education program?</a:t>
            </a:r>
          </a:p>
          <a:p>
            <a:endParaRPr lang="en-US" dirty="0" smtClean="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31</a:t>
            </a:fld>
            <a:endParaRPr lang="en-US" dirty="0"/>
          </a:p>
        </p:txBody>
      </p:sp>
    </p:spTree>
    <p:extLst>
      <p:ext uri="{BB962C8B-B14F-4D97-AF65-F5344CB8AC3E}">
        <p14:creationId xmlns:p14="http://schemas.microsoft.com/office/powerpoint/2010/main" val="402861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all" dirty="0" smtClean="0"/>
              <a:t>IN-HOME </a:t>
            </a:r>
            <a:r>
              <a:rPr lang="en-US" b="1" cap="all" dirty="0"/>
              <a:t>AND COMMUNITY-BASED </a:t>
            </a:r>
            <a:r>
              <a:rPr lang="en-US" b="1" cap="all" dirty="0" smtClean="0"/>
              <a:t>TRAINING</a:t>
            </a:r>
            <a:r>
              <a:rPr lang="en-US" cap="all" dirty="0"/>
              <a:t/>
            </a:r>
            <a:br>
              <a:rPr lang="en-US" cap="all" dirty="0"/>
            </a:br>
            <a:r>
              <a:rPr lang="en-US" sz="2200" cap="all" dirty="0"/>
              <a:t>19 TAC §89.1055(e)(3)</a:t>
            </a:r>
            <a:r>
              <a:rPr lang="en-US" sz="2200" b="1" cap="all" dirty="0"/>
              <a:t/>
            </a:r>
            <a:br>
              <a:rPr lang="en-US" sz="2200" b="1" cap="all" dirty="0"/>
            </a:br>
            <a:endParaRPr lang="en-US" sz="2200" dirty="0"/>
          </a:p>
        </p:txBody>
      </p:sp>
      <p:sp>
        <p:nvSpPr>
          <p:cNvPr id="3" name="Content Placeholder 2"/>
          <p:cNvSpPr>
            <a:spLocks noGrp="1"/>
          </p:cNvSpPr>
          <p:nvPr>
            <p:ph idx="1"/>
          </p:nvPr>
        </p:nvSpPr>
        <p:spPr/>
        <p:txBody>
          <a:bodyPr>
            <a:normAutofit/>
          </a:bodyPr>
          <a:lstStyle/>
          <a:p>
            <a:r>
              <a:rPr lang="en-US" cap="all" dirty="0" smtClean="0"/>
              <a:t>The </a:t>
            </a:r>
            <a:r>
              <a:rPr lang="en-US" cap="all" dirty="0"/>
              <a:t>ARD committee has considered in-home and community-based training or viable alternatives that assist the student with acquisition of </a:t>
            </a:r>
            <a:r>
              <a:rPr lang="en-US" cap="all" dirty="0">
                <a:solidFill>
                  <a:schemeClr val="tx1"/>
                </a:solidFill>
              </a:rPr>
              <a:t>social/behavioral skills (for example: strategies that facilitate maintenance and generalization of such skills from home to school, school to home,  home to community, and school to community) and determined that the student needs services as part of the IEP.  </a:t>
            </a:r>
            <a:endParaRPr lang="en-US" b="1" cap="all" dirty="0">
              <a:solidFill>
                <a:schemeClr val="tx1"/>
              </a:solidFill>
            </a:endParaRPr>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32</a:t>
            </a:fld>
            <a:endParaRPr lang="en-US" dirty="0"/>
          </a:p>
        </p:txBody>
      </p:sp>
    </p:spTree>
    <p:extLst>
      <p:ext uri="{BB962C8B-B14F-4D97-AF65-F5344CB8AC3E}">
        <p14:creationId xmlns:p14="http://schemas.microsoft.com/office/powerpoint/2010/main" val="257817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might the student exhibit educational need for In- Home Training or Community-Based </a:t>
            </a:r>
            <a:r>
              <a:rPr lang="en-US" b="1" dirty="0" smtClean="0"/>
              <a:t>Instruction?</a:t>
            </a:r>
            <a:endParaRPr lang="en-US" dirty="0"/>
          </a:p>
        </p:txBody>
      </p:sp>
      <p:sp>
        <p:nvSpPr>
          <p:cNvPr id="3" name="Content Placeholder 2"/>
          <p:cNvSpPr>
            <a:spLocks noGrp="1"/>
          </p:cNvSpPr>
          <p:nvPr>
            <p:ph idx="1"/>
          </p:nvPr>
        </p:nvSpPr>
        <p:spPr/>
        <p:txBody>
          <a:bodyPr/>
          <a:lstStyle/>
          <a:p>
            <a:r>
              <a:rPr lang="en-US" dirty="0" smtClean="0"/>
              <a:t>Student is able to perform a skill  identified on the IEP at school or in the community but not at home.</a:t>
            </a:r>
          </a:p>
          <a:p>
            <a:r>
              <a:rPr lang="en-US" dirty="0" smtClean="0"/>
              <a:t>Student is at the acquisition stage of a critical skills that requires simultaneous instruction at home and school (e.g. toilet training or feeding).</a:t>
            </a:r>
          </a:p>
          <a:p>
            <a:r>
              <a:rPr lang="en-US" dirty="0" smtClean="0"/>
              <a:t>Student currently demonstrates a serious safety deficit (e.g. repetitive self-injury, running into the street).</a:t>
            </a:r>
          </a:p>
          <a:p>
            <a:r>
              <a:rPr lang="en-US" dirty="0" smtClean="0"/>
              <a:t>Student is progressing at similar rates on IEP goals and objectives across settings and does not meet criteria for In-Home Training.</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33</a:t>
            </a:fld>
            <a:endParaRPr lang="en-US" dirty="0"/>
          </a:p>
        </p:txBody>
      </p:sp>
    </p:spTree>
    <p:extLst>
      <p:ext uri="{BB962C8B-B14F-4D97-AF65-F5344CB8AC3E}">
        <p14:creationId xmlns:p14="http://schemas.microsoft.com/office/powerpoint/2010/main" val="394192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Core Requirements for In-Home or Community-Based Training</a:t>
            </a:r>
            <a:endParaRPr lang="en-US" b="1" dirty="0"/>
          </a:p>
        </p:txBody>
      </p:sp>
      <p:sp>
        <p:nvSpPr>
          <p:cNvPr id="3" name="Content Placeholder 2"/>
          <p:cNvSpPr>
            <a:spLocks noGrp="1"/>
          </p:cNvSpPr>
          <p:nvPr>
            <p:ph idx="1"/>
          </p:nvPr>
        </p:nvSpPr>
        <p:spPr/>
        <p:txBody>
          <a:bodyPr/>
          <a:lstStyle/>
          <a:p>
            <a:r>
              <a:rPr lang="en-US" dirty="0" smtClean="0"/>
              <a:t>Social/behavioral skill domain</a:t>
            </a:r>
          </a:p>
          <a:p>
            <a:r>
              <a:rPr lang="en-US" dirty="0" smtClean="0"/>
              <a:t>Acquisition of skills</a:t>
            </a:r>
          </a:p>
          <a:p>
            <a:r>
              <a:rPr lang="en-US" dirty="0" smtClean="0"/>
              <a:t>Facilitate maintenance of skills</a:t>
            </a:r>
          </a:p>
          <a:p>
            <a:r>
              <a:rPr lang="en-US" dirty="0" smtClean="0"/>
              <a:t>Generalization of skills</a:t>
            </a:r>
          </a:p>
          <a:p>
            <a:r>
              <a:rPr lang="en-US" dirty="0" smtClean="0"/>
              <a:t>Student needs the service as part of the IEP</a:t>
            </a:r>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34</a:t>
            </a:fld>
            <a:endParaRPr lang="en-US" dirty="0"/>
          </a:p>
        </p:txBody>
      </p:sp>
    </p:spTree>
    <p:extLst>
      <p:ext uri="{BB962C8B-B14F-4D97-AF65-F5344CB8AC3E}">
        <p14:creationId xmlns:p14="http://schemas.microsoft.com/office/powerpoint/2010/main" val="317046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In-Home Training and/or Community-Based Instruction</a:t>
            </a:r>
            <a:endParaRPr lang="en-US" b="1" dirty="0"/>
          </a:p>
        </p:txBody>
      </p:sp>
      <p:sp>
        <p:nvSpPr>
          <p:cNvPr id="3" name="Content Placeholder 2"/>
          <p:cNvSpPr>
            <a:spLocks noGrp="1"/>
          </p:cNvSpPr>
          <p:nvPr>
            <p:ph idx="1"/>
          </p:nvPr>
        </p:nvSpPr>
        <p:spPr/>
        <p:txBody>
          <a:bodyPr/>
          <a:lstStyle/>
          <a:p>
            <a:r>
              <a:rPr lang="en-US" dirty="0" smtClean="0"/>
              <a:t>Is </a:t>
            </a:r>
            <a:r>
              <a:rPr lang="en-US" i="1" dirty="0" smtClean="0"/>
              <a:t>not</a:t>
            </a:r>
            <a:r>
              <a:rPr lang="en-US" dirty="0" smtClean="0"/>
              <a:t> restricted to one disability classification</a:t>
            </a:r>
          </a:p>
          <a:p>
            <a:r>
              <a:rPr lang="en-US" dirty="0" smtClean="0"/>
              <a:t>Must be considered for students with autism classification</a:t>
            </a:r>
          </a:p>
          <a:p>
            <a:r>
              <a:rPr lang="en-US" dirty="0" smtClean="0"/>
              <a:t>Does </a:t>
            </a:r>
            <a:r>
              <a:rPr lang="en-US" i="1" dirty="0" smtClean="0"/>
              <a:t>not</a:t>
            </a:r>
            <a:r>
              <a:rPr lang="en-US" dirty="0" smtClean="0"/>
              <a:t> require that training occur in the home setting</a:t>
            </a:r>
          </a:p>
          <a:p>
            <a:r>
              <a:rPr lang="en-US" dirty="0" smtClean="0"/>
              <a:t>Does </a:t>
            </a:r>
            <a:r>
              <a:rPr lang="en-US" i="1" dirty="0" smtClean="0"/>
              <a:t>not</a:t>
            </a:r>
            <a:r>
              <a:rPr lang="en-US" dirty="0" smtClean="0"/>
              <a:t> require community-based instruction</a:t>
            </a:r>
          </a:p>
          <a:p>
            <a:r>
              <a:rPr lang="en-US" dirty="0" smtClean="0"/>
              <a:t>Allows for a </a:t>
            </a:r>
            <a:r>
              <a:rPr lang="en-US" i="1" dirty="0" smtClean="0"/>
              <a:t>viable alternative</a:t>
            </a:r>
            <a:r>
              <a:rPr lang="en-US" dirty="0" smtClean="0"/>
              <a:t> if instruction in the home setting is </a:t>
            </a:r>
            <a:r>
              <a:rPr lang="en-US" i="1" dirty="0" smtClean="0"/>
              <a:t>not</a:t>
            </a:r>
            <a:r>
              <a:rPr lang="en-US" dirty="0"/>
              <a:t> </a:t>
            </a:r>
            <a:r>
              <a:rPr lang="en-US" dirty="0" smtClean="0"/>
              <a:t>feasible</a:t>
            </a:r>
          </a:p>
          <a:p>
            <a:r>
              <a:rPr lang="en-US" dirty="0" smtClean="0"/>
              <a:t>No qualifications are identified for the staff providing the service</a:t>
            </a:r>
          </a:p>
          <a:p>
            <a:pPr marL="109728" indent="0">
              <a:buNone/>
            </a:pP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35</a:t>
            </a:fld>
            <a:endParaRPr lang="en-US" dirty="0"/>
          </a:p>
        </p:txBody>
      </p:sp>
    </p:spTree>
    <p:extLst>
      <p:ext uri="{BB962C8B-B14F-4D97-AF65-F5344CB8AC3E}">
        <p14:creationId xmlns:p14="http://schemas.microsoft.com/office/powerpoint/2010/main" val="15575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Evaluation Tools for the IHT Evaluation and Sample Forms for IHT</a:t>
            </a:r>
            <a:r>
              <a:rPr lang="en-US" b="1" dirty="0"/>
              <a:t/>
            </a:r>
            <a:br>
              <a:rPr lang="en-US" b="1" dirty="0"/>
            </a:br>
            <a:endParaRPr lang="en-US" b="1" dirty="0"/>
          </a:p>
        </p:txBody>
      </p:sp>
      <p:sp>
        <p:nvSpPr>
          <p:cNvPr id="3" name="Content Placeholder 2"/>
          <p:cNvSpPr>
            <a:spLocks noGrp="1"/>
          </p:cNvSpPr>
          <p:nvPr>
            <p:ph idx="1"/>
          </p:nvPr>
        </p:nvSpPr>
        <p:spPr/>
        <p:txBody>
          <a:bodyPr>
            <a:normAutofit lnSpcReduction="10000"/>
          </a:bodyPr>
          <a:lstStyle/>
          <a:p>
            <a:r>
              <a:rPr lang="en-US" dirty="0" smtClean="0"/>
              <a:t>Record Review-specifically about levels of learning</a:t>
            </a:r>
          </a:p>
          <a:p>
            <a:r>
              <a:rPr lang="en-US" dirty="0" smtClean="0"/>
              <a:t>Parent </a:t>
            </a:r>
            <a:r>
              <a:rPr lang="en-US" dirty="0" smtClean="0"/>
              <a:t>Interview</a:t>
            </a:r>
            <a:endParaRPr lang="en-US" dirty="0" smtClean="0"/>
          </a:p>
          <a:p>
            <a:r>
              <a:rPr lang="en-US" dirty="0" smtClean="0"/>
              <a:t>Teacher Interview</a:t>
            </a:r>
          </a:p>
          <a:p>
            <a:r>
              <a:rPr lang="en-US" dirty="0" smtClean="0"/>
              <a:t>Observations of student at home, in the community and at school</a:t>
            </a:r>
          </a:p>
          <a:p>
            <a:r>
              <a:rPr lang="en-US" dirty="0" smtClean="0"/>
              <a:t>Assessment of adaptive behavior</a:t>
            </a:r>
          </a:p>
          <a:p>
            <a:r>
              <a:rPr lang="en-US" dirty="0" smtClean="0"/>
              <a:t>Functional behavioral assessment if appropriate</a:t>
            </a:r>
          </a:p>
          <a:p>
            <a:r>
              <a:rPr lang="en-US" dirty="0" smtClean="0"/>
              <a:t>Reinforcer survey if needed</a:t>
            </a:r>
          </a:p>
          <a:p>
            <a:endParaRPr lang="en-US" dirty="0"/>
          </a:p>
          <a:p>
            <a:r>
              <a:rPr lang="en-US" b="1" i="1" dirty="0" smtClean="0"/>
              <a:t>IHT Forms compliments </a:t>
            </a:r>
            <a:r>
              <a:rPr lang="en-US" b="1" i="1" dirty="0"/>
              <a:t>of the Texas City </a:t>
            </a:r>
            <a:r>
              <a:rPr lang="en-US" b="1" i="1" dirty="0" smtClean="0"/>
              <a:t>Independent </a:t>
            </a:r>
            <a:r>
              <a:rPr lang="en-US" b="1" i="1" dirty="0"/>
              <a:t>School District, Dr. Martha Lee, LSSP</a:t>
            </a:r>
            <a:endParaRPr lang="en-US" i="1"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36</a:t>
            </a:fld>
            <a:endParaRPr lang="en-US" dirty="0"/>
          </a:p>
        </p:txBody>
      </p:sp>
    </p:spTree>
    <p:extLst>
      <p:ext uri="{BB962C8B-B14F-4D97-AF65-F5344CB8AC3E}">
        <p14:creationId xmlns:p14="http://schemas.microsoft.com/office/powerpoint/2010/main" val="216781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AAB3D6B0-70EB-4FDB-9574-971745AD14E2}" type="slidenum">
              <a:rPr lang="en-US"/>
              <a:pPr/>
              <a:t>37</a:t>
            </a:fld>
            <a:endParaRPr lang="en-US"/>
          </a:p>
        </p:txBody>
      </p:sp>
      <p:sp>
        <p:nvSpPr>
          <p:cNvPr id="43010" name="Rectangle 2"/>
          <p:cNvSpPr>
            <a:spLocks noGrp="1" noChangeArrowheads="1"/>
          </p:cNvSpPr>
          <p:nvPr>
            <p:ph type="title"/>
          </p:nvPr>
        </p:nvSpPr>
        <p:spPr/>
        <p:txBody>
          <a:bodyPr>
            <a:normAutofit fontScale="90000"/>
          </a:bodyPr>
          <a:lstStyle/>
          <a:p>
            <a:pPr algn="ctr"/>
            <a:r>
              <a:rPr lang="en-US" b="1" dirty="0" smtClean="0"/>
              <a:t>Requirements </a:t>
            </a:r>
            <a:r>
              <a:rPr lang="en-US" b="1" dirty="0"/>
              <a:t>for </a:t>
            </a:r>
            <a:r>
              <a:rPr lang="en-US" b="1" dirty="0" smtClean="0"/>
              <a:t>Documentation of Related </a:t>
            </a:r>
            <a:r>
              <a:rPr lang="en-US" b="1" dirty="0"/>
              <a:t>Services</a:t>
            </a:r>
          </a:p>
        </p:txBody>
      </p:sp>
      <p:sp>
        <p:nvSpPr>
          <p:cNvPr id="43011" name="Rectangle 3"/>
          <p:cNvSpPr>
            <a:spLocks noGrp="1" noChangeArrowheads="1"/>
          </p:cNvSpPr>
          <p:nvPr>
            <p:ph type="body" idx="1"/>
          </p:nvPr>
        </p:nvSpPr>
        <p:spPr>
          <a:xfrm>
            <a:off x="2286000" y="2133600"/>
            <a:ext cx="7772400" cy="4114800"/>
          </a:xfrm>
        </p:spPr>
        <p:txBody>
          <a:bodyPr/>
          <a:lstStyle/>
          <a:p>
            <a:r>
              <a:rPr lang="en-US" dirty="0"/>
              <a:t>Federal requirements under IDEA-R</a:t>
            </a:r>
          </a:p>
          <a:p>
            <a:pPr lvl="1"/>
            <a:r>
              <a:rPr lang="en-US" dirty="0"/>
              <a:t>Written evaluation data</a:t>
            </a:r>
          </a:p>
          <a:p>
            <a:pPr lvl="1"/>
            <a:r>
              <a:rPr lang="en-US" dirty="0"/>
              <a:t>Annual goals and objectives</a:t>
            </a:r>
          </a:p>
          <a:p>
            <a:pPr lvl="1"/>
            <a:r>
              <a:rPr lang="en-US" dirty="0"/>
              <a:t>Progress reports</a:t>
            </a:r>
          </a:p>
          <a:p>
            <a:r>
              <a:rPr lang="en-US" dirty="0"/>
              <a:t>Texas Education Code</a:t>
            </a:r>
          </a:p>
          <a:p>
            <a:r>
              <a:rPr lang="en-US" dirty="0"/>
              <a:t>School district policies and procedures</a:t>
            </a:r>
          </a:p>
          <a:p>
            <a:r>
              <a:rPr lang="en-US" dirty="0"/>
              <a:t>Professional standards</a:t>
            </a:r>
          </a:p>
          <a:p>
            <a:endParaRPr lang="en-US" dirty="0"/>
          </a:p>
        </p:txBody>
      </p:sp>
    </p:spTree>
    <p:extLst>
      <p:ext uri="{BB962C8B-B14F-4D97-AF65-F5344CB8AC3E}">
        <p14:creationId xmlns:p14="http://schemas.microsoft.com/office/powerpoint/2010/main" val="16475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7E4AE841-C62D-4049-A762-6CD0BAB7AB33}" type="slidenum">
              <a:rPr lang="en-US"/>
              <a:pPr/>
              <a:t>38</a:t>
            </a:fld>
            <a:endParaRPr lang="en-US"/>
          </a:p>
        </p:txBody>
      </p:sp>
      <p:sp>
        <p:nvSpPr>
          <p:cNvPr id="30722" name="Rectangle 2"/>
          <p:cNvSpPr>
            <a:spLocks noGrp="1" noChangeArrowheads="1"/>
          </p:cNvSpPr>
          <p:nvPr>
            <p:ph type="title"/>
          </p:nvPr>
        </p:nvSpPr>
        <p:spPr/>
        <p:txBody>
          <a:bodyPr>
            <a:normAutofit fontScale="90000"/>
          </a:bodyPr>
          <a:lstStyle/>
          <a:p>
            <a:pPr algn="ctr"/>
            <a:r>
              <a:rPr lang="en-US" b="1" dirty="0" smtClean="0"/>
              <a:t>Documentation </a:t>
            </a:r>
            <a:r>
              <a:rPr lang="en-US" b="1" dirty="0" smtClean="0"/>
              <a:t>Requirements for </a:t>
            </a:r>
            <a:r>
              <a:rPr lang="en-US" b="1" dirty="0" smtClean="0"/>
              <a:t>Related </a:t>
            </a:r>
            <a:r>
              <a:rPr lang="en-US" b="1" dirty="0"/>
              <a:t>Service </a:t>
            </a:r>
            <a:r>
              <a:rPr lang="en-US" b="1" dirty="0" smtClean="0"/>
              <a:t>Providers</a:t>
            </a:r>
            <a:endParaRPr lang="en-US" b="1" dirty="0"/>
          </a:p>
        </p:txBody>
      </p:sp>
      <p:sp>
        <p:nvSpPr>
          <p:cNvPr id="30723" name="Rectangle 3"/>
          <p:cNvSpPr>
            <a:spLocks noGrp="1" noChangeArrowheads="1"/>
          </p:cNvSpPr>
          <p:nvPr>
            <p:ph type="body" idx="1"/>
          </p:nvPr>
        </p:nvSpPr>
        <p:spPr/>
        <p:txBody>
          <a:bodyPr/>
          <a:lstStyle/>
          <a:p>
            <a:pPr>
              <a:lnSpc>
                <a:spcPct val="90000"/>
              </a:lnSpc>
            </a:pPr>
            <a:r>
              <a:rPr lang="en-US" dirty="0"/>
              <a:t>Must be able to provide documentation of </a:t>
            </a:r>
            <a:r>
              <a:rPr lang="en-US" dirty="0" smtClean="0"/>
              <a:t>staff training for the related </a:t>
            </a:r>
            <a:r>
              <a:rPr lang="en-US" dirty="0"/>
              <a:t>to the student’s disabilities</a:t>
            </a:r>
          </a:p>
          <a:p>
            <a:pPr>
              <a:lnSpc>
                <a:spcPct val="90000"/>
              </a:lnSpc>
            </a:pPr>
            <a:r>
              <a:rPr lang="en-US" dirty="0"/>
              <a:t>Must be able to describe the </a:t>
            </a:r>
            <a:r>
              <a:rPr lang="en-US" dirty="0" smtClean="0"/>
              <a:t>approaches </a:t>
            </a:r>
            <a:r>
              <a:rPr lang="en-US" dirty="0"/>
              <a:t>used toward achievement of student’s IEP goals</a:t>
            </a:r>
          </a:p>
          <a:p>
            <a:pPr>
              <a:lnSpc>
                <a:spcPct val="90000"/>
              </a:lnSpc>
            </a:pPr>
            <a:r>
              <a:rPr lang="en-US" dirty="0"/>
              <a:t>May be asked to produce copies of counseling schedules</a:t>
            </a:r>
          </a:p>
          <a:p>
            <a:pPr marL="109728" indent="0">
              <a:lnSpc>
                <a:spcPct val="90000"/>
              </a:lnSpc>
              <a:buNone/>
            </a:pPr>
            <a:endParaRPr lang="en-US" dirty="0"/>
          </a:p>
          <a:p>
            <a:pPr algn="ctr">
              <a:lnSpc>
                <a:spcPct val="90000"/>
              </a:lnSpc>
              <a:buFontTx/>
              <a:buNone/>
            </a:pPr>
            <a:endParaRPr lang="en-US" sz="1800" dirty="0"/>
          </a:p>
        </p:txBody>
      </p:sp>
    </p:spTree>
    <p:extLst>
      <p:ext uri="{BB962C8B-B14F-4D97-AF65-F5344CB8AC3E}">
        <p14:creationId xmlns:p14="http://schemas.microsoft.com/office/powerpoint/2010/main" val="8863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78DF644E-DD08-4D2D-AFB3-0485BE8E4A2B}" type="slidenum">
              <a:rPr lang="en-US"/>
              <a:pPr/>
              <a:t>39</a:t>
            </a:fld>
            <a:endParaRPr lang="en-US"/>
          </a:p>
        </p:txBody>
      </p:sp>
      <p:sp>
        <p:nvSpPr>
          <p:cNvPr id="39938" name="Rectangle 2"/>
          <p:cNvSpPr>
            <a:spLocks noGrp="1" noChangeArrowheads="1"/>
          </p:cNvSpPr>
          <p:nvPr>
            <p:ph type="title"/>
          </p:nvPr>
        </p:nvSpPr>
        <p:spPr/>
        <p:txBody>
          <a:bodyPr/>
          <a:lstStyle/>
          <a:p>
            <a:r>
              <a:rPr lang="en-US" b="1"/>
              <a:t>Suggestions for Documentation of Related Services</a:t>
            </a:r>
          </a:p>
        </p:txBody>
      </p:sp>
      <p:sp>
        <p:nvSpPr>
          <p:cNvPr id="39939" name="Rectangle 3"/>
          <p:cNvSpPr>
            <a:spLocks noGrp="1" noChangeArrowheads="1"/>
          </p:cNvSpPr>
          <p:nvPr>
            <p:ph type="body" idx="1"/>
          </p:nvPr>
        </p:nvSpPr>
        <p:spPr/>
        <p:txBody>
          <a:bodyPr/>
          <a:lstStyle/>
          <a:p>
            <a:r>
              <a:rPr lang="en-US" dirty="0"/>
              <a:t>Document all contacts with staff, parents, and outside providers</a:t>
            </a:r>
          </a:p>
          <a:p>
            <a:r>
              <a:rPr lang="en-US" dirty="0"/>
              <a:t>Develop a procedure for the documentation of services</a:t>
            </a:r>
          </a:p>
          <a:p>
            <a:pPr lvl="1"/>
            <a:r>
              <a:rPr lang="en-US" dirty="0"/>
              <a:t>Date, time, type of service, actions, plans, signature </a:t>
            </a:r>
          </a:p>
          <a:p>
            <a:r>
              <a:rPr lang="en-US" dirty="0"/>
              <a:t>Document absences and cancellations</a:t>
            </a:r>
          </a:p>
        </p:txBody>
      </p:sp>
    </p:spTree>
    <p:extLst>
      <p:ext uri="{BB962C8B-B14F-4D97-AF65-F5344CB8AC3E}">
        <p14:creationId xmlns:p14="http://schemas.microsoft.com/office/powerpoint/2010/main" val="58405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Carol’s </a:t>
            </a:r>
            <a:r>
              <a:rPr lang="en-US" b="1" dirty="0" smtClean="0"/>
              <a:t>Objectives</a:t>
            </a:r>
            <a:endParaRPr lang="en-US" b="1" dirty="0"/>
          </a:p>
        </p:txBody>
      </p:sp>
      <p:sp>
        <p:nvSpPr>
          <p:cNvPr id="3" name="Content Placeholder 2"/>
          <p:cNvSpPr>
            <a:spLocks noGrp="1"/>
          </p:cNvSpPr>
          <p:nvPr>
            <p:ph idx="1"/>
          </p:nvPr>
        </p:nvSpPr>
        <p:spPr/>
        <p:txBody>
          <a:bodyPr/>
          <a:lstStyle/>
          <a:p>
            <a:r>
              <a:rPr lang="en-US" dirty="0" smtClean="0"/>
              <a:t>Enjoy the morning and stay awake</a:t>
            </a:r>
          </a:p>
          <a:p>
            <a:r>
              <a:rPr lang="en-US" dirty="0" smtClean="0"/>
              <a:t>Interact and socialize with other LSSPs who may be perplexed at times about related services</a:t>
            </a:r>
          </a:p>
          <a:p>
            <a:r>
              <a:rPr lang="en-US" dirty="0" smtClean="0"/>
              <a:t>Take away one new idea</a:t>
            </a:r>
          </a:p>
          <a:p>
            <a:r>
              <a:rPr lang="en-US" dirty="0" smtClean="0"/>
              <a:t>Think about one aspect of related services in a different way</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4</a:t>
            </a:fld>
            <a:endParaRPr lang="en-US" dirty="0"/>
          </a:p>
        </p:txBody>
      </p:sp>
    </p:spTree>
    <p:extLst>
      <p:ext uri="{BB962C8B-B14F-4D97-AF65-F5344CB8AC3E}">
        <p14:creationId xmlns:p14="http://schemas.microsoft.com/office/powerpoint/2010/main" val="30079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89764" y="979136"/>
            <a:ext cx="9144000" cy="715962"/>
          </a:xfrm>
          <a:prstGeom prst="rect">
            <a:avLst/>
          </a:prstGeom>
          <a:ln>
            <a:noFill/>
          </a:ln>
        </p:spPr>
        <p:txBody>
          <a:bodyPr anchor="ctr">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spcBef>
                <a:spcPct val="50000"/>
              </a:spcBef>
              <a:defRPr/>
            </a:pPr>
            <a:r>
              <a:rPr lang="en-US" sz="3200" b="1" dirty="0" smtClean="0">
                <a:solidFill>
                  <a:schemeClr val="tx1"/>
                </a:solidFill>
              </a:rPr>
              <a:t>When might we consider the need for a related services evaluation?</a:t>
            </a:r>
            <a:endParaRPr lang="en-US" sz="3200" b="1" dirty="0">
              <a:solidFill>
                <a:schemeClr val="tx1"/>
              </a:solidFill>
            </a:endParaRPr>
          </a:p>
        </p:txBody>
      </p:sp>
      <p:sp>
        <p:nvSpPr>
          <p:cNvPr id="6" name="Content Placeholder 2"/>
          <p:cNvSpPr txBox="1">
            <a:spLocks/>
          </p:cNvSpPr>
          <p:nvPr/>
        </p:nvSpPr>
        <p:spPr>
          <a:xfrm>
            <a:off x="1186832" y="2102582"/>
            <a:ext cx="8001000" cy="5486399"/>
          </a:xfrm>
          <a:prstGeom prst="rect">
            <a:avLst/>
          </a:prstGeom>
        </p:spPr>
        <p:txBody>
          <a:bodyPr>
            <a:noAutofit/>
          </a:bodyPr>
          <a:lst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spcAft>
                <a:spcPts val="1200"/>
              </a:spcAft>
              <a:defRPr/>
            </a:pPr>
            <a:r>
              <a:rPr lang="en-US" sz="3200" i="1" dirty="0">
                <a:solidFill>
                  <a:schemeClr val="tx1"/>
                </a:solidFill>
              </a:rPr>
              <a:t>Considerations when determining educational need for services</a:t>
            </a:r>
          </a:p>
          <a:p>
            <a:pPr marL="350838" indent="-350838">
              <a:buFont typeface="Arial" panose="020B0604020202020204" pitchFamily="34" charset="0"/>
              <a:buChar char="•"/>
              <a:defRPr/>
            </a:pPr>
            <a:r>
              <a:rPr lang="en-US" sz="2800" dirty="0">
                <a:solidFill>
                  <a:schemeClr val="tx1"/>
                </a:solidFill>
              </a:rPr>
              <a:t>Significant drop in achievement</a:t>
            </a:r>
          </a:p>
          <a:p>
            <a:pPr marL="350838" indent="-350838">
              <a:buFont typeface="Arial" panose="020B0604020202020204" pitchFamily="34" charset="0"/>
              <a:buChar char="•"/>
              <a:defRPr/>
            </a:pPr>
            <a:r>
              <a:rPr lang="en-US" sz="2800" dirty="0">
                <a:solidFill>
                  <a:schemeClr val="tx1"/>
                </a:solidFill>
              </a:rPr>
              <a:t>Pattern of excessive absences</a:t>
            </a:r>
          </a:p>
          <a:p>
            <a:pPr marL="350838" indent="-350838">
              <a:buFont typeface="Arial" panose="020B0604020202020204" pitchFamily="34" charset="0"/>
              <a:buChar char="•"/>
              <a:defRPr/>
            </a:pPr>
            <a:r>
              <a:rPr lang="en-US" sz="2800" dirty="0">
                <a:solidFill>
                  <a:schemeClr val="tx1"/>
                </a:solidFill>
              </a:rPr>
              <a:t>Significant social skills or behavioral </a:t>
            </a:r>
            <a:r>
              <a:rPr lang="en-US" sz="2800" dirty="0" smtClean="0">
                <a:solidFill>
                  <a:schemeClr val="tx1"/>
                </a:solidFill>
              </a:rPr>
              <a:t>deficits</a:t>
            </a:r>
          </a:p>
          <a:p>
            <a:pPr marL="350838" indent="-350838">
              <a:buFont typeface="Arial" panose="020B0604020202020204" pitchFamily="34" charset="0"/>
              <a:buChar char="•"/>
              <a:defRPr/>
            </a:pPr>
            <a:r>
              <a:rPr lang="en-US" sz="2800" dirty="0" smtClean="0">
                <a:solidFill>
                  <a:schemeClr val="tx1"/>
                </a:solidFill>
              </a:rPr>
              <a:t>Significant change in the student’s behavior</a:t>
            </a:r>
            <a:endParaRPr lang="en-US" sz="2800" dirty="0">
              <a:solidFill>
                <a:schemeClr val="tx1"/>
              </a:solidFill>
            </a:endParaRPr>
          </a:p>
          <a:p>
            <a:pPr marL="350838" indent="-350838">
              <a:buFont typeface="Arial" panose="020B0604020202020204" pitchFamily="34" charset="0"/>
              <a:buChar char="•"/>
            </a:pPr>
            <a:endParaRPr lang="en-US" sz="2400" dirty="0">
              <a:solidFill>
                <a:schemeClr val="tx1"/>
              </a:solidFill>
            </a:endParaRP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Tree>
    <p:extLst>
      <p:ext uri="{BB962C8B-B14F-4D97-AF65-F5344CB8AC3E}">
        <p14:creationId xmlns:p14="http://schemas.microsoft.com/office/powerpoint/2010/main" val="3931189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944" y="612648"/>
            <a:ext cx="9144000" cy="1658867"/>
          </a:xfrm>
          <a:ln>
            <a:noFill/>
          </a:ln>
        </p:spPr>
        <p:txBody>
          <a:bodyPr anchor="ctr">
            <a:noAutofit/>
          </a:bodyPr>
          <a:lstStyle/>
          <a:p>
            <a:pPr algn="ctr">
              <a:spcBef>
                <a:spcPct val="50000"/>
              </a:spcBef>
              <a:defRPr/>
            </a:pPr>
            <a:r>
              <a:rPr lang="en-US" sz="3200" b="1" dirty="0" smtClean="0"/>
              <a:t>What do we consider before requesting a related services evaluation?</a:t>
            </a:r>
            <a:endParaRPr lang="en-US" sz="3200" b="1" dirty="0"/>
          </a:p>
        </p:txBody>
      </p:sp>
      <p:sp>
        <p:nvSpPr>
          <p:cNvPr id="3" name="Content Placeholder 2"/>
          <p:cNvSpPr>
            <a:spLocks noGrp="1"/>
          </p:cNvSpPr>
          <p:nvPr>
            <p:ph idx="1"/>
          </p:nvPr>
        </p:nvSpPr>
        <p:spPr>
          <a:xfrm>
            <a:off x="671639" y="2271515"/>
            <a:ext cx="8410996" cy="4767208"/>
          </a:xfrm>
        </p:spPr>
        <p:txBody>
          <a:bodyPr>
            <a:noAutofit/>
          </a:bodyPr>
          <a:lstStyle/>
          <a:p>
            <a:pPr marL="342900" indent="-342900">
              <a:lnSpc>
                <a:spcPts val="3400"/>
              </a:lnSpc>
              <a:spcBef>
                <a:spcPts val="0"/>
              </a:spcBef>
              <a:spcAft>
                <a:spcPts val="600"/>
              </a:spcAft>
              <a:buFont typeface="Arial" panose="020B0604020202020204" pitchFamily="34" charset="0"/>
              <a:buChar char="•"/>
              <a:defRPr/>
            </a:pPr>
            <a:r>
              <a:rPr lang="en-US" dirty="0" smtClean="0"/>
              <a:t>Services </a:t>
            </a:r>
            <a:r>
              <a:rPr lang="en-US" dirty="0"/>
              <a:t>available to </a:t>
            </a:r>
            <a:r>
              <a:rPr lang="en-US" i="1" dirty="0"/>
              <a:t>all</a:t>
            </a:r>
            <a:r>
              <a:rPr lang="en-US" dirty="0"/>
              <a:t> students should be provided or considered</a:t>
            </a:r>
          </a:p>
          <a:p>
            <a:pPr marL="342900" indent="-342900">
              <a:lnSpc>
                <a:spcPts val="3400"/>
              </a:lnSpc>
              <a:spcBef>
                <a:spcPts val="0"/>
              </a:spcBef>
              <a:spcAft>
                <a:spcPts val="600"/>
              </a:spcAft>
              <a:buFont typeface="Arial" panose="020B0604020202020204" pitchFamily="34" charset="0"/>
              <a:buChar char="•"/>
              <a:defRPr/>
            </a:pPr>
            <a:r>
              <a:rPr lang="en-US" dirty="0"/>
              <a:t>Classroom modifications and strategies should be reviewed</a:t>
            </a:r>
          </a:p>
          <a:p>
            <a:pPr marL="342900" indent="-342900">
              <a:lnSpc>
                <a:spcPts val="3400"/>
              </a:lnSpc>
              <a:spcBef>
                <a:spcPts val="0"/>
              </a:spcBef>
              <a:spcAft>
                <a:spcPts val="600"/>
              </a:spcAft>
              <a:buFont typeface="Arial" panose="020B0604020202020204" pitchFamily="34" charset="0"/>
              <a:buChar char="•"/>
              <a:defRPr/>
            </a:pPr>
            <a:r>
              <a:rPr lang="en-US" dirty="0"/>
              <a:t>Disruptive behavioral challenges should be addressed </a:t>
            </a:r>
            <a:r>
              <a:rPr lang="en-US" dirty="0" smtClean="0"/>
              <a:t>by:</a:t>
            </a:r>
            <a:endParaRPr lang="en-US" dirty="0"/>
          </a:p>
          <a:p>
            <a:pPr marL="693737" lvl="2" indent="-342900">
              <a:spcBef>
                <a:spcPct val="0"/>
              </a:spcBef>
              <a:buFont typeface="Calibri" panose="020F0502020204030204" pitchFamily="34" charset="0"/>
              <a:buChar char="‒"/>
              <a:defRPr/>
            </a:pPr>
            <a:r>
              <a:rPr lang="en-US" dirty="0" smtClean="0"/>
              <a:t>Completion of </a:t>
            </a:r>
            <a:r>
              <a:rPr lang="en-US" dirty="0"/>
              <a:t>a Functional Behavioral Assessment (FBA)</a:t>
            </a:r>
          </a:p>
          <a:p>
            <a:pPr marL="693737" lvl="2" indent="-342900">
              <a:spcBef>
                <a:spcPct val="0"/>
              </a:spcBef>
              <a:buFont typeface="Calibri" panose="020F0502020204030204" pitchFamily="34" charset="0"/>
              <a:buChar char="‒"/>
              <a:defRPr/>
            </a:pPr>
            <a:r>
              <a:rPr lang="en-US" dirty="0" smtClean="0"/>
              <a:t>Implementation of </a:t>
            </a:r>
            <a:r>
              <a:rPr lang="en-US" dirty="0"/>
              <a:t>a Behavior Intervention Plan (BIP)</a:t>
            </a:r>
          </a:p>
        </p:txBody>
      </p:sp>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41</a:t>
            </a:fld>
            <a:endParaRPr lang="en-US"/>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359169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Federal </a:t>
            </a:r>
            <a:r>
              <a:rPr lang="en-US" b="1" dirty="0" smtClean="0"/>
              <a:t>Requirements </a:t>
            </a:r>
            <a:r>
              <a:rPr lang="en-US" b="1" dirty="0" smtClean="0"/>
              <a:t>for </a:t>
            </a:r>
            <a:r>
              <a:rPr lang="en-US" b="1" dirty="0" smtClean="0"/>
              <a:t>Assessment </a:t>
            </a:r>
            <a:endParaRPr lang="en-US" b="1" dirty="0"/>
          </a:p>
        </p:txBody>
      </p:sp>
      <p:sp>
        <p:nvSpPr>
          <p:cNvPr id="3" name="Content Placeholder 2"/>
          <p:cNvSpPr>
            <a:spLocks noGrp="1"/>
          </p:cNvSpPr>
          <p:nvPr>
            <p:ph idx="1"/>
          </p:nvPr>
        </p:nvSpPr>
        <p:spPr/>
        <p:txBody>
          <a:bodyPr>
            <a:normAutofit fontScale="92500" lnSpcReduction="10000"/>
          </a:bodyPr>
          <a:lstStyle/>
          <a:p>
            <a:pPr lvl="0" fontAlgn="base" hangingPunct="0"/>
            <a:r>
              <a:rPr lang="en-US" dirty="0" smtClean="0"/>
              <a:t>The </a:t>
            </a:r>
            <a:r>
              <a:rPr lang="en-US" dirty="0"/>
              <a:t>testing, evaluation materials, and procedures used for the purpose of evaluation were selected and administered so as not to be racially or culturally discriminatory;</a:t>
            </a:r>
          </a:p>
          <a:p>
            <a:pPr lvl="0" fontAlgn="base" hangingPunct="0"/>
            <a:r>
              <a:rPr lang="en-US" dirty="0"/>
              <a:t>The tests and other evaluation materials have been validated for the specific purposes for which they were used; and </a:t>
            </a:r>
          </a:p>
          <a:p>
            <a:pPr lvl="0" fontAlgn="base" hangingPunct="0"/>
            <a:r>
              <a:rPr lang="en-US" dirty="0"/>
              <a:t>The tests and other evaluation materials were administered by trained personnel in conformance with the instructions provided by the producers</a:t>
            </a:r>
          </a:p>
          <a:p>
            <a:pPr lvl="0" fontAlgn="base" hangingPunct="0"/>
            <a:r>
              <a:rPr lang="en-US" dirty="0"/>
              <a:t>Materials, tests and procedures are provided and administered in the student’s native language or other mode of communication and measure the extent to which the student has a disability and needs special education services.</a:t>
            </a:r>
          </a:p>
          <a:p>
            <a:pPr marL="109728" indent="0" fontAlgn="base" hangingPunc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42</a:t>
            </a:fld>
            <a:endParaRPr lang="en-US" dirty="0"/>
          </a:p>
        </p:txBody>
      </p:sp>
    </p:spTree>
    <p:extLst>
      <p:ext uri="{BB962C8B-B14F-4D97-AF65-F5344CB8AC3E}">
        <p14:creationId xmlns:p14="http://schemas.microsoft.com/office/powerpoint/2010/main" val="209947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865" y="550258"/>
            <a:ext cx="9144000" cy="715962"/>
          </a:xfrm>
          <a:ln>
            <a:noFill/>
          </a:ln>
        </p:spPr>
        <p:txBody>
          <a:bodyPr anchor="ctr">
            <a:noAutofit/>
          </a:bodyPr>
          <a:lstStyle/>
          <a:p>
            <a:pPr algn="ctr">
              <a:spcBef>
                <a:spcPct val="50000"/>
              </a:spcBef>
              <a:defRPr/>
            </a:pPr>
            <a:r>
              <a:rPr lang="en-US" sz="3200" b="1" dirty="0" smtClean="0"/>
              <a:t>When do we conduct a related </a:t>
            </a:r>
            <a:r>
              <a:rPr lang="en-US" sz="3200" b="1" dirty="0"/>
              <a:t>s</a:t>
            </a:r>
            <a:r>
              <a:rPr lang="en-US" sz="3200" b="1" dirty="0" smtClean="0"/>
              <a:t>ervices </a:t>
            </a:r>
            <a:r>
              <a:rPr lang="en-US" sz="3200" b="1" dirty="0" smtClean="0"/>
              <a:t>e</a:t>
            </a:r>
            <a:r>
              <a:rPr lang="en-US" sz="3200" b="1" dirty="0" smtClean="0"/>
              <a:t>valuation?</a:t>
            </a:r>
            <a:endParaRPr lang="en-US" sz="3200" b="1" dirty="0"/>
          </a:p>
        </p:txBody>
      </p:sp>
      <p:sp>
        <p:nvSpPr>
          <p:cNvPr id="3" name="Content Placeholder 2"/>
          <p:cNvSpPr>
            <a:spLocks noGrp="1"/>
          </p:cNvSpPr>
          <p:nvPr>
            <p:ph idx="1"/>
          </p:nvPr>
        </p:nvSpPr>
        <p:spPr>
          <a:xfrm>
            <a:off x="935979" y="1328610"/>
            <a:ext cx="8305800" cy="5486399"/>
          </a:xfrm>
        </p:spPr>
        <p:txBody>
          <a:bodyPr>
            <a:noAutofit/>
          </a:bodyPr>
          <a:lstStyle/>
          <a:p>
            <a:pPr marL="109728" indent="0">
              <a:spcAft>
                <a:spcPts val="600"/>
              </a:spcAft>
              <a:buNone/>
              <a:defRPr/>
            </a:pPr>
            <a:r>
              <a:rPr lang="en-US" sz="3200" dirty="0"/>
              <a:t>Two </a:t>
            </a:r>
            <a:r>
              <a:rPr lang="en-US" sz="3200" u="sng" dirty="0"/>
              <a:t>General</a:t>
            </a:r>
            <a:r>
              <a:rPr lang="en-US" sz="3200" dirty="0"/>
              <a:t> Scenarios:</a:t>
            </a:r>
          </a:p>
          <a:p>
            <a:pPr marL="514350" indent="-514350">
              <a:buFont typeface="+mj-lt"/>
              <a:buAutoNum type="arabicPeriod"/>
              <a:defRPr/>
            </a:pPr>
            <a:r>
              <a:rPr lang="en-US" i="1" dirty="0"/>
              <a:t>Student </a:t>
            </a:r>
            <a:r>
              <a:rPr lang="en-US" i="1" dirty="0" smtClean="0"/>
              <a:t>has not </a:t>
            </a:r>
            <a:r>
              <a:rPr lang="en-US" i="1" dirty="0"/>
              <a:t>yet </a:t>
            </a:r>
            <a:r>
              <a:rPr lang="en-US" i="1" dirty="0" smtClean="0"/>
              <a:t>been identified </a:t>
            </a:r>
            <a:r>
              <a:rPr lang="en-US" i="1" dirty="0"/>
              <a:t>with a </a:t>
            </a:r>
            <a:r>
              <a:rPr lang="en-US" i="1" dirty="0" smtClean="0"/>
              <a:t>disability:</a:t>
            </a:r>
            <a:endParaRPr lang="en-US" i="1" dirty="0"/>
          </a:p>
          <a:p>
            <a:pPr lvl="1">
              <a:defRPr/>
            </a:pPr>
            <a:r>
              <a:rPr lang="en-US" sz="2800" b="1" dirty="0">
                <a:solidFill>
                  <a:schemeClr val="tx1"/>
                </a:solidFill>
              </a:rPr>
              <a:t>IDEA requires that FIE be comprehensive enough to evaluate for all areas of suspected disability AND related services</a:t>
            </a:r>
          </a:p>
          <a:p>
            <a:pPr>
              <a:defRPr/>
            </a:pPr>
            <a:endParaRPr lang="en-US" sz="1400" dirty="0"/>
          </a:p>
          <a:p>
            <a:pPr>
              <a:buFont typeface="+mj-lt"/>
              <a:buAutoNum type="arabicPeriod" startAt="2"/>
              <a:defRPr/>
            </a:pPr>
            <a:r>
              <a:rPr lang="en-US" b="1" i="1" dirty="0"/>
              <a:t>  </a:t>
            </a:r>
            <a:r>
              <a:rPr lang="en-US" i="1" dirty="0"/>
              <a:t>Student </a:t>
            </a:r>
            <a:r>
              <a:rPr lang="en-US" i="1" dirty="0" smtClean="0"/>
              <a:t>is already </a:t>
            </a:r>
            <a:r>
              <a:rPr lang="en-US" i="1" dirty="0"/>
              <a:t>identified with a disability and </a:t>
            </a:r>
            <a:r>
              <a:rPr lang="en-US" i="1" dirty="0" smtClean="0"/>
              <a:t>is receiving </a:t>
            </a:r>
            <a:r>
              <a:rPr lang="en-US" i="1" dirty="0"/>
              <a:t>special education </a:t>
            </a:r>
            <a:r>
              <a:rPr lang="en-US" i="1" dirty="0" smtClean="0"/>
              <a:t>services:</a:t>
            </a:r>
            <a:endParaRPr lang="en-US" i="1" dirty="0"/>
          </a:p>
          <a:p>
            <a:pPr lvl="1">
              <a:defRPr/>
            </a:pPr>
            <a:r>
              <a:rPr lang="en-US" sz="2800" b="1" dirty="0">
                <a:solidFill>
                  <a:schemeClr val="tx1"/>
                </a:solidFill>
              </a:rPr>
              <a:t>IEP/ARD committee reviews current IEP and student data; if need for counseling/psychological services evaluation is determined, parental consent is obtained</a:t>
            </a:r>
          </a:p>
        </p:txBody>
      </p:sp>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43</a:t>
            </a:fld>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1717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EB71D03E-3AAE-4F69-A5B5-BC49C5052905}" type="slidenum">
              <a:rPr lang="en-US" altLang="en-US"/>
              <a:pPr/>
              <a:t>44</a:t>
            </a:fld>
            <a:endParaRPr lang="en-US" altLang="en-US"/>
          </a:p>
        </p:txBody>
      </p:sp>
      <p:sp>
        <p:nvSpPr>
          <p:cNvPr id="23554" name="Rectangle 2"/>
          <p:cNvSpPr>
            <a:spLocks noGrp="1" noChangeArrowheads="1"/>
          </p:cNvSpPr>
          <p:nvPr>
            <p:ph type="title"/>
          </p:nvPr>
        </p:nvSpPr>
        <p:spPr/>
        <p:txBody>
          <a:bodyPr>
            <a:normAutofit fontScale="90000"/>
          </a:bodyPr>
          <a:lstStyle/>
          <a:p>
            <a:pPr algn="ctr"/>
            <a:r>
              <a:rPr lang="en-US" altLang="en-US" b="1" dirty="0" smtClean="0"/>
              <a:t>The Initial </a:t>
            </a:r>
            <a:r>
              <a:rPr lang="en-US" altLang="en-US" b="1" dirty="0" smtClean="0"/>
              <a:t>FIE </a:t>
            </a:r>
            <a:r>
              <a:rPr lang="en-US" altLang="en-US" b="1" dirty="0" smtClean="0"/>
              <a:t> and Evaluation for </a:t>
            </a:r>
            <a:r>
              <a:rPr lang="en-US" altLang="en-US" b="1" dirty="0"/>
              <a:t>for Related Services</a:t>
            </a:r>
          </a:p>
        </p:txBody>
      </p:sp>
      <p:sp>
        <p:nvSpPr>
          <p:cNvPr id="23555" name="Rectangle 3"/>
          <p:cNvSpPr>
            <a:spLocks noGrp="1" noChangeArrowheads="1"/>
          </p:cNvSpPr>
          <p:nvPr>
            <p:ph type="body" idx="1"/>
          </p:nvPr>
        </p:nvSpPr>
        <p:spPr/>
        <p:txBody>
          <a:bodyPr>
            <a:normAutofit/>
          </a:bodyPr>
          <a:lstStyle/>
          <a:p>
            <a:r>
              <a:rPr lang="en-US" altLang="en-US" dirty="0"/>
              <a:t>Initial Full and Individual </a:t>
            </a:r>
            <a:r>
              <a:rPr lang="en-US" altLang="en-US" dirty="0" smtClean="0"/>
              <a:t>Evaluation</a:t>
            </a:r>
          </a:p>
          <a:p>
            <a:r>
              <a:rPr lang="en-US" altLang="en-US" dirty="0" smtClean="0"/>
              <a:t>If a “traditional psychological” evaluation is conducted as a part of the FIE, it is best for there to be one integrated FIE.</a:t>
            </a:r>
          </a:p>
          <a:p>
            <a:r>
              <a:rPr lang="en-US" altLang="en-US" dirty="0" smtClean="0"/>
              <a:t>Counseling eligibility can be addressed within the FIE or as a stand-alone report attached to the FIE.</a:t>
            </a:r>
          </a:p>
          <a:p>
            <a:r>
              <a:rPr lang="en-US" altLang="en-US" dirty="0" smtClean="0"/>
              <a:t>When the scope of FIE includes the participation of a LSSP, counseling can be addressed within the social/emotional/behavioral sections of the report and within the summary of need and recommendation sections of the report.</a:t>
            </a:r>
            <a:endParaRPr lang="en-US" altLang="en-US" sz="2400" dirty="0"/>
          </a:p>
        </p:txBody>
      </p:sp>
    </p:spTree>
    <p:extLst>
      <p:ext uri="{BB962C8B-B14F-4D97-AF65-F5344CB8AC3E}">
        <p14:creationId xmlns:p14="http://schemas.microsoft.com/office/powerpoint/2010/main" val="4781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When a </a:t>
            </a:r>
            <a:r>
              <a:rPr lang="en-US" b="1" i="1" dirty="0" smtClean="0"/>
              <a:t>Counseling Evaluation </a:t>
            </a:r>
            <a:r>
              <a:rPr lang="en-US" b="1" dirty="0" smtClean="0"/>
              <a:t>is requested…</a:t>
            </a:r>
            <a:endParaRPr lang="en-US" b="1" dirty="0"/>
          </a:p>
        </p:txBody>
      </p:sp>
      <p:sp>
        <p:nvSpPr>
          <p:cNvPr id="3" name="Content Placeholder 2"/>
          <p:cNvSpPr>
            <a:spLocks noGrp="1"/>
          </p:cNvSpPr>
          <p:nvPr>
            <p:ph idx="1"/>
          </p:nvPr>
        </p:nvSpPr>
        <p:spPr/>
        <p:txBody>
          <a:bodyPr/>
          <a:lstStyle/>
          <a:p>
            <a:r>
              <a:rPr lang="en-US" altLang="en-US" dirty="0"/>
              <a:t>The student </a:t>
            </a:r>
            <a:r>
              <a:rPr lang="en-US" altLang="en-US" dirty="0" smtClean="0"/>
              <a:t>is </a:t>
            </a:r>
            <a:r>
              <a:rPr lang="en-US" altLang="en-US" dirty="0"/>
              <a:t>already identified as a student with a disability</a:t>
            </a:r>
          </a:p>
          <a:p>
            <a:pPr lvl="1"/>
            <a:r>
              <a:rPr lang="en-US" altLang="en-US" sz="2200" dirty="0"/>
              <a:t>Conduct a Review of Existing Data (REED) and/or ARD Committee request</a:t>
            </a:r>
          </a:p>
          <a:p>
            <a:pPr lvl="1"/>
            <a:r>
              <a:rPr lang="en-US" altLang="en-US" sz="2400" dirty="0"/>
              <a:t>Notice and Consent for a Related Service Evaluation (specify type)</a:t>
            </a:r>
          </a:p>
          <a:p>
            <a:pPr lvl="1"/>
            <a:r>
              <a:rPr lang="en-US" altLang="en-US" sz="2400" dirty="0"/>
              <a:t>Conduct Related Service Evaluation and Prepare a Written Report</a:t>
            </a:r>
          </a:p>
          <a:p>
            <a:pPr lvl="1"/>
            <a:r>
              <a:rPr lang="en-US" altLang="en-US" sz="2400" dirty="0"/>
              <a:t>Submit Related Services Eligibility Report to the IEP Team</a:t>
            </a:r>
          </a:p>
          <a:p>
            <a:pPr lvl="1"/>
            <a:r>
              <a:rPr lang="en-US" altLang="en-US" sz="2400" dirty="0"/>
              <a:t>IEP Team meets to address eligibility for the service and proposed changes to the IEP</a:t>
            </a:r>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45</a:t>
            </a:fld>
            <a:endParaRPr lang="en-US" dirty="0"/>
          </a:p>
        </p:txBody>
      </p:sp>
    </p:spTree>
    <p:extLst>
      <p:ext uri="{BB962C8B-B14F-4D97-AF65-F5344CB8AC3E}">
        <p14:creationId xmlns:p14="http://schemas.microsoft.com/office/powerpoint/2010/main" val="1434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1981200" y="3810000"/>
            <a:ext cx="8260080" cy="1066800"/>
          </a:xfrm>
        </p:spPr>
        <p:txBody>
          <a:bodyPr>
            <a:normAutofit/>
          </a:bodyPr>
          <a:lstStyle/>
          <a:p>
            <a:pPr algn="ctr">
              <a:spcAft>
                <a:spcPts val="600"/>
              </a:spcAft>
              <a:buNone/>
              <a:defRPr/>
            </a:pPr>
            <a:r>
              <a:rPr lang="en-US" altLang="en-US" sz="4800" b="1" dirty="0">
                <a:solidFill>
                  <a:srgbClr val="005A9E"/>
                </a:solidFill>
              </a:rPr>
              <a:t>To REED or not to REED?</a:t>
            </a:r>
          </a:p>
          <a:p>
            <a:pPr algn="ctr">
              <a:spcAft>
                <a:spcPts val="600"/>
              </a:spcAft>
              <a:buNone/>
              <a:defRPr/>
            </a:pPr>
            <a:endParaRPr lang="en-US" altLang="en-US" sz="3900" b="1" dirty="0">
              <a:solidFill>
                <a:srgbClr val="005A9E"/>
              </a:solidFill>
            </a:endParaRP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909" y="609600"/>
            <a:ext cx="254762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81200" y="5054026"/>
            <a:ext cx="8229600" cy="584775"/>
          </a:xfrm>
          <a:prstGeom prst="rect">
            <a:avLst/>
          </a:prstGeom>
          <a:noFill/>
        </p:spPr>
        <p:txBody>
          <a:bodyPr wrap="square" rtlCol="0">
            <a:spAutoFit/>
          </a:bodyPr>
          <a:lstStyle/>
          <a:p>
            <a:pPr algn="ctr"/>
            <a:r>
              <a:rPr lang="en-US" altLang="en-US" sz="3200" i="1" dirty="0"/>
              <a:t>…Follow school district policies and procedures</a:t>
            </a:r>
            <a:endParaRPr lang="en-US" altLang="en-US" sz="3200" dirty="0"/>
          </a:p>
        </p:txBody>
      </p:sp>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46</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71828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Sources of Data for the Related Services Evaluation within the Initial FIE </a:t>
            </a:r>
            <a:endParaRPr lang="en-US" b="1" dirty="0"/>
          </a:p>
        </p:txBody>
      </p:sp>
      <p:sp>
        <p:nvSpPr>
          <p:cNvPr id="5" name="Content Placeholder 4"/>
          <p:cNvSpPr>
            <a:spLocks noGrp="1"/>
          </p:cNvSpPr>
          <p:nvPr>
            <p:ph idx="1"/>
          </p:nvPr>
        </p:nvSpPr>
        <p:spPr/>
        <p:txBody>
          <a:bodyPr>
            <a:normAutofit fontScale="92500" lnSpcReduction="20000"/>
          </a:bodyPr>
          <a:lstStyle/>
          <a:p>
            <a:r>
              <a:rPr lang="en-US" b="1" dirty="0" smtClean="0"/>
              <a:t>R	</a:t>
            </a:r>
            <a:r>
              <a:rPr lang="en-US" dirty="0" smtClean="0"/>
              <a:t>Record review</a:t>
            </a:r>
            <a:endParaRPr lang="en-US" b="1" dirty="0" smtClean="0"/>
          </a:p>
          <a:p>
            <a:r>
              <a:rPr lang="en-US" b="1" dirty="0" smtClean="0"/>
              <a:t>I	</a:t>
            </a:r>
            <a:r>
              <a:rPr lang="en-US" dirty="0" smtClean="0"/>
              <a:t>History and presenting problem: traditional structured or semi structured 	interviews with parents, teachers, &amp; student</a:t>
            </a:r>
          </a:p>
          <a:p>
            <a:pPr lvl="2"/>
            <a:r>
              <a:rPr lang="en-US" dirty="0" smtClean="0"/>
              <a:t>Function Based Interview, if applicable, with parent, teacher, &amp; student</a:t>
            </a:r>
          </a:p>
          <a:p>
            <a:pPr lvl="2"/>
            <a:r>
              <a:rPr lang="en-US" dirty="0" smtClean="0">
                <a:solidFill>
                  <a:srgbClr val="FF0000"/>
                </a:solidFill>
              </a:rPr>
              <a:t>My School Timeline activity (see slides 47 &amp; 48)</a:t>
            </a:r>
          </a:p>
          <a:p>
            <a:pPr lvl="2"/>
            <a:r>
              <a:rPr lang="en-US" dirty="0" smtClean="0">
                <a:solidFill>
                  <a:srgbClr val="FF0000"/>
                </a:solidFill>
              </a:rPr>
              <a:t>My Positive Qualities activity (see slide 49)</a:t>
            </a:r>
            <a:endParaRPr lang="en-US" dirty="0">
              <a:solidFill>
                <a:srgbClr val="FF0000"/>
              </a:solidFill>
            </a:endParaRPr>
          </a:p>
          <a:p>
            <a:r>
              <a:rPr lang="en-US" dirty="0" smtClean="0"/>
              <a:t>O	Classroom and Testing Observation: structured and unstructured</a:t>
            </a:r>
          </a:p>
          <a:p>
            <a:r>
              <a:rPr lang="en-US" b="1" dirty="0" smtClean="0"/>
              <a:t>T	</a:t>
            </a:r>
            <a:r>
              <a:rPr lang="en-US" dirty="0" smtClean="0"/>
              <a:t>Traditional broad band rating scales: parent, teacher, &amp; </a:t>
            </a:r>
          </a:p>
          <a:p>
            <a:pPr marL="109728" indent="0">
              <a:buNone/>
            </a:pPr>
            <a:r>
              <a:rPr lang="en-US" dirty="0"/>
              <a:t> </a:t>
            </a:r>
            <a:r>
              <a:rPr lang="en-US" dirty="0" smtClean="0"/>
              <a:t>          student</a:t>
            </a:r>
          </a:p>
          <a:p>
            <a:pPr lvl="2"/>
            <a:r>
              <a:rPr lang="en-US" dirty="0" smtClean="0"/>
              <a:t>Narrow band rating scales as needed</a:t>
            </a:r>
          </a:p>
          <a:p>
            <a:pPr lvl="2"/>
            <a:r>
              <a:rPr lang="en-US" dirty="0" smtClean="0"/>
              <a:t>Social Skills Improvement System-Social Emotional Learning Edition: parent, teacher, &amp; student</a:t>
            </a:r>
          </a:p>
          <a:p>
            <a:pPr lvl="2"/>
            <a:r>
              <a:rPr lang="en-US" dirty="0" smtClean="0"/>
              <a:t>Resiliency Scales for Children &amp; Adolescents</a:t>
            </a:r>
            <a:endParaRPr lang="en-US" dirty="0"/>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
        <p:nvSpPr>
          <p:cNvPr id="3" name="Slide Number Placeholder 2"/>
          <p:cNvSpPr>
            <a:spLocks noGrp="1"/>
          </p:cNvSpPr>
          <p:nvPr>
            <p:ph type="sldNum" sz="quarter" idx="12"/>
          </p:nvPr>
        </p:nvSpPr>
        <p:spPr/>
        <p:txBody>
          <a:bodyPr/>
          <a:lstStyle/>
          <a:p>
            <a:pPr>
              <a:defRPr/>
            </a:pPr>
            <a:fld id="{520705A3-8F63-431D-A264-9C8DD4748403}" type="slidenum">
              <a:rPr lang="en-US" smtClean="0"/>
              <a:pPr>
                <a:defRPr/>
              </a:pPr>
              <a:t>47</a:t>
            </a:fld>
            <a:endParaRPr lang="en-US"/>
          </a:p>
        </p:txBody>
      </p:sp>
    </p:spTree>
    <p:extLst>
      <p:ext uri="{BB962C8B-B14F-4D97-AF65-F5344CB8AC3E}">
        <p14:creationId xmlns:p14="http://schemas.microsoft.com/office/powerpoint/2010/main" val="193217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My School Timeline (informal interview)</a:t>
            </a:r>
            <a:endParaRPr lang="en-US" b="1" dirty="0"/>
          </a:p>
        </p:txBody>
      </p:sp>
      <p:sp>
        <p:nvSpPr>
          <p:cNvPr id="5" name="Content Placeholder 4"/>
          <p:cNvSpPr>
            <a:spLocks noGrp="1"/>
          </p:cNvSpPr>
          <p:nvPr>
            <p:ph idx="1"/>
          </p:nvPr>
        </p:nvSpPr>
        <p:spPr/>
        <p:txBody>
          <a:bodyPr/>
          <a:lstStyle/>
          <a:p>
            <a:r>
              <a:rPr lang="en-US" dirty="0" smtClean="0"/>
              <a:t>Student is asked to record all of the years by grade that they have attended school up to and including the current year.</a:t>
            </a:r>
          </a:p>
          <a:p>
            <a:r>
              <a:rPr lang="en-US" dirty="0" smtClean="0"/>
              <a:t>Student is then asked to rate each school year on a scale of 1-10 from awful to great and draw a line to depict how they felt about each year. </a:t>
            </a:r>
          </a:p>
          <a:p>
            <a:r>
              <a:rPr lang="en-US" dirty="0" smtClean="0"/>
              <a:t>Student is then asked to recall what school they attended for each grade.</a:t>
            </a:r>
          </a:p>
          <a:p>
            <a:r>
              <a:rPr lang="en-US" dirty="0" smtClean="0"/>
              <a:t>Student is then interviewed about each year.</a:t>
            </a:r>
            <a:endParaRPr lang="en-US" dirty="0"/>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
        <p:nvSpPr>
          <p:cNvPr id="3" name="Slide Number Placeholder 2"/>
          <p:cNvSpPr>
            <a:spLocks noGrp="1"/>
          </p:cNvSpPr>
          <p:nvPr>
            <p:ph type="sldNum" sz="quarter" idx="12"/>
          </p:nvPr>
        </p:nvSpPr>
        <p:spPr/>
        <p:txBody>
          <a:bodyPr/>
          <a:lstStyle/>
          <a:p>
            <a:pPr>
              <a:defRPr/>
            </a:pPr>
            <a:fld id="{520705A3-8F63-431D-A264-9C8DD4748403}" type="slidenum">
              <a:rPr lang="en-US" smtClean="0"/>
              <a:pPr>
                <a:defRPr/>
              </a:pPr>
              <a:t>48</a:t>
            </a:fld>
            <a:endParaRPr lang="en-US"/>
          </a:p>
        </p:txBody>
      </p:sp>
    </p:spTree>
    <p:extLst>
      <p:ext uri="{BB962C8B-B14F-4D97-AF65-F5344CB8AC3E}">
        <p14:creationId xmlns:p14="http://schemas.microsoft.com/office/powerpoint/2010/main" val="25854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My School Timeline Interview Questions</a:t>
            </a:r>
            <a:endParaRPr lang="en-US" b="1" dirty="0"/>
          </a:p>
        </p:txBody>
      </p:sp>
      <p:sp>
        <p:nvSpPr>
          <p:cNvPr id="3" name="Content Placeholder 2"/>
          <p:cNvSpPr>
            <a:spLocks noGrp="1"/>
          </p:cNvSpPr>
          <p:nvPr>
            <p:ph idx="1"/>
          </p:nvPr>
        </p:nvSpPr>
        <p:spPr/>
        <p:txBody>
          <a:bodyPr>
            <a:normAutofit fontScale="92500"/>
          </a:bodyPr>
          <a:lstStyle/>
          <a:p>
            <a:r>
              <a:rPr lang="en-US" dirty="0" smtClean="0"/>
              <a:t>Tell me what made ____ grade a good year? (good, ok, not so good)</a:t>
            </a:r>
          </a:p>
          <a:p>
            <a:r>
              <a:rPr lang="en-US" dirty="0" smtClean="0"/>
              <a:t>What happened in ________ grade that helped you feel good about when you were in the ___ grade?</a:t>
            </a:r>
          </a:p>
          <a:p>
            <a:r>
              <a:rPr lang="en-US" dirty="0" smtClean="0"/>
              <a:t>Even though ____ grade was a ___year, what do you remember about it that made it a ____year?</a:t>
            </a:r>
          </a:p>
          <a:p>
            <a:r>
              <a:rPr lang="en-US" dirty="0" smtClean="0"/>
              <a:t>Is there anything that you did in the ___ grade that helped to make it a ____year?</a:t>
            </a:r>
          </a:p>
          <a:p>
            <a:r>
              <a:rPr lang="en-US" dirty="0" smtClean="0"/>
              <a:t>What is happening this year that makes you feel like this is a _____ year?</a:t>
            </a:r>
          </a:p>
          <a:p>
            <a:r>
              <a:rPr lang="en-US" dirty="0" smtClean="0"/>
              <a:t>Is there anything that you could do differently this year to make this year better?</a:t>
            </a:r>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49</a:t>
            </a:fld>
            <a:endParaRPr lang="en-US" dirty="0"/>
          </a:p>
        </p:txBody>
      </p:sp>
    </p:spTree>
    <p:extLst>
      <p:ext uri="{BB962C8B-B14F-4D97-AF65-F5344CB8AC3E}">
        <p14:creationId xmlns:p14="http://schemas.microsoft.com/office/powerpoint/2010/main" val="305277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142999"/>
            <a:ext cx="10972800" cy="2724993"/>
          </a:xfrm>
        </p:spPr>
        <p:txBody>
          <a:bodyPr>
            <a:normAutofit/>
          </a:bodyPr>
          <a:lstStyle/>
          <a:p>
            <a:pPr algn="ctr"/>
            <a:r>
              <a:rPr lang="en-US" b="1" i="1" dirty="0" smtClean="0"/>
              <a:t>The more things change the more they stay the same.</a:t>
            </a:r>
            <a:endParaRPr lang="en-US" b="1" i="1"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5</a:t>
            </a:fld>
            <a:endParaRPr lang="en-US" dirty="0"/>
          </a:p>
        </p:txBody>
      </p:sp>
    </p:spTree>
    <p:extLst>
      <p:ext uri="{BB962C8B-B14F-4D97-AF65-F5344CB8AC3E}">
        <p14:creationId xmlns:p14="http://schemas.microsoft.com/office/powerpoint/2010/main" val="408311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My Positive Qualities (my good me)</a:t>
            </a:r>
            <a:endParaRPr lang="en-US" b="1" dirty="0"/>
          </a:p>
        </p:txBody>
      </p:sp>
      <p:sp>
        <p:nvSpPr>
          <p:cNvPr id="3" name="Content Placeholder 2"/>
          <p:cNvSpPr>
            <a:spLocks noGrp="1"/>
          </p:cNvSpPr>
          <p:nvPr>
            <p:ph idx="1"/>
          </p:nvPr>
        </p:nvSpPr>
        <p:spPr/>
        <p:txBody>
          <a:bodyPr/>
          <a:lstStyle/>
          <a:p>
            <a:r>
              <a:rPr lang="en-US" dirty="0" smtClean="0"/>
              <a:t>Informal technique to interview student about what positive qualities they see in themselves. This helps to identify personal strengths or desired strengths as the student sees his or herself.</a:t>
            </a:r>
          </a:p>
          <a:p>
            <a:r>
              <a:rPr lang="en-US" dirty="0" smtClean="0"/>
              <a:t>Car Sort-language is different children of different ages</a:t>
            </a:r>
          </a:p>
          <a:p>
            <a:pPr lvl="1"/>
            <a:r>
              <a:rPr lang="en-US" dirty="0" smtClean="0"/>
              <a:t>Create 3 appealing cards: Definitely Me!, Sometimes Me, and Not Me</a:t>
            </a:r>
          </a:p>
          <a:p>
            <a:pPr lvl="1"/>
            <a:r>
              <a:rPr lang="en-US" dirty="0" smtClean="0"/>
              <a:t>Create attractive cards with one positive quality or attribute listed on each card (add pictures or icons for younger children)</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50</a:t>
            </a:fld>
            <a:endParaRPr lang="en-US" dirty="0"/>
          </a:p>
        </p:txBody>
      </p:sp>
    </p:spTree>
    <p:extLst>
      <p:ext uri="{BB962C8B-B14F-4D97-AF65-F5344CB8AC3E}">
        <p14:creationId xmlns:p14="http://schemas.microsoft.com/office/powerpoint/2010/main" val="116625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1723" y="579075"/>
            <a:ext cx="9144000" cy="804974"/>
          </a:xfrm>
          <a:prstGeom prst="rect">
            <a:avLst/>
          </a:prstGeom>
          <a:ln>
            <a:noFill/>
          </a:ln>
        </p:spPr>
        <p:txBody>
          <a:bodyPr anchor="ctr">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spcBef>
                <a:spcPct val="50000"/>
              </a:spcBef>
              <a:defRPr/>
            </a:pPr>
            <a:r>
              <a:rPr lang="en-US" sz="3200" dirty="0"/>
              <a:t>Related Services Evaluation</a:t>
            </a:r>
          </a:p>
        </p:txBody>
      </p:sp>
      <p:sp>
        <p:nvSpPr>
          <p:cNvPr id="6" name="Content Placeholder 2"/>
          <p:cNvSpPr txBox="1">
            <a:spLocks/>
          </p:cNvSpPr>
          <p:nvPr/>
        </p:nvSpPr>
        <p:spPr>
          <a:xfrm>
            <a:off x="2080260" y="1552324"/>
            <a:ext cx="8001000" cy="5486399"/>
          </a:xfrm>
          <a:prstGeom prst="rect">
            <a:avLst/>
          </a:prstGeom>
        </p:spPr>
        <p:txBody>
          <a:bodyPr>
            <a:noAutofit/>
          </a:bodyPr>
          <a:lst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3200" b="1" dirty="0">
                <a:solidFill>
                  <a:schemeClr val="tx1"/>
                </a:solidFill>
              </a:rPr>
              <a:t>Evaluation report </a:t>
            </a:r>
            <a:r>
              <a:rPr lang="en-US" sz="3200" b="1" dirty="0" smtClean="0">
                <a:solidFill>
                  <a:schemeClr val="tx1"/>
                </a:solidFill>
              </a:rPr>
              <a:t>must contain:</a:t>
            </a:r>
            <a:endParaRPr lang="en-US" sz="3200" b="1" dirty="0">
              <a:solidFill>
                <a:schemeClr val="tx1"/>
              </a:solidFill>
            </a:endParaRPr>
          </a:p>
          <a:p>
            <a:pPr marL="342900" indent="-342900">
              <a:buFont typeface="Arial" panose="020B0604020202020204" pitchFamily="34" charset="0"/>
              <a:buChar char="•"/>
              <a:defRPr/>
            </a:pPr>
            <a:r>
              <a:rPr lang="en-US" sz="2800" dirty="0">
                <a:solidFill>
                  <a:schemeClr val="tx1"/>
                </a:solidFill>
              </a:rPr>
              <a:t>Documentation of skills or behaviors related to the service</a:t>
            </a:r>
          </a:p>
          <a:p>
            <a:pPr marL="342900" indent="-342900">
              <a:buFont typeface="Arial" panose="020B0604020202020204" pitchFamily="34" charset="0"/>
              <a:buChar char="•"/>
              <a:defRPr/>
            </a:pPr>
            <a:r>
              <a:rPr lang="en-US" sz="2800" dirty="0">
                <a:solidFill>
                  <a:schemeClr val="tx1"/>
                </a:solidFill>
              </a:rPr>
              <a:t>Recommendations </a:t>
            </a:r>
          </a:p>
          <a:p>
            <a:pPr marL="746125" lvl="3" indent="-395288">
              <a:buFont typeface="Calibri" panose="020F0502020204030204" pitchFamily="34" charset="0"/>
              <a:buChar char="‒"/>
              <a:defRPr/>
            </a:pPr>
            <a:r>
              <a:rPr lang="en-US" sz="2400" dirty="0">
                <a:solidFill>
                  <a:schemeClr val="tx1"/>
                </a:solidFill>
              </a:rPr>
              <a:t>Whether the service is/is not indicated</a:t>
            </a:r>
          </a:p>
          <a:p>
            <a:pPr marL="746125" lvl="4" indent="-395288">
              <a:lnSpc>
                <a:spcPts val="3600"/>
              </a:lnSpc>
              <a:spcBef>
                <a:spcPct val="0"/>
              </a:spcBef>
              <a:buFont typeface="Calibri" panose="020F0502020204030204" pitchFamily="34" charset="0"/>
              <a:buChar char="‒"/>
              <a:defRPr/>
            </a:pPr>
            <a:r>
              <a:rPr lang="en-US" sz="2400" dirty="0">
                <a:solidFill>
                  <a:schemeClr val="tx1"/>
                </a:solidFill>
              </a:rPr>
              <a:t>Duration and frequency of services</a:t>
            </a:r>
          </a:p>
          <a:p>
            <a:pPr marL="746125" lvl="4" indent="-395288">
              <a:lnSpc>
                <a:spcPts val="3600"/>
              </a:lnSpc>
              <a:spcBef>
                <a:spcPct val="0"/>
              </a:spcBef>
              <a:buFont typeface="Calibri" panose="020F0502020204030204" pitchFamily="34" charset="0"/>
              <a:buChar char="‒"/>
              <a:defRPr/>
            </a:pPr>
            <a:r>
              <a:rPr lang="en-US" sz="2400" dirty="0">
                <a:solidFill>
                  <a:schemeClr val="tx1"/>
                </a:solidFill>
              </a:rPr>
              <a:t>Specification of direct or indirect services (or both)</a:t>
            </a:r>
          </a:p>
          <a:p>
            <a:pPr marL="746125" lvl="4" indent="-395288">
              <a:lnSpc>
                <a:spcPts val="3600"/>
              </a:lnSpc>
              <a:spcBef>
                <a:spcPct val="0"/>
              </a:spcBef>
              <a:buFont typeface="Calibri" panose="020F0502020204030204" pitchFamily="34" charset="0"/>
              <a:buChar char="‒"/>
              <a:defRPr/>
            </a:pPr>
            <a:r>
              <a:rPr lang="en-US" sz="2400" dirty="0">
                <a:solidFill>
                  <a:schemeClr val="tx1"/>
                </a:solidFill>
              </a:rPr>
              <a:t>Statement of students competencies</a:t>
            </a:r>
          </a:p>
          <a:p>
            <a:pPr marL="746125" lvl="4" indent="-395288">
              <a:lnSpc>
                <a:spcPts val="3600"/>
              </a:lnSpc>
              <a:spcBef>
                <a:spcPct val="0"/>
              </a:spcBef>
              <a:buFont typeface="Calibri" panose="020F0502020204030204" pitchFamily="34" charset="0"/>
              <a:buChar char="‒"/>
              <a:defRPr/>
            </a:pPr>
            <a:r>
              <a:rPr lang="en-US" sz="2400" dirty="0">
                <a:solidFill>
                  <a:schemeClr val="tx1"/>
                </a:solidFill>
              </a:rPr>
              <a:t>Suggested goals to support the IEP </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51</a:t>
            </a:fld>
            <a:endParaRPr lang="en-US"/>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Tree>
    <p:extLst>
      <p:ext uri="{BB962C8B-B14F-4D97-AF65-F5344CB8AC3E}">
        <p14:creationId xmlns:p14="http://schemas.microsoft.com/office/powerpoint/2010/main" val="512819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0F684B47-0457-4A41-B367-33D15228DA61}" type="slidenum">
              <a:rPr lang="en-US" altLang="en-US"/>
              <a:pPr/>
              <a:t>52</a:t>
            </a:fld>
            <a:endParaRPr lang="en-US" altLang="en-US"/>
          </a:p>
        </p:txBody>
      </p:sp>
      <p:sp>
        <p:nvSpPr>
          <p:cNvPr id="24578" name="Rectangle 2"/>
          <p:cNvSpPr>
            <a:spLocks noGrp="1" noChangeArrowheads="1"/>
          </p:cNvSpPr>
          <p:nvPr>
            <p:ph type="title"/>
          </p:nvPr>
        </p:nvSpPr>
        <p:spPr/>
        <p:txBody>
          <a:bodyPr>
            <a:normAutofit fontScale="90000"/>
          </a:bodyPr>
          <a:lstStyle/>
          <a:p>
            <a:pPr algn="ctr"/>
            <a:r>
              <a:rPr lang="en-US" altLang="en-US" b="1" dirty="0"/>
              <a:t>When do you need written documentation of evaluation data?</a:t>
            </a:r>
          </a:p>
        </p:txBody>
      </p:sp>
      <p:sp>
        <p:nvSpPr>
          <p:cNvPr id="24579" name="Rectangle 3"/>
          <p:cNvSpPr>
            <a:spLocks noGrp="1" noChangeArrowheads="1"/>
          </p:cNvSpPr>
          <p:nvPr>
            <p:ph type="body" idx="1"/>
          </p:nvPr>
        </p:nvSpPr>
        <p:spPr/>
        <p:txBody>
          <a:bodyPr/>
          <a:lstStyle/>
          <a:p>
            <a:endParaRPr lang="en-US" altLang="en-US" b="1"/>
          </a:p>
          <a:p>
            <a:r>
              <a:rPr lang="en-US" altLang="en-US"/>
              <a:t>Initiation related service</a:t>
            </a:r>
          </a:p>
          <a:p>
            <a:r>
              <a:rPr lang="en-US" altLang="en-US"/>
              <a:t>Denial of related service</a:t>
            </a:r>
          </a:p>
          <a:p>
            <a:r>
              <a:rPr lang="en-US" altLang="en-US"/>
              <a:t>Dismissal from related service</a:t>
            </a:r>
          </a:p>
          <a:p>
            <a:endParaRPr lang="en-US" altLang="en-US" b="1"/>
          </a:p>
        </p:txBody>
      </p:sp>
    </p:spTree>
    <p:extLst>
      <p:ext uri="{BB962C8B-B14F-4D97-AF65-F5344CB8AC3E}">
        <p14:creationId xmlns:p14="http://schemas.microsoft.com/office/powerpoint/2010/main" val="3962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89764" y="283221"/>
            <a:ext cx="9144000" cy="1351370"/>
          </a:xfrm>
          <a:prstGeom prst="rect">
            <a:avLst/>
          </a:prstGeom>
          <a:ln>
            <a:noFill/>
          </a:ln>
        </p:spPr>
        <p:txBody>
          <a:bodyPr anchor="ctr">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spcBef>
                <a:spcPct val="50000"/>
              </a:spcBef>
              <a:defRPr/>
            </a:pPr>
            <a:endParaRPr lang="en-US" sz="3200" b="1" dirty="0" smtClean="0">
              <a:solidFill>
                <a:schemeClr val="tx1"/>
              </a:solidFill>
            </a:endParaRPr>
          </a:p>
          <a:p>
            <a:pPr>
              <a:spcBef>
                <a:spcPct val="50000"/>
              </a:spcBef>
              <a:defRPr/>
            </a:pPr>
            <a:r>
              <a:rPr lang="en-US" sz="3200" b="1" dirty="0" smtClean="0">
                <a:solidFill>
                  <a:schemeClr val="tx1"/>
                </a:solidFill>
              </a:rPr>
              <a:t>Documentation </a:t>
            </a:r>
            <a:r>
              <a:rPr lang="en-US" sz="3200" b="1" dirty="0" smtClean="0">
                <a:solidFill>
                  <a:schemeClr val="tx1"/>
                </a:solidFill>
              </a:rPr>
              <a:t>for the Related </a:t>
            </a:r>
            <a:r>
              <a:rPr lang="en-US" sz="3200" b="1" dirty="0">
                <a:solidFill>
                  <a:schemeClr val="tx1"/>
                </a:solidFill>
              </a:rPr>
              <a:t>Services </a:t>
            </a:r>
            <a:r>
              <a:rPr lang="en-US" sz="3200" b="1" dirty="0" smtClean="0">
                <a:solidFill>
                  <a:schemeClr val="tx1"/>
                </a:solidFill>
              </a:rPr>
              <a:t>Evaluation Report</a:t>
            </a:r>
            <a:endParaRPr lang="en-US" sz="3200" b="1" dirty="0">
              <a:solidFill>
                <a:schemeClr val="tx1"/>
              </a:solidFill>
            </a:endParaRPr>
          </a:p>
        </p:txBody>
      </p:sp>
      <p:sp>
        <p:nvSpPr>
          <p:cNvPr id="6" name="Content Placeholder 2"/>
          <p:cNvSpPr txBox="1">
            <a:spLocks/>
          </p:cNvSpPr>
          <p:nvPr/>
        </p:nvSpPr>
        <p:spPr>
          <a:xfrm>
            <a:off x="752559" y="2004126"/>
            <a:ext cx="9317304" cy="4853874"/>
          </a:xfrm>
          <a:prstGeom prst="rect">
            <a:avLst/>
          </a:prstGeom>
        </p:spPr>
        <p:txBody>
          <a:bodyPr>
            <a:noAutofit/>
          </a:bodyPr>
          <a:lst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defRPr/>
            </a:pPr>
            <a:r>
              <a:rPr lang="en-US" sz="2800" dirty="0" smtClean="0">
                <a:solidFill>
                  <a:schemeClr val="tx1"/>
                </a:solidFill>
              </a:rPr>
              <a:t>Documentation </a:t>
            </a:r>
            <a:r>
              <a:rPr lang="en-US" sz="2800" dirty="0">
                <a:solidFill>
                  <a:schemeClr val="tx1"/>
                </a:solidFill>
              </a:rPr>
              <a:t>of skills or behaviors related to the service</a:t>
            </a:r>
          </a:p>
          <a:p>
            <a:pPr marL="342900" indent="-342900">
              <a:buFont typeface="Arial" panose="020B0604020202020204" pitchFamily="34" charset="0"/>
              <a:buChar char="•"/>
              <a:defRPr/>
            </a:pPr>
            <a:r>
              <a:rPr lang="en-US" sz="2800" dirty="0">
                <a:solidFill>
                  <a:schemeClr val="tx1"/>
                </a:solidFill>
              </a:rPr>
              <a:t>Recommendations </a:t>
            </a:r>
          </a:p>
          <a:p>
            <a:pPr marL="746125" lvl="3" indent="-395288">
              <a:buFont typeface="Calibri" panose="020F0502020204030204" pitchFamily="34" charset="0"/>
              <a:buChar char="‒"/>
              <a:defRPr/>
            </a:pPr>
            <a:r>
              <a:rPr lang="en-US" sz="2400" dirty="0">
                <a:solidFill>
                  <a:schemeClr val="tx1"/>
                </a:solidFill>
              </a:rPr>
              <a:t>Whether the service is/is not indicated</a:t>
            </a:r>
          </a:p>
          <a:p>
            <a:pPr marL="746125" lvl="4" indent="-395288">
              <a:lnSpc>
                <a:spcPts val="3600"/>
              </a:lnSpc>
              <a:spcBef>
                <a:spcPct val="0"/>
              </a:spcBef>
              <a:buFont typeface="Calibri" panose="020F0502020204030204" pitchFamily="34" charset="0"/>
              <a:buChar char="‒"/>
              <a:defRPr/>
            </a:pPr>
            <a:r>
              <a:rPr lang="en-US" sz="2400" dirty="0">
                <a:solidFill>
                  <a:schemeClr val="tx1"/>
                </a:solidFill>
              </a:rPr>
              <a:t>Duration and frequency of services</a:t>
            </a:r>
          </a:p>
          <a:p>
            <a:pPr marL="746125" lvl="4" indent="-395288">
              <a:lnSpc>
                <a:spcPts val="3600"/>
              </a:lnSpc>
              <a:spcBef>
                <a:spcPct val="0"/>
              </a:spcBef>
              <a:buFont typeface="Calibri" panose="020F0502020204030204" pitchFamily="34" charset="0"/>
              <a:buChar char="‒"/>
              <a:defRPr/>
            </a:pPr>
            <a:r>
              <a:rPr lang="en-US" sz="2400" dirty="0">
                <a:solidFill>
                  <a:schemeClr val="tx1"/>
                </a:solidFill>
              </a:rPr>
              <a:t>Specification of direct or indirect services (or both)</a:t>
            </a:r>
          </a:p>
          <a:p>
            <a:pPr marL="746125" lvl="4" indent="-395288">
              <a:lnSpc>
                <a:spcPts val="3600"/>
              </a:lnSpc>
              <a:spcBef>
                <a:spcPct val="0"/>
              </a:spcBef>
              <a:buFont typeface="Calibri" panose="020F0502020204030204" pitchFamily="34" charset="0"/>
              <a:buChar char="‒"/>
              <a:defRPr/>
            </a:pPr>
            <a:r>
              <a:rPr lang="en-US" sz="2400" dirty="0">
                <a:solidFill>
                  <a:schemeClr val="tx1"/>
                </a:solidFill>
              </a:rPr>
              <a:t>Statement of </a:t>
            </a:r>
            <a:r>
              <a:rPr lang="en-US" sz="2400" dirty="0" smtClean="0">
                <a:solidFill>
                  <a:schemeClr val="tx1"/>
                </a:solidFill>
              </a:rPr>
              <a:t>student’s Present Levels of Academic and Functional Performance (PLAFPs) or competencies </a:t>
            </a:r>
          </a:p>
          <a:p>
            <a:pPr marL="746125" lvl="4" indent="-395288">
              <a:lnSpc>
                <a:spcPts val="3600"/>
              </a:lnSpc>
              <a:spcBef>
                <a:spcPct val="0"/>
              </a:spcBef>
              <a:buFont typeface="Calibri" panose="020F0502020204030204" pitchFamily="34" charset="0"/>
              <a:buChar char="‒"/>
              <a:defRPr/>
            </a:pPr>
            <a:r>
              <a:rPr lang="en-US" sz="2400" dirty="0" smtClean="0">
                <a:solidFill>
                  <a:schemeClr val="tx1"/>
                </a:solidFill>
              </a:rPr>
              <a:t>Suggested </a:t>
            </a:r>
            <a:r>
              <a:rPr lang="en-US" sz="2400" dirty="0">
                <a:solidFill>
                  <a:schemeClr val="tx1"/>
                </a:solidFill>
              </a:rPr>
              <a:t>goals to support the IEP </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53</a:t>
            </a:fld>
            <a:endParaRPr lang="en-US"/>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Tree>
    <p:extLst>
      <p:ext uri="{BB962C8B-B14F-4D97-AF65-F5344CB8AC3E}">
        <p14:creationId xmlns:p14="http://schemas.microsoft.com/office/powerpoint/2010/main" val="30738702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Decision Making Matrix for Related Services</a:t>
            </a:r>
            <a:endParaRPr lang="en-US" dirty="0"/>
          </a:p>
        </p:txBody>
      </p:sp>
      <p:sp>
        <p:nvSpPr>
          <p:cNvPr id="5" name="Text Placeholder 4"/>
          <p:cNvSpPr>
            <a:spLocks noGrp="1"/>
          </p:cNvSpPr>
          <p:nvPr>
            <p:ph type="body" idx="1"/>
          </p:nvPr>
        </p:nvSpPr>
        <p:spPr/>
        <p:txBody>
          <a:bodyPr/>
          <a:lstStyle/>
          <a:p>
            <a:r>
              <a:rPr lang="en-US" dirty="0" smtClean="0"/>
              <a:t>See handout Decision Making Matrix for Counseling and Psychological Services</a:t>
            </a:r>
            <a:endParaRPr lang="en-US" dirty="0"/>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
        <p:nvSpPr>
          <p:cNvPr id="3" name="Slide Number Placeholder 2"/>
          <p:cNvSpPr>
            <a:spLocks noGrp="1"/>
          </p:cNvSpPr>
          <p:nvPr>
            <p:ph type="sldNum" sz="quarter" idx="12"/>
          </p:nvPr>
        </p:nvSpPr>
        <p:spPr/>
        <p:txBody>
          <a:bodyPr/>
          <a:lstStyle/>
          <a:p>
            <a:pPr>
              <a:defRPr/>
            </a:pPr>
            <a:fld id="{520705A3-8F63-431D-A264-9C8DD4748403}" type="slidenum">
              <a:rPr lang="en-US" smtClean="0"/>
              <a:pPr>
                <a:defRPr/>
              </a:pPr>
              <a:t>54</a:t>
            </a:fld>
            <a:endParaRPr lang="en-US"/>
          </a:p>
        </p:txBody>
      </p:sp>
    </p:spTree>
    <p:extLst>
      <p:ext uri="{BB962C8B-B14F-4D97-AF65-F5344CB8AC3E}">
        <p14:creationId xmlns:p14="http://schemas.microsoft.com/office/powerpoint/2010/main" val="122137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AB60DC53-C767-4645-A17F-BD493CFC69A6}" type="slidenum">
              <a:rPr lang="en-US" altLang="en-US"/>
              <a:pPr/>
              <a:t>55</a:t>
            </a:fld>
            <a:endParaRPr lang="en-US" altLang="en-US"/>
          </a:p>
        </p:txBody>
      </p:sp>
      <p:sp>
        <p:nvSpPr>
          <p:cNvPr id="29698" name="Rectangle 2"/>
          <p:cNvSpPr>
            <a:spLocks noGrp="1" noChangeArrowheads="1"/>
          </p:cNvSpPr>
          <p:nvPr>
            <p:ph type="title"/>
          </p:nvPr>
        </p:nvSpPr>
        <p:spPr>
          <a:xfrm>
            <a:off x="819993" y="964975"/>
            <a:ext cx="10972800" cy="1066800"/>
          </a:xfrm>
        </p:spPr>
        <p:txBody>
          <a:bodyPr>
            <a:normAutofit fontScale="90000"/>
          </a:bodyPr>
          <a:lstStyle/>
          <a:p>
            <a:pPr algn="ctr"/>
            <a:r>
              <a:rPr lang="en-US" altLang="en-US" b="1" dirty="0"/>
              <a:t>Factors to Consider When Recommending Related Service Counseling</a:t>
            </a:r>
          </a:p>
        </p:txBody>
      </p:sp>
      <p:sp>
        <p:nvSpPr>
          <p:cNvPr id="29699" name="Rectangle 3"/>
          <p:cNvSpPr>
            <a:spLocks noGrp="1" noChangeArrowheads="1"/>
          </p:cNvSpPr>
          <p:nvPr>
            <p:ph type="body" idx="1"/>
          </p:nvPr>
        </p:nvSpPr>
        <p:spPr>
          <a:xfrm>
            <a:off x="704682" y="2384102"/>
            <a:ext cx="7772400" cy="4114800"/>
          </a:xfrm>
        </p:spPr>
        <p:txBody>
          <a:bodyPr/>
          <a:lstStyle/>
          <a:p>
            <a:pPr>
              <a:lnSpc>
                <a:spcPct val="90000"/>
              </a:lnSpc>
            </a:pPr>
            <a:r>
              <a:rPr lang="en-US" altLang="en-US" dirty="0"/>
              <a:t>Student variables: age, developmental level, nature of the behavioral problem(s), student’s willingness to participate in counseling</a:t>
            </a:r>
          </a:p>
          <a:p>
            <a:pPr>
              <a:lnSpc>
                <a:spcPct val="90000"/>
              </a:lnSpc>
            </a:pPr>
            <a:r>
              <a:rPr lang="en-US" altLang="en-US" dirty="0"/>
              <a:t>Context of the behavior problems</a:t>
            </a:r>
          </a:p>
          <a:p>
            <a:pPr>
              <a:lnSpc>
                <a:spcPct val="90000"/>
              </a:lnSpc>
            </a:pPr>
            <a:r>
              <a:rPr lang="en-US" altLang="en-US" dirty="0"/>
              <a:t>Existence of appropriate environmental supports and other interventions</a:t>
            </a:r>
          </a:p>
          <a:p>
            <a:pPr>
              <a:lnSpc>
                <a:spcPct val="90000"/>
              </a:lnSpc>
            </a:pPr>
            <a:r>
              <a:rPr lang="en-US" altLang="en-US" dirty="0"/>
              <a:t>LRE considerations or </a:t>
            </a:r>
            <a:r>
              <a:rPr lang="en-US" altLang="en-US" i="1" dirty="0"/>
              <a:t>least intrusive</a:t>
            </a:r>
            <a:r>
              <a:rPr lang="en-US" altLang="en-US" b="1" i="1" dirty="0"/>
              <a:t> </a:t>
            </a:r>
            <a:r>
              <a:rPr lang="en-US" altLang="en-US" i="1" dirty="0"/>
              <a:t>intervention</a:t>
            </a:r>
          </a:p>
          <a:p>
            <a:pPr>
              <a:lnSpc>
                <a:spcPct val="90000"/>
              </a:lnSpc>
            </a:pPr>
            <a:endParaRPr lang="en-US" altLang="en-US" i="1" dirty="0"/>
          </a:p>
        </p:txBody>
      </p:sp>
    </p:spTree>
    <p:extLst>
      <p:ext uri="{BB962C8B-B14F-4D97-AF65-F5344CB8AC3E}">
        <p14:creationId xmlns:p14="http://schemas.microsoft.com/office/powerpoint/2010/main" val="33015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E8615275-3538-4F60-823E-F2C51416751D}" type="slidenum">
              <a:rPr lang="en-US" altLang="en-US"/>
              <a:pPr/>
              <a:t>56</a:t>
            </a:fld>
            <a:endParaRPr lang="en-US" altLang="en-US"/>
          </a:p>
        </p:txBody>
      </p:sp>
      <p:sp>
        <p:nvSpPr>
          <p:cNvPr id="30722" name="Rectangle 2"/>
          <p:cNvSpPr>
            <a:spLocks noGrp="1" noChangeArrowheads="1"/>
          </p:cNvSpPr>
          <p:nvPr>
            <p:ph type="title"/>
          </p:nvPr>
        </p:nvSpPr>
        <p:spPr/>
        <p:txBody>
          <a:bodyPr>
            <a:normAutofit fontScale="90000"/>
          </a:bodyPr>
          <a:lstStyle/>
          <a:p>
            <a:pPr algn="ctr"/>
            <a:r>
              <a:rPr lang="en-US" altLang="en-US" b="1" dirty="0"/>
              <a:t>Factors to Consider in Determining the Amount of Related Services</a:t>
            </a:r>
          </a:p>
        </p:txBody>
      </p:sp>
      <p:sp>
        <p:nvSpPr>
          <p:cNvPr id="30723" name="Rectangle 3"/>
          <p:cNvSpPr>
            <a:spLocks noGrp="1" noChangeArrowheads="1"/>
          </p:cNvSpPr>
          <p:nvPr>
            <p:ph type="body" idx="1"/>
          </p:nvPr>
        </p:nvSpPr>
        <p:spPr>
          <a:xfrm>
            <a:off x="1005840" y="2387825"/>
            <a:ext cx="7772400" cy="4114800"/>
          </a:xfrm>
        </p:spPr>
        <p:txBody>
          <a:bodyPr/>
          <a:lstStyle/>
          <a:p>
            <a:pPr>
              <a:lnSpc>
                <a:spcPct val="90000"/>
              </a:lnSpc>
            </a:pPr>
            <a:r>
              <a:rPr lang="en-US" altLang="en-US" dirty="0"/>
              <a:t>Consistent procedure for determining the amount of time</a:t>
            </a:r>
          </a:p>
          <a:p>
            <a:pPr>
              <a:lnSpc>
                <a:spcPct val="90000"/>
              </a:lnSpc>
            </a:pPr>
            <a:r>
              <a:rPr lang="en-US" altLang="en-US" dirty="0"/>
              <a:t>Amount of time is appropriate to the specific service</a:t>
            </a:r>
          </a:p>
          <a:p>
            <a:pPr>
              <a:lnSpc>
                <a:spcPct val="90000"/>
              </a:lnSpc>
            </a:pPr>
            <a:r>
              <a:rPr lang="en-US" altLang="en-US" dirty="0"/>
              <a:t>Range of time (if it is related to the needs of the individual student)</a:t>
            </a:r>
          </a:p>
          <a:p>
            <a:pPr>
              <a:lnSpc>
                <a:spcPct val="90000"/>
              </a:lnSpc>
            </a:pPr>
            <a:r>
              <a:rPr lang="en-US" altLang="en-US" dirty="0"/>
              <a:t>Only under specified circumstances (unique needs of student)</a:t>
            </a:r>
            <a:r>
              <a:rPr lang="en-US" altLang="en-US" b="1" dirty="0"/>
              <a:t> </a:t>
            </a:r>
            <a:endParaRPr lang="en-US" altLang="en-US" sz="2000" dirty="0"/>
          </a:p>
        </p:txBody>
      </p:sp>
    </p:spTree>
    <p:extLst>
      <p:ext uri="{BB962C8B-B14F-4D97-AF65-F5344CB8AC3E}">
        <p14:creationId xmlns:p14="http://schemas.microsoft.com/office/powerpoint/2010/main" val="74968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4"/>
          <p:cNvSpPr>
            <a:spLocks noGrp="1"/>
          </p:cNvSpPr>
          <p:nvPr>
            <p:ph type="sldNum" sz="quarter" idx="12"/>
          </p:nvPr>
        </p:nvSpPr>
        <p:spPr/>
        <p:txBody>
          <a:bodyPr/>
          <a:lstStyle/>
          <a:p>
            <a:fld id="{17C424CF-5792-498B-BCD3-E4A97A22D59B}" type="slidenum">
              <a:rPr lang="en-US" altLang="en-US"/>
              <a:pPr/>
              <a:t>57</a:t>
            </a:fld>
            <a:endParaRPr lang="en-US" altLang="en-US"/>
          </a:p>
        </p:txBody>
      </p:sp>
      <p:sp>
        <p:nvSpPr>
          <p:cNvPr id="27650" name="Rectangle 2"/>
          <p:cNvSpPr>
            <a:spLocks noGrp="1" noChangeArrowheads="1"/>
          </p:cNvSpPr>
          <p:nvPr>
            <p:ph type="title"/>
          </p:nvPr>
        </p:nvSpPr>
        <p:spPr>
          <a:xfrm>
            <a:off x="2209800" y="2057400"/>
            <a:ext cx="7772400" cy="1143000"/>
          </a:xfrm>
        </p:spPr>
        <p:txBody>
          <a:bodyPr>
            <a:normAutofit fontScale="90000"/>
          </a:bodyPr>
          <a:lstStyle/>
          <a:p>
            <a:pPr algn="ctr"/>
            <a:r>
              <a:rPr lang="en-US" altLang="en-US" b="1" dirty="0"/>
              <a:t/>
            </a:r>
            <a:br>
              <a:rPr lang="en-US" altLang="en-US" b="1" dirty="0"/>
            </a:br>
            <a:r>
              <a:rPr lang="en-US" altLang="en-US" b="1" dirty="0"/>
              <a:t>The IEP Team determines eligibility for related services based on the evaluation data and the student’s educational needs.</a:t>
            </a:r>
          </a:p>
        </p:txBody>
      </p:sp>
      <p:sp>
        <p:nvSpPr>
          <p:cNvPr id="27651" name="Rectangle 3"/>
          <p:cNvSpPr>
            <a:spLocks noGrp="1" noChangeArrowheads="1"/>
          </p:cNvSpPr>
          <p:nvPr>
            <p:ph type="body" idx="4294967295"/>
          </p:nvPr>
        </p:nvSpPr>
        <p:spPr>
          <a:xfrm>
            <a:off x="1524000" y="1981200"/>
            <a:ext cx="7772400" cy="4114800"/>
          </a:xfrm>
        </p:spPr>
        <p:txBody>
          <a:bodyPr/>
          <a:lstStyle/>
          <a:p>
            <a:endParaRPr lang="en-US" altLang="en-US" dirty="0"/>
          </a:p>
          <a:p>
            <a:endParaRPr lang="en-US" altLang="en-US" dirty="0"/>
          </a:p>
        </p:txBody>
      </p:sp>
    </p:spTree>
    <p:extLst>
      <p:ext uri="{BB962C8B-B14F-4D97-AF65-F5344CB8AC3E}">
        <p14:creationId xmlns:p14="http://schemas.microsoft.com/office/powerpoint/2010/main" val="211762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Documenting Evidence of Educational Need</a:t>
            </a:r>
            <a:endParaRPr lang="en-US" dirty="0"/>
          </a:p>
        </p:txBody>
      </p:sp>
      <p:sp>
        <p:nvSpPr>
          <p:cNvPr id="5" name="Text Placeholder 4"/>
          <p:cNvSpPr>
            <a:spLocks noGrp="1"/>
          </p:cNvSpPr>
          <p:nvPr>
            <p:ph type="body" idx="1"/>
          </p:nvPr>
        </p:nvSpPr>
        <p:spPr/>
        <p:txBody>
          <a:bodyPr/>
          <a:lstStyle/>
          <a:p>
            <a:r>
              <a:rPr lang="en-US" dirty="0" smtClean="0"/>
              <a:t>See Educational Need for Related Service Counseling/Psychological Service Matrix</a:t>
            </a:r>
            <a:endParaRPr lang="en-US" dirty="0"/>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
        <p:nvSpPr>
          <p:cNvPr id="3" name="Slide Number Placeholder 2"/>
          <p:cNvSpPr>
            <a:spLocks noGrp="1"/>
          </p:cNvSpPr>
          <p:nvPr>
            <p:ph type="sldNum" sz="quarter" idx="12"/>
          </p:nvPr>
        </p:nvSpPr>
        <p:spPr/>
        <p:txBody>
          <a:bodyPr/>
          <a:lstStyle/>
          <a:p>
            <a:pPr>
              <a:defRPr/>
            </a:pPr>
            <a:fld id="{520705A3-8F63-431D-A264-9C8DD4748403}" type="slidenum">
              <a:rPr lang="en-US" smtClean="0"/>
              <a:pPr>
                <a:defRPr/>
              </a:pPr>
              <a:t>58</a:t>
            </a:fld>
            <a:endParaRPr lang="en-US"/>
          </a:p>
        </p:txBody>
      </p:sp>
    </p:spTree>
    <p:extLst>
      <p:ext uri="{BB962C8B-B14F-4D97-AF65-F5344CB8AC3E}">
        <p14:creationId xmlns:p14="http://schemas.microsoft.com/office/powerpoint/2010/main" val="72770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8760" y="-1"/>
            <a:ext cx="9144000" cy="1746533"/>
          </a:xfrm>
          <a:prstGeom prst="rect">
            <a:avLst/>
          </a:prstGeom>
          <a:ln>
            <a:noFill/>
          </a:ln>
        </p:spPr>
        <p:txBody>
          <a:bodyPr anchor="ctr">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spcBef>
                <a:spcPct val="50000"/>
              </a:spcBef>
              <a:defRPr/>
            </a:pPr>
            <a:endParaRPr lang="en-US" sz="3200" b="1" dirty="0" smtClean="0">
              <a:solidFill>
                <a:schemeClr val="tx1"/>
              </a:solidFill>
            </a:endParaRPr>
          </a:p>
          <a:p>
            <a:pPr>
              <a:spcBef>
                <a:spcPct val="50000"/>
              </a:spcBef>
              <a:defRPr/>
            </a:pPr>
            <a:r>
              <a:rPr lang="en-US" sz="3200" b="1" dirty="0" smtClean="0">
                <a:solidFill>
                  <a:schemeClr val="tx1"/>
                </a:solidFill>
              </a:rPr>
              <a:t>Related </a:t>
            </a:r>
            <a:r>
              <a:rPr lang="en-US" sz="3200" b="1" dirty="0">
                <a:solidFill>
                  <a:schemeClr val="tx1"/>
                </a:solidFill>
              </a:rPr>
              <a:t>Services: Educational Need</a:t>
            </a:r>
          </a:p>
        </p:txBody>
      </p:sp>
      <p:sp>
        <p:nvSpPr>
          <p:cNvPr id="6" name="Content Placeholder 2"/>
          <p:cNvSpPr txBox="1">
            <a:spLocks/>
          </p:cNvSpPr>
          <p:nvPr/>
        </p:nvSpPr>
        <p:spPr>
          <a:xfrm>
            <a:off x="1170648" y="1746533"/>
            <a:ext cx="8001000" cy="5486399"/>
          </a:xfrm>
          <a:prstGeom prst="rect">
            <a:avLst/>
          </a:prstGeom>
        </p:spPr>
        <p:txBody>
          <a:bodyPr>
            <a:noAutofit/>
          </a:bodyPr>
          <a:lst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spcAft>
                <a:spcPts val="1200"/>
              </a:spcAft>
              <a:defRPr/>
            </a:pPr>
            <a:r>
              <a:rPr lang="en-US" sz="3200" i="1" dirty="0">
                <a:solidFill>
                  <a:schemeClr val="tx1"/>
                </a:solidFill>
              </a:rPr>
              <a:t>Considerations when determining educational need for services</a:t>
            </a:r>
          </a:p>
          <a:p>
            <a:pPr marL="350838" indent="-350838">
              <a:buFont typeface="Arial" panose="020B0604020202020204" pitchFamily="34" charset="0"/>
              <a:buChar char="•"/>
              <a:defRPr/>
            </a:pPr>
            <a:r>
              <a:rPr lang="en-US" sz="2800" dirty="0">
                <a:solidFill>
                  <a:schemeClr val="tx1"/>
                </a:solidFill>
              </a:rPr>
              <a:t>Significant drop in achievement</a:t>
            </a:r>
          </a:p>
          <a:p>
            <a:pPr marL="350838" indent="-350838">
              <a:buFont typeface="Arial" panose="020B0604020202020204" pitchFamily="34" charset="0"/>
              <a:buChar char="•"/>
              <a:defRPr/>
            </a:pPr>
            <a:r>
              <a:rPr lang="en-US" sz="2800" dirty="0">
                <a:solidFill>
                  <a:schemeClr val="tx1"/>
                </a:solidFill>
              </a:rPr>
              <a:t>Pattern of excessive absences</a:t>
            </a:r>
          </a:p>
          <a:p>
            <a:pPr marL="350838" indent="-350838">
              <a:buFont typeface="Arial" panose="020B0604020202020204" pitchFamily="34" charset="0"/>
              <a:buChar char="•"/>
              <a:defRPr/>
            </a:pPr>
            <a:r>
              <a:rPr lang="en-US" sz="2800" dirty="0">
                <a:solidFill>
                  <a:schemeClr val="tx1"/>
                </a:solidFill>
              </a:rPr>
              <a:t>Significant social skills or behavioral deficits</a:t>
            </a:r>
          </a:p>
          <a:p>
            <a:pPr marL="350838" indent="-350838">
              <a:buFont typeface="Arial" panose="020B0604020202020204" pitchFamily="34" charset="0"/>
              <a:buChar char="•"/>
            </a:pPr>
            <a:endParaRPr lang="en-US" sz="2400" dirty="0">
              <a:solidFill>
                <a:schemeClr val="tx1"/>
              </a:solidFill>
            </a:endParaRP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59</a:t>
            </a:fld>
            <a:endParaRPr lang="en-US"/>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Tree>
    <p:extLst>
      <p:ext uri="{BB962C8B-B14F-4D97-AF65-F5344CB8AC3E}">
        <p14:creationId xmlns:p14="http://schemas.microsoft.com/office/powerpoint/2010/main" val="1486874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a:t>
            </a:r>
            <a:r>
              <a:rPr lang="en-US" b="1" dirty="0" smtClean="0"/>
              <a:t>has </a:t>
            </a:r>
            <a:r>
              <a:rPr lang="en-US" b="1" i="1" dirty="0" smtClean="0">
                <a:solidFill>
                  <a:srgbClr val="FF0000"/>
                </a:solidFill>
              </a:rPr>
              <a:t>not</a:t>
            </a:r>
            <a:r>
              <a:rPr lang="en-US" b="1" dirty="0" smtClean="0"/>
              <a:t> </a:t>
            </a:r>
            <a:r>
              <a:rPr lang="en-US" b="1" dirty="0" smtClean="0"/>
              <a:t>changed for the LSSP and Related </a:t>
            </a:r>
            <a:r>
              <a:rPr lang="en-US" b="1" dirty="0" smtClean="0"/>
              <a:t>Services?</a:t>
            </a:r>
            <a:endParaRPr lang="en-US" b="1" dirty="0"/>
          </a:p>
        </p:txBody>
      </p:sp>
      <p:sp>
        <p:nvSpPr>
          <p:cNvPr id="3" name="Content Placeholder 2"/>
          <p:cNvSpPr>
            <a:spLocks noGrp="1"/>
          </p:cNvSpPr>
          <p:nvPr>
            <p:ph idx="1"/>
          </p:nvPr>
        </p:nvSpPr>
        <p:spPr/>
        <p:txBody>
          <a:bodyPr>
            <a:normAutofit/>
          </a:bodyPr>
          <a:lstStyle/>
          <a:p>
            <a:r>
              <a:rPr lang="en-US" dirty="0" smtClean="0"/>
              <a:t>We still </a:t>
            </a:r>
            <a:r>
              <a:rPr lang="en-US" dirty="0" smtClean="0"/>
              <a:t>can’t find </a:t>
            </a:r>
            <a:r>
              <a:rPr lang="en-US" dirty="0" smtClean="0"/>
              <a:t>rooms to </a:t>
            </a:r>
            <a:r>
              <a:rPr lang="en-US" dirty="0" smtClean="0"/>
              <a:t>use</a:t>
            </a:r>
            <a:r>
              <a:rPr lang="en-US" dirty="0"/>
              <a:t> </a:t>
            </a:r>
            <a:r>
              <a:rPr lang="en-US" dirty="0" smtClean="0"/>
              <a:t>for </a:t>
            </a:r>
            <a:r>
              <a:rPr lang="en-US" dirty="0" smtClean="0"/>
              <a:t>groups.</a:t>
            </a:r>
            <a:endParaRPr lang="en-US" dirty="0" smtClean="0"/>
          </a:p>
          <a:p>
            <a:r>
              <a:rPr lang="en-US" dirty="0" smtClean="0"/>
              <a:t>Scheduling students for counseling is still a </a:t>
            </a:r>
            <a:r>
              <a:rPr lang="en-US" dirty="0" smtClean="0"/>
              <a:t>challenge.</a:t>
            </a:r>
            <a:endParaRPr lang="en-US" dirty="0" smtClean="0"/>
          </a:p>
          <a:p>
            <a:r>
              <a:rPr lang="en-US" dirty="0" smtClean="0"/>
              <a:t>Testing timelines, student crises and ARD meetings still take priority over regularly scheduled </a:t>
            </a:r>
            <a:r>
              <a:rPr lang="en-US" dirty="0" smtClean="0"/>
              <a:t>counseling.</a:t>
            </a:r>
            <a:endParaRPr lang="en-US" dirty="0" smtClean="0"/>
          </a:p>
          <a:p>
            <a:r>
              <a:rPr lang="en-US" dirty="0" smtClean="0"/>
              <a:t>Crayons, bubbles and candy still </a:t>
            </a:r>
            <a:r>
              <a:rPr lang="en-US" dirty="0" smtClean="0"/>
              <a:t>make a mess for </a:t>
            </a:r>
            <a:r>
              <a:rPr lang="en-US" dirty="0" smtClean="0"/>
              <a:t>me in my </a:t>
            </a:r>
            <a:r>
              <a:rPr lang="en-US" dirty="0" smtClean="0"/>
              <a:t>car.</a:t>
            </a:r>
            <a:endParaRPr lang="en-US" dirty="0" smtClean="0"/>
          </a:p>
          <a:p>
            <a:r>
              <a:rPr lang="en-US" dirty="0" smtClean="0"/>
              <a:t>There is still no budget for materials or </a:t>
            </a:r>
            <a:r>
              <a:rPr lang="en-US" dirty="0" smtClean="0"/>
              <a:t>supplies.</a:t>
            </a:r>
            <a:endParaRPr lang="en-US" dirty="0" smtClean="0"/>
          </a:p>
          <a:p>
            <a:r>
              <a:rPr lang="en-US" dirty="0" smtClean="0"/>
              <a:t>Students still surprise and delight </a:t>
            </a:r>
            <a:r>
              <a:rPr lang="en-US" dirty="0" smtClean="0"/>
              <a:t>me.</a:t>
            </a:r>
            <a:endParaRPr lang="en-US" dirty="0" smtClean="0"/>
          </a:p>
          <a:p>
            <a:r>
              <a:rPr lang="en-US" dirty="0" smtClean="0"/>
              <a:t>Counseling with students is still one of the things that I like best about my work.</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6</a:t>
            </a:fld>
            <a:endParaRPr lang="en-US" dirty="0"/>
          </a:p>
        </p:txBody>
      </p:sp>
    </p:spTree>
    <p:extLst>
      <p:ext uri="{BB962C8B-B14F-4D97-AF65-F5344CB8AC3E}">
        <p14:creationId xmlns:p14="http://schemas.microsoft.com/office/powerpoint/2010/main" val="34046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8760" y="-89013"/>
            <a:ext cx="9144000" cy="2063469"/>
          </a:xfrm>
          <a:prstGeom prst="rect">
            <a:avLst/>
          </a:prstGeom>
          <a:ln>
            <a:noFill/>
          </a:ln>
        </p:spPr>
        <p:txBody>
          <a:bodyPr anchor="ctr">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spcBef>
                <a:spcPct val="50000"/>
              </a:spcBef>
              <a:defRPr/>
            </a:pPr>
            <a:r>
              <a:rPr lang="en-US" sz="3200" b="1" dirty="0" smtClean="0">
                <a:solidFill>
                  <a:schemeClr val="tx1"/>
                </a:solidFill>
              </a:rPr>
              <a:t>Related Services</a:t>
            </a:r>
            <a:r>
              <a:rPr lang="en-US" sz="3200" b="1" dirty="0">
                <a:solidFill>
                  <a:schemeClr val="tx1"/>
                </a:solidFill>
              </a:rPr>
              <a:t>: Educational </a:t>
            </a:r>
            <a:r>
              <a:rPr lang="en-US" sz="3200" b="1" dirty="0" smtClean="0">
                <a:solidFill>
                  <a:schemeClr val="tx1"/>
                </a:solidFill>
              </a:rPr>
              <a:t>Need</a:t>
            </a:r>
            <a:endParaRPr lang="en-US" sz="3200" b="1" dirty="0">
              <a:solidFill>
                <a:schemeClr val="tx1"/>
              </a:solidFill>
            </a:endParaRPr>
          </a:p>
        </p:txBody>
      </p:sp>
      <p:sp>
        <p:nvSpPr>
          <p:cNvPr id="6" name="Content Placeholder 2"/>
          <p:cNvSpPr txBox="1">
            <a:spLocks/>
          </p:cNvSpPr>
          <p:nvPr/>
        </p:nvSpPr>
        <p:spPr>
          <a:xfrm>
            <a:off x="687823" y="1399923"/>
            <a:ext cx="9446777" cy="5153278"/>
          </a:xfrm>
          <a:prstGeom prst="rect">
            <a:avLst/>
          </a:prstGeom>
        </p:spPr>
        <p:txBody>
          <a:bodyPr>
            <a:noAutofit/>
          </a:bodyPr>
          <a:lst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3200" i="1" dirty="0">
                <a:solidFill>
                  <a:schemeClr val="tx1"/>
                </a:solidFill>
              </a:rPr>
              <a:t>Related services counseling/psych services </a:t>
            </a:r>
            <a:r>
              <a:rPr lang="en-US" sz="3200" b="1" i="1" dirty="0">
                <a:solidFill>
                  <a:schemeClr val="tx1"/>
                </a:solidFill>
              </a:rPr>
              <a:t>should</a:t>
            </a:r>
            <a:r>
              <a:rPr lang="en-US" sz="3200" i="1" dirty="0">
                <a:solidFill>
                  <a:schemeClr val="tx1"/>
                </a:solidFill>
              </a:rPr>
              <a:t> be provided when</a:t>
            </a:r>
          </a:p>
          <a:p>
            <a:pPr marL="350838" indent="-350838">
              <a:buFont typeface="Arial" panose="020B0604020202020204" pitchFamily="34" charset="0"/>
              <a:buChar char="•"/>
            </a:pPr>
            <a:r>
              <a:rPr lang="en-US" sz="2800" dirty="0">
                <a:solidFill>
                  <a:schemeClr val="tx1"/>
                </a:solidFill>
              </a:rPr>
              <a:t>Student requires the service to benefit from the IEP </a:t>
            </a:r>
            <a:r>
              <a:rPr lang="en-US" sz="2800" b="1" i="1" dirty="0">
                <a:solidFill>
                  <a:schemeClr val="tx1"/>
                </a:solidFill>
              </a:rPr>
              <a:t>and</a:t>
            </a:r>
          </a:p>
          <a:p>
            <a:pPr marL="350838" indent="-350838">
              <a:buFont typeface="Arial" panose="020B0604020202020204" pitchFamily="34" charset="0"/>
              <a:buChar char="•"/>
            </a:pPr>
            <a:r>
              <a:rPr lang="en-US" sz="2800" dirty="0">
                <a:solidFill>
                  <a:schemeClr val="tx1"/>
                </a:solidFill>
              </a:rPr>
              <a:t>IEP team determines the service is </a:t>
            </a:r>
            <a:r>
              <a:rPr lang="en-US" sz="2800" dirty="0" smtClean="0">
                <a:solidFill>
                  <a:schemeClr val="tx1"/>
                </a:solidFill>
              </a:rPr>
              <a:t>necessary</a:t>
            </a:r>
          </a:p>
          <a:p>
            <a:pPr>
              <a:spcAft>
                <a:spcPts val="600"/>
              </a:spcAft>
            </a:pPr>
            <a:r>
              <a:rPr lang="en-US" sz="3200" i="1" dirty="0">
                <a:solidFill>
                  <a:schemeClr val="tx1"/>
                </a:solidFill>
              </a:rPr>
              <a:t>Related services counseling/psych services  </a:t>
            </a:r>
            <a:r>
              <a:rPr lang="en-US" sz="3200" b="1" i="1" dirty="0">
                <a:solidFill>
                  <a:schemeClr val="tx1"/>
                </a:solidFill>
              </a:rPr>
              <a:t>might</a:t>
            </a:r>
            <a:r>
              <a:rPr lang="en-US" sz="3200" i="1" dirty="0">
                <a:solidFill>
                  <a:schemeClr val="tx1"/>
                </a:solidFill>
              </a:rPr>
              <a:t> be provided when the student</a:t>
            </a:r>
          </a:p>
          <a:p>
            <a:pPr marL="350838" indent="-350838">
              <a:buFont typeface="Arial" panose="020B0604020202020204" pitchFamily="34" charset="0"/>
              <a:buChar char="•"/>
            </a:pPr>
            <a:r>
              <a:rPr lang="en-US" sz="2800" dirty="0">
                <a:solidFill>
                  <a:schemeClr val="tx1"/>
                </a:solidFill>
              </a:rPr>
              <a:t>Displays behavior that impedes learning</a:t>
            </a:r>
          </a:p>
          <a:p>
            <a:pPr marL="350838" indent="-350838">
              <a:buFont typeface="Arial" panose="020B0604020202020204" pitchFamily="34" charset="0"/>
              <a:buChar char="•"/>
            </a:pPr>
            <a:r>
              <a:rPr lang="en-US" sz="2800" dirty="0">
                <a:solidFill>
                  <a:schemeClr val="tx1"/>
                </a:solidFill>
              </a:rPr>
              <a:t>Fails to achieve goals and objectives</a:t>
            </a:r>
          </a:p>
          <a:p>
            <a:pPr marL="350838" indent="-350838">
              <a:buFont typeface="Arial" panose="020B0604020202020204" pitchFamily="34" charset="0"/>
              <a:buChar char="•"/>
            </a:pPr>
            <a:r>
              <a:rPr lang="en-US" sz="2800" dirty="0">
                <a:solidFill>
                  <a:schemeClr val="tx1"/>
                </a:solidFill>
              </a:rPr>
              <a:t>Was unsuccessful with less restrictive interventions</a:t>
            </a:r>
          </a:p>
          <a:p>
            <a:pPr marL="350838" indent="-350838">
              <a:buFont typeface="Arial" panose="020B0604020202020204" pitchFamily="34" charset="0"/>
              <a:buChar char="•"/>
            </a:pPr>
            <a:endParaRPr lang="en-US" sz="2800" dirty="0">
              <a:solidFill>
                <a:schemeClr val="tx1"/>
              </a:solidFill>
            </a:endParaRP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60</a:t>
            </a:fld>
            <a:endParaRPr lang="en-US"/>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Tree>
    <p:extLst>
      <p:ext uri="{BB962C8B-B14F-4D97-AF65-F5344CB8AC3E}">
        <p14:creationId xmlns:p14="http://schemas.microsoft.com/office/powerpoint/2010/main" val="35795411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68300" y="971044"/>
            <a:ext cx="9144000" cy="715962"/>
          </a:xfrm>
          <a:prstGeom prst="rect">
            <a:avLst/>
          </a:prstGeom>
          <a:ln>
            <a:noFill/>
          </a:ln>
        </p:spPr>
        <p:txBody>
          <a:bodyPr anchor="ctr">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spcBef>
                <a:spcPct val="50000"/>
              </a:spcBef>
              <a:defRPr/>
            </a:pPr>
            <a:r>
              <a:rPr lang="en-US" sz="3200" b="1" dirty="0">
                <a:solidFill>
                  <a:schemeClr val="tx1"/>
                </a:solidFill>
              </a:rPr>
              <a:t>Related Services: Educational Need</a:t>
            </a:r>
          </a:p>
        </p:txBody>
      </p:sp>
      <p:sp>
        <p:nvSpPr>
          <p:cNvPr id="6" name="Content Placeholder 2"/>
          <p:cNvSpPr txBox="1">
            <a:spLocks/>
          </p:cNvSpPr>
          <p:nvPr/>
        </p:nvSpPr>
        <p:spPr>
          <a:xfrm>
            <a:off x="1003412" y="1772156"/>
            <a:ext cx="9131188" cy="4781044"/>
          </a:xfrm>
          <a:prstGeom prst="rect">
            <a:avLst/>
          </a:prstGeom>
        </p:spPr>
        <p:txBody>
          <a:bodyPr>
            <a:noAutofit/>
          </a:bodyPr>
          <a:lst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endParaRPr lang="en-US" sz="3200" i="1" dirty="0" smtClean="0">
              <a:solidFill>
                <a:schemeClr val="tx1"/>
              </a:solidFill>
            </a:endParaRPr>
          </a:p>
          <a:p>
            <a:pPr>
              <a:spcAft>
                <a:spcPts val="1200"/>
              </a:spcAft>
            </a:pPr>
            <a:r>
              <a:rPr lang="en-US" sz="3200" i="1" dirty="0" smtClean="0">
                <a:solidFill>
                  <a:schemeClr val="tx1"/>
                </a:solidFill>
              </a:rPr>
              <a:t>Educational </a:t>
            </a:r>
            <a:r>
              <a:rPr lang="en-US" sz="3200" i="1" dirty="0">
                <a:solidFill>
                  <a:schemeClr val="tx1"/>
                </a:solidFill>
              </a:rPr>
              <a:t>need is </a:t>
            </a:r>
            <a:r>
              <a:rPr lang="en-US" sz="3200" b="1" i="1" dirty="0">
                <a:solidFill>
                  <a:schemeClr val="tx1"/>
                </a:solidFill>
              </a:rPr>
              <a:t>not</a:t>
            </a:r>
            <a:r>
              <a:rPr lang="en-US" sz="3200" i="1" dirty="0">
                <a:solidFill>
                  <a:schemeClr val="tx1"/>
                </a:solidFill>
              </a:rPr>
              <a:t> present </a:t>
            </a:r>
            <a:r>
              <a:rPr lang="en-US" sz="3200" i="1" dirty="0" smtClean="0">
                <a:solidFill>
                  <a:schemeClr val="tx1"/>
                </a:solidFill>
              </a:rPr>
              <a:t>if…</a:t>
            </a:r>
            <a:endParaRPr lang="en-US" sz="3200" i="1" dirty="0">
              <a:solidFill>
                <a:schemeClr val="tx1"/>
              </a:solidFill>
            </a:endParaRPr>
          </a:p>
          <a:p>
            <a:r>
              <a:rPr lang="en-US" sz="2800" dirty="0" smtClean="0">
                <a:solidFill>
                  <a:schemeClr val="tx1"/>
                </a:solidFill>
              </a:rPr>
              <a:t> 	the student’s identified </a:t>
            </a:r>
            <a:r>
              <a:rPr lang="en-US" sz="2800" dirty="0">
                <a:solidFill>
                  <a:schemeClr val="tx1"/>
                </a:solidFill>
              </a:rPr>
              <a:t>problems are common to </a:t>
            </a:r>
            <a:r>
              <a:rPr lang="en-US" sz="2800" dirty="0" smtClean="0">
                <a:solidFill>
                  <a:schemeClr val="tx1"/>
                </a:solidFill>
              </a:rPr>
              <a:t>	students </a:t>
            </a:r>
            <a:r>
              <a:rPr lang="en-US" sz="2800" dirty="0">
                <a:solidFill>
                  <a:schemeClr val="tx1"/>
                </a:solidFill>
              </a:rPr>
              <a:t>of same age and developmental </a:t>
            </a:r>
            <a:r>
              <a:rPr lang="en-US" sz="2800" dirty="0" smtClean="0">
                <a:solidFill>
                  <a:schemeClr val="tx1"/>
                </a:solidFill>
              </a:rPr>
              <a:t>stage.</a:t>
            </a:r>
            <a:endParaRPr lang="en-US" sz="2800" dirty="0">
              <a:solidFill>
                <a:schemeClr val="tx1"/>
              </a:solidFill>
            </a:endParaRPr>
          </a:p>
          <a:p>
            <a:pPr marL="350838" indent="-350838">
              <a:buFont typeface="Arial" panose="020B0604020202020204" pitchFamily="34" charset="0"/>
              <a:buChar char="•"/>
            </a:pPr>
            <a:endParaRPr lang="en-US" sz="2400" dirty="0">
              <a:solidFill>
                <a:schemeClr val="tx1"/>
              </a:solidFill>
            </a:endParaRP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61</a:t>
            </a:fld>
            <a:endParaRPr lang="en-US"/>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Tree>
    <p:extLst>
      <p:ext uri="{BB962C8B-B14F-4D97-AF65-F5344CB8AC3E}">
        <p14:creationId xmlns:p14="http://schemas.microsoft.com/office/powerpoint/2010/main" val="21391410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Case Studies: John, Mary, and Rocky</a:t>
            </a:r>
            <a:endParaRPr lang="en-US" b="1" dirty="0"/>
          </a:p>
        </p:txBody>
      </p:sp>
      <p:sp>
        <p:nvSpPr>
          <p:cNvPr id="5" name="Content Placeholder 4"/>
          <p:cNvSpPr>
            <a:spLocks noGrp="1"/>
          </p:cNvSpPr>
          <p:nvPr>
            <p:ph idx="1"/>
          </p:nvPr>
        </p:nvSpPr>
        <p:spPr/>
        <p:txBody>
          <a:bodyPr/>
          <a:lstStyle/>
          <a:p>
            <a:r>
              <a:rPr lang="en-US" dirty="0" smtClean="0"/>
              <a:t>Review SSIS-SEL and RSCA results for your assigned case</a:t>
            </a:r>
          </a:p>
          <a:p>
            <a:r>
              <a:rPr lang="en-US" dirty="0" smtClean="0"/>
              <a:t>What are your observations of the assessment results?</a:t>
            </a:r>
          </a:p>
          <a:p>
            <a:r>
              <a:rPr lang="en-US" dirty="0" smtClean="0"/>
              <a:t>Do you think that the student </a:t>
            </a:r>
            <a:r>
              <a:rPr lang="en-US" i="1" dirty="0" smtClean="0"/>
              <a:t>needs </a:t>
            </a:r>
            <a:r>
              <a:rPr lang="en-US" dirty="0" smtClean="0"/>
              <a:t>related service based on the Decision Making Matrix and/or the Documenting Evidence for Educational Need Matrix? </a:t>
            </a:r>
          </a:p>
          <a:p>
            <a:r>
              <a:rPr lang="en-US" dirty="0" smtClean="0"/>
              <a:t>What interventions might you consider for the student?</a:t>
            </a:r>
            <a:endParaRPr lang="en-US" dirty="0"/>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
        <p:nvSpPr>
          <p:cNvPr id="3" name="Slide Number Placeholder 2"/>
          <p:cNvSpPr>
            <a:spLocks noGrp="1"/>
          </p:cNvSpPr>
          <p:nvPr>
            <p:ph type="sldNum" sz="quarter" idx="12"/>
          </p:nvPr>
        </p:nvSpPr>
        <p:spPr/>
        <p:txBody>
          <a:bodyPr/>
          <a:lstStyle/>
          <a:p>
            <a:pPr>
              <a:defRPr/>
            </a:pPr>
            <a:fld id="{520705A3-8F63-431D-A264-9C8DD4748403}" type="slidenum">
              <a:rPr lang="en-US" smtClean="0"/>
              <a:pPr>
                <a:defRPr/>
              </a:pPr>
              <a:t>62</a:t>
            </a:fld>
            <a:endParaRPr lang="en-US"/>
          </a:p>
        </p:txBody>
      </p:sp>
    </p:spTree>
    <p:extLst>
      <p:ext uri="{BB962C8B-B14F-4D97-AF65-F5344CB8AC3E}">
        <p14:creationId xmlns:p14="http://schemas.microsoft.com/office/powerpoint/2010/main" val="137192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Helpful assessment tools</a:t>
            </a:r>
            <a:endParaRPr lang="en-US" b="1" dirty="0"/>
          </a:p>
        </p:txBody>
      </p:sp>
      <p:sp>
        <p:nvSpPr>
          <p:cNvPr id="3" name="Content Placeholder 2"/>
          <p:cNvSpPr>
            <a:spLocks noGrp="1"/>
          </p:cNvSpPr>
          <p:nvPr>
            <p:ph idx="1"/>
          </p:nvPr>
        </p:nvSpPr>
        <p:spPr/>
        <p:txBody>
          <a:bodyPr/>
          <a:lstStyle/>
          <a:p>
            <a:r>
              <a:rPr lang="en-US" dirty="0" smtClean="0"/>
              <a:t>Social Skills Improvement System-Social Emotional Learning</a:t>
            </a:r>
          </a:p>
          <a:p>
            <a:r>
              <a:rPr lang="en-US" dirty="0" smtClean="0"/>
              <a:t>Resiliency Scales for Children and Adolescents</a:t>
            </a:r>
            <a:endParaRPr lang="en-US" dirty="0"/>
          </a:p>
        </p:txBody>
      </p:sp>
      <p:sp>
        <p:nvSpPr>
          <p:cNvPr id="4" name="Footer Placeholder 3"/>
          <p:cNvSpPr>
            <a:spLocks noGrp="1"/>
          </p:cNvSpPr>
          <p:nvPr>
            <p:ph type="ftr" sz="quarter" idx="11"/>
          </p:nvPr>
        </p:nvSpPr>
        <p:spPr/>
        <p:txBody>
          <a:bodyPr/>
          <a:lstStyle/>
          <a:p>
            <a:r>
              <a:rPr lang="en-US" smtClean="0"/>
              <a:t>Texas Association of School Psychologists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63</a:t>
            </a:fld>
            <a:endParaRPr lang="en-US" dirty="0"/>
          </a:p>
        </p:txBody>
      </p:sp>
    </p:spTree>
    <p:extLst>
      <p:ext uri="{BB962C8B-B14F-4D97-AF65-F5344CB8AC3E}">
        <p14:creationId xmlns:p14="http://schemas.microsoft.com/office/powerpoint/2010/main" val="17742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Case: Rocky age 10</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Male referred for problems with behavior </a:t>
            </a:r>
            <a:r>
              <a:rPr lang="en-US" dirty="0" smtClean="0"/>
              <a:t>who </a:t>
            </a:r>
            <a:r>
              <a:rPr lang="en-US" dirty="0" smtClean="0"/>
              <a:t>was provided </a:t>
            </a:r>
            <a:r>
              <a:rPr lang="en-US" dirty="0" smtClean="0"/>
              <a:t>one-to-one </a:t>
            </a:r>
            <a:r>
              <a:rPr lang="en-US" dirty="0" smtClean="0"/>
              <a:t>assistance </a:t>
            </a:r>
            <a:r>
              <a:rPr lang="en-US" dirty="0" smtClean="0"/>
              <a:t>in </a:t>
            </a:r>
            <a:r>
              <a:rPr lang="en-US" dirty="0" smtClean="0"/>
              <a:t>the general education classroom </a:t>
            </a:r>
            <a:r>
              <a:rPr lang="en-US" dirty="0" smtClean="0"/>
              <a:t>for three months </a:t>
            </a:r>
            <a:r>
              <a:rPr lang="en-US" dirty="0" smtClean="0"/>
              <a:t>prior to referral due </a:t>
            </a:r>
            <a:r>
              <a:rPr lang="en-US" dirty="0" smtClean="0"/>
              <a:t>to </a:t>
            </a:r>
            <a:r>
              <a:rPr lang="en-US" dirty="0" smtClean="0"/>
              <a:t>the frequency and intensity of “meltdowns” and aggression toward peers and staff.</a:t>
            </a:r>
          </a:p>
          <a:p>
            <a:r>
              <a:rPr lang="en-US" dirty="0" smtClean="0"/>
              <a:t>Above average IQ and academic skills</a:t>
            </a:r>
          </a:p>
          <a:p>
            <a:r>
              <a:rPr lang="en-US" dirty="0" smtClean="0"/>
              <a:t>Receives psychiatric treatment for Bipolar Disorder and </a:t>
            </a:r>
            <a:r>
              <a:rPr lang="en-US" dirty="0" smtClean="0"/>
              <a:t>ADHD</a:t>
            </a:r>
          </a:p>
          <a:p>
            <a:r>
              <a:rPr lang="en-US" dirty="0" smtClean="0"/>
              <a:t>All traditional psychological evaluation measures indicate that he will qualify for special education under Emotional Disturbance.</a:t>
            </a:r>
            <a:endParaRPr lang="en-US" dirty="0" smtClean="0"/>
          </a:p>
          <a:p>
            <a:r>
              <a:rPr lang="en-US" dirty="0" smtClean="0"/>
              <a:t>What are the most noteworthy points in his responses to the SSIS and RSCA?</a:t>
            </a:r>
          </a:p>
          <a:p>
            <a:r>
              <a:rPr lang="en-US" dirty="0" smtClean="0"/>
              <a:t>Would you consider him for related services?</a:t>
            </a:r>
          </a:p>
          <a:p>
            <a:r>
              <a:rPr lang="en-US" dirty="0" smtClean="0"/>
              <a:t>What type of interventions might you try? </a:t>
            </a:r>
            <a:endParaRPr lang="en-US" dirty="0"/>
          </a:p>
        </p:txBody>
      </p:sp>
      <p:sp>
        <p:nvSpPr>
          <p:cNvPr id="4" name="Footer Placeholder 3"/>
          <p:cNvSpPr>
            <a:spLocks noGrp="1"/>
          </p:cNvSpPr>
          <p:nvPr>
            <p:ph type="ftr" sz="quarter" idx="11"/>
          </p:nvPr>
        </p:nvSpPr>
        <p:spPr/>
        <p:txBody>
          <a:bodyPr/>
          <a:lstStyle/>
          <a:p>
            <a:r>
              <a:rPr lang="en-US" smtClean="0"/>
              <a:t>Texas Association of School Psychologists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64</a:t>
            </a:fld>
            <a:endParaRPr lang="en-US" dirty="0"/>
          </a:p>
        </p:txBody>
      </p:sp>
    </p:spTree>
    <p:extLst>
      <p:ext uri="{BB962C8B-B14F-4D97-AF65-F5344CB8AC3E}">
        <p14:creationId xmlns:p14="http://schemas.microsoft.com/office/powerpoint/2010/main" val="7486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Case: John age 17</a:t>
            </a:r>
            <a:endParaRPr lang="en-US" b="1" dirty="0"/>
          </a:p>
        </p:txBody>
      </p:sp>
      <p:sp>
        <p:nvSpPr>
          <p:cNvPr id="3" name="Content Placeholder 2"/>
          <p:cNvSpPr>
            <a:spLocks noGrp="1"/>
          </p:cNvSpPr>
          <p:nvPr>
            <p:ph idx="1"/>
          </p:nvPr>
        </p:nvSpPr>
        <p:spPr/>
        <p:txBody>
          <a:bodyPr/>
          <a:lstStyle/>
          <a:p>
            <a:r>
              <a:rPr lang="en-US" dirty="0" smtClean="0"/>
              <a:t>11</a:t>
            </a:r>
            <a:r>
              <a:rPr lang="en-US" baseline="30000" dirty="0" smtClean="0"/>
              <a:t>th</a:t>
            </a:r>
            <a:r>
              <a:rPr lang="en-US" dirty="0" smtClean="0"/>
              <a:t> grade student referred for </a:t>
            </a:r>
            <a:r>
              <a:rPr lang="en-US" dirty="0" smtClean="0"/>
              <a:t>sporadic temper outbursts and threats</a:t>
            </a:r>
            <a:endParaRPr lang="en-US" dirty="0" smtClean="0"/>
          </a:p>
          <a:p>
            <a:r>
              <a:rPr lang="en-US" dirty="0" smtClean="0"/>
              <a:t>Above average intelligence</a:t>
            </a:r>
          </a:p>
          <a:p>
            <a:r>
              <a:rPr lang="en-US" dirty="0" smtClean="0"/>
              <a:t>Average academic skills</a:t>
            </a:r>
          </a:p>
          <a:p>
            <a:r>
              <a:rPr lang="en-US" dirty="0" smtClean="0"/>
              <a:t>Passing grades and passed STAAR/EOC</a:t>
            </a:r>
          </a:p>
          <a:p>
            <a:r>
              <a:rPr lang="en-US" dirty="0" smtClean="0"/>
              <a:t>Previous history of Bipolar Disorder and ADHD</a:t>
            </a:r>
          </a:p>
          <a:p>
            <a:r>
              <a:rPr lang="en-US" dirty="0" smtClean="0"/>
              <a:t>What is striking about SSIS and RSCA results?</a:t>
            </a:r>
          </a:p>
          <a:p>
            <a:r>
              <a:rPr lang="en-US" dirty="0" smtClean="0"/>
              <a:t>If he were eligible for special </a:t>
            </a:r>
            <a:r>
              <a:rPr lang="en-US" dirty="0" smtClean="0"/>
              <a:t>education, would </a:t>
            </a:r>
            <a:r>
              <a:rPr lang="en-US" dirty="0" smtClean="0"/>
              <a:t>you consider him for related services? Why</a:t>
            </a:r>
          </a:p>
          <a:p>
            <a:r>
              <a:rPr lang="en-US" dirty="0" smtClean="0"/>
              <a:t>What interventions might you consider with him?</a:t>
            </a:r>
            <a:endParaRPr lang="en-US" dirty="0"/>
          </a:p>
        </p:txBody>
      </p:sp>
      <p:sp>
        <p:nvSpPr>
          <p:cNvPr id="4" name="Footer Placeholder 3"/>
          <p:cNvSpPr>
            <a:spLocks noGrp="1"/>
          </p:cNvSpPr>
          <p:nvPr>
            <p:ph type="ftr" sz="quarter" idx="11"/>
          </p:nvPr>
        </p:nvSpPr>
        <p:spPr/>
        <p:txBody>
          <a:bodyPr/>
          <a:lstStyle/>
          <a:p>
            <a:r>
              <a:rPr lang="en-US" smtClean="0"/>
              <a:t>Texas Association of School Psychologists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65</a:t>
            </a:fld>
            <a:endParaRPr lang="en-US" dirty="0"/>
          </a:p>
        </p:txBody>
      </p:sp>
    </p:spTree>
    <p:extLst>
      <p:ext uri="{BB962C8B-B14F-4D97-AF65-F5344CB8AC3E}">
        <p14:creationId xmlns:p14="http://schemas.microsoft.com/office/powerpoint/2010/main" val="190167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Case: Jane age 14</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9th </a:t>
            </a:r>
            <a:r>
              <a:rPr lang="en-US" dirty="0" smtClean="0"/>
              <a:t>grade student referred by her parent</a:t>
            </a:r>
          </a:p>
          <a:p>
            <a:r>
              <a:rPr lang="en-US" dirty="0" smtClean="0"/>
              <a:t>Often </a:t>
            </a:r>
            <a:r>
              <a:rPr lang="en-US" dirty="0" smtClean="0"/>
              <a:t>skips classes-prefers the 504 room</a:t>
            </a:r>
            <a:endParaRPr lang="en-US" dirty="0" smtClean="0"/>
          </a:p>
          <a:p>
            <a:r>
              <a:rPr lang="en-US" dirty="0" smtClean="0"/>
              <a:t>History of verbal aggression with teachers and </a:t>
            </a:r>
            <a:r>
              <a:rPr lang="en-US" dirty="0" smtClean="0"/>
              <a:t>parents</a:t>
            </a:r>
          </a:p>
          <a:p>
            <a:r>
              <a:rPr lang="en-US" dirty="0" smtClean="0"/>
              <a:t>2 psychiatric medications-continues taking 4 psychotropic meds</a:t>
            </a:r>
            <a:endParaRPr lang="en-US" dirty="0" smtClean="0"/>
          </a:p>
          <a:p>
            <a:r>
              <a:rPr lang="en-US" dirty="0" smtClean="0"/>
              <a:t>2 suicide attempts and </a:t>
            </a:r>
            <a:r>
              <a:rPr lang="en-US" dirty="0" smtClean="0"/>
              <a:t>self-injurious behavior</a:t>
            </a:r>
            <a:endParaRPr lang="en-US" dirty="0" smtClean="0"/>
          </a:p>
          <a:p>
            <a:r>
              <a:rPr lang="en-US" dirty="0" smtClean="0"/>
              <a:t>Has never passed STAAR</a:t>
            </a:r>
          </a:p>
          <a:p>
            <a:r>
              <a:rPr lang="en-US" dirty="0" smtClean="0"/>
              <a:t>Diagnosis and treatment for PTSD, Bipolar Disorder, and ADHD</a:t>
            </a:r>
          </a:p>
          <a:p>
            <a:r>
              <a:rPr lang="en-US" dirty="0" smtClean="0"/>
              <a:t>Significantly below average academic skills</a:t>
            </a:r>
          </a:p>
          <a:p>
            <a:r>
              <a:rPr lang="en-US" dirty="0" smtClean="0"/>
              <a:t>Highly variable cognitive functioning</a:t>
            </a:r>
          </a:p>
          <a:p>
            <a:pPr marL="109728" indent="0">
              <a:buNone/>
            </a:pPr>
            <a:r>
              <a:rPr lang="en-US" dirty="0" smtClean="0"/>
              <a:t>What is noteworthy in her responses to the RSCA and SSIS?</a:t>
            </a:r>
          </a:p>
          <a:p>
            <a:pPr marL="109728" indent="0">
              <a:buNone/>
            </a:pPr>
            <a:r>
              <a:rPr lang="en-US" dirty="0" smtClean="0"/>
              <a:t>Would you consider her for related services?</a:t>
            </a:r>
          </a:p>
          <a:p>
            <a:pPr marL="109728" indent="0">
              <a:buNone/>
            </a:pPr>
            <a:r>
              <a:rPr lang="en-US" dirty="0" smtClean="0"/>
              <a:t>What interventions might you </a:t>
            </a:r>
            <a:r>
              <a:rPr lang="en-US" dirty="0" smtClean="0"/>
              <a:t>try and why?</a:t>
            </a:r>
            <a:endParaRPr lang="en-US" dirty="0"/>
          </a:p>
        </p:txBody>
      </p:sp>
      <p:sp>
        <p:nvSpPr>
          <p:cNvPr id="4" name="Footer Placeholder 3"/>
          <p:cNvSpPr>
            <a:spLocks noGrp="1"/>
          </p:cNvSpPr>
          <p:nvPr>
            <p:ph type="ftr" sz="quarter" idx="11"/>
          </p:nvPr>
        </p:nvSpPr>
        <p:spPr/>
        <p:txBody>
          <a:bodyPr/>
          <a:lstStyle/>
          <a:p>
            <a:r>
              <a:rPr lang="en-US" smtClean="0"/>
              <a:t>Texas Association of School Psychologists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66</a:t>
            </a:fld>
            <a:endParaRPr lang="en-US" dirty="0"/>
          </a:p>
        </p:txBody>
      </p:sp>
    </p:spTree>
    <p:extLst>
      <p:ext uri="{BB962C8B-B14F-4D97-AF65-F5344CB8AC3E}">
        <p14:creationId xmlns:p14="http://schemas.microsoft.com/office/powerpoint/2010/main" val="137796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54BFB06A-666F-4A12-9E6A-7E6B5262079F}" type="slidenum">
              <a:rPr lang="en-US" altLang="en-US"/>
              <a:pPr/>
              <a:t>67</a:t>
            </a:fld>
            <a:endParaRPr lang="en-US" altLang="en-US"/>
          </a:p>
        </p:txBody>
      </p:sp>
      <p:sp>
        <p:nvSpPr>
          <p:cNvPr id="40962" name="Rectangle 2"/>
          <p:cNvSpPr>
            <a:spLocks noGrp="1" noChangeArrowheads="1"/>
          </p:cNvSpPr>
          <p:nvPr>
            <p:ph type="title"/>
          </p:nvPr>
        </p:nvSpPr>
        <p:spPr/>
        <p:txBody>
          <a:bodyPr/>
          <a:lstStyle/>
          <a:p>
            <a:r>
              <a:rPr lang="en-US" altLang="en-US" b="1"/>
              <a:t>How much service to provide?</a:t>
            </a:r>
          </a:p>
        </p:txBody>
      </p:sp>
      <p:sp>
        <p:nvSpPr>
          <p:cNvPr id="40963" name="Rectangle 3"/>
          <p:cNvSpPr>
            <a:spLocks noGrp="1" noChangeArrowheads="1"/>
          </p:cNvSpPr>
          <p:nvPr>
            <p:ph type="body" idx="1"/>
          </p:nvPr>
        </p:nvSpPr>
        <p:spPr/>
        <p:txBody>
          <a:bodyPr/>
          <a:lstStyle/>
          <a:p>
            <a:r>
              <a:rPr lang="en-US" altLang="en-US"/>
              <a:t>Is the student receiving the amount of service that they need rather than the minimum amount?</a:t>
            </a:r>
          </a:p>
          <a:p>
            <a:r>
              <a:rPr lang="en-US" altLang="en-US"/>
              <a:t>Services must reflect the actual services needed by the student as determined by the ARD committee.</a:t>
            </a:r>
          </a:p>
          <a:p>
            <a:r>
              <a:rPr lang="en-US" altLang="en-US"/>
              <a:t>Is there a pattern of service that reflects that services are not invidualized?</a:t>
            </a:r>
          </a:p>
          <a:p>
            <a:pPr>
              <a:buFontTx/>
              <a:buNone/>
            </a:pPr>
            <a:endParaRPr lang="en-US" altLang="en-US"/>
          </a:p>
        </p:txBody>
      </p:sp>
    </p:spTree>
    <p:extLst>
      <p:ext uri="{BB962C8B-B14F-4D97-AF65-F5344CB8AC3E}">
        <p14:creationId xmlns:p14="http://schemas.microsoft.com/office/powerpoint/2010/main" val="378510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Counting Breaths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Sit with your back straight and body relaxed, resting your hands gently on your knees.</a:t>
            </a:r>
          </a:p>
          <a:p>
            <a:r>
              <a:rPr lang="en-US" dirty="0" smtClean="0"/>
              <a:t>Breathe in naturally and silently say </a:t>
            </a:r>
            <a:r>
              <a:rPr lang="en-US" i="1" dirty="0" smtClean="0"/>
              <a:t>one </a:t>
            </a:r>
            <a:r>
              <a:rPr lang="en-US" dirty="0" smtClean="0"/>
              <a:t>in your mind. Then as you breathe out, relax your forehead. </a:t>
            </a:r>
          </a:p>
          <a:p>
            <a:r>
              <a:rPr lang="en-US" dirty="0" smtClean="0"/>
              <a:t>Let’s do it </a:t>
            </a:r>
            <a:r>
              <a:rPr lang="en-US" dirty="0" err="1" smtClean="0"/>
              <a:t>agin</a:t>
            </a:r>
            <a:r>
              <a:rPr lang="en-US" dirty="0" smtClean="0"/>
              <a:t>. Breather in naturally and silently say </a:t>
            </a:r>
            <a:r>
              <a:rPr lang="en-US" i="1" dirty="0" smtClean="0"/>
              <a:t>two</a:t>
            </a:r>
            <a:r>
              <a:rPr lang="en-US" dirty="0" smtClean="0"/>
              <a:t> in your mind. Then as you breathe out relax your neck and shoulders.</a:t>
            </a:r>
          </a:p>
          <a:p>
            <a:r>
              <a:rPr lang="en-US" dirty="0" smtClean="0"/>
              <a:t>Now breathe in, and silently say </a:t>
            </a:r>
            <a:r>
              <a:rPr lang="en-US" i="1" dirty="0" smtClean="0"/>
              <a:t>three</a:t>
            </a:r>
            <a:r>
              <a:rPr lang="en-US" dirty="0" smtClean="0"/>
              <a:t> in your mind. Then as you breather out, relax your tummy.</a:t>
            </a:r>
          </a:p>
          <a:p>
            <a:r>
              <a:rPr lang="en-US" dirty="0" smtClean="0"/>
              <a:t>Let’s try it again but I am not going to talk. Sync your breath to my hand movements, counting silently on your own. Remember to relax when you breathe out. </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68</a:t>
            </a:fld>
            <a:endParaRPr lang="en-US" dirty="0"/>
          </a:p>
        </p:txBody>
      </p:sp>
    </p:spTree>
    <p:extLst>
      <p:ext uri="{BB962C8B-B14F-4D97-AF65-F5344CB8AC3E}">
        <p14:creationId xmlns:p14="http://schemas.microsoft.com/office/powerpoint/2010/main" val="50420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03246" y="734568"/>
            <a:ext cx="7772400" cy="670560"/>
          </a:xfrm>
        </p:spPr>
        <p:txBody>
          <a:bodyPr>
            <a:normAutofit fontScale="90000"/>
          </a:bodyPr>
          <a:lstStyle/>
          <a:p>
            <a:pPr eaLnBrk="1" hangingPunct="1"/>
            <a:r>
              <a:rPr b="1" dirty="0" smtClean="0"/>
              <a:t>IEP Requirements</a:t>
            </a:r>
          </a:p>
        </p:txBody>
      </p:sp>
      <p:sp>
        <p:nvSpPr>
          <p:cNvPr id="3" name="Content Placeholder 2"/>
          <p:cNvSpPr>
            <a:spLocks noGrp="1"/>
          </p:cNvSpPr>
          <p:nvPr>
            <p:ph idx="1"/>
          </p:nvPr>
        </p:nvSpPr>
        <p:spPr>
          <a:xfrm>
            <a:off x="1279215" y="1676400"/>
            <a:ext cx="7772400" cy="5181600"/>
          </a:xfrm>
        </p:spPr>
        <p:txBody>
          <a:bodyPr>
            <a:normAutofit/>
          </a:bodyPr>
          <a:lstStyle/>
          <a:p>
            <a:pPr marL="0" lvl="4" indent="0">
              <a:buNone/>
              <a:defRPr/>
            </a:pPr>
            <a:r>
              <a:rPr lang="en-US" sz="3200" i="1" dirty="0">
                <a:solidFill>
                  <a:schemeClr val="tx1"/>
                </a:solidFill>
              </a:rPr>
              <a:t>IDEA [34CFR 300.320(a)(4)]requires each IEP to contain</a:t>
            </a:r>
          </a:p>
          <a:p>
            <a:pPr marL="346075" lvl="4" indent="-346075">
              <a:buFont typeface="Arial" pitchFamily="34" charset="0"/>
              <a:buChar char="•"/>
              <a:defRPr/>
            </a:pPr>
            <a:r>
              <a:rPr lang="en-US" sz="2800" dirty="0">
                <a:solidFill>
                  <a:schemeClr val="tx1"/>
                </a:solidFill>
              </a:rPr>
              <a:t>A statement of the special education </a:t>
            </a:r>
            <a:r>
              <a:rPr lang="en-US" sz="2800" b="1" dirty="0">
                <a:solidFill>
                  <a:schemeClr val="tx1"/>
                </a:solidFill>
              </a:rPr>
              <a:t>and</a:t>
            </a:r>
            <a:r>
              <a:rPr lang="en-US" sz="2800" dirty="0">
                <a:solidFill>
                  <a:schemeClr val="tx1"/>
                </a:solidFill>
              </a:rPr>
              <a:t> related services</a:t>
            </a:r>
            <a:r>
              <a:rPr lang="en-US" sz="2800" b="1" dirty="0">
                <a:solidFill>
                  <a:schemeClr val="tx1"/>
                </a:solidFill>
              </a:rPr>
              <a:t> </a:t>
            </a:r>
            <a:r>
              <a:rPr lang="en-US" sz="2800" dirty="0">
                <a:solidFill>
                  <a:schemeClr val="tx1"/>
                </a:solidFill>
              </a:rPr>
              <a:t>and supplementary aids and services, based on peer-reviewed research to the extent practicable, to be provided to the child, or on behalf of the child, and a statement of the program modifications and supports for school personnel that will be provided to enable the child-</a:t>
            </a:r>
          </a:p>
          <a:p>
            <a:pPr marL="346075" lvl="4" indent="-346075">
              <a:buNone/>
              <a:defRPr/>
            </a:pPr>
            <a:r>
              <a:rPr lang="en-US" sz="2800" dirty="0">
                <a:solidFill>
                  <a:schemeClr val="tx1"/>
                </a:solidFill>
              </a:rPr>
              <a:t>						              </a:t>
            </a:r>
            <a:r>
              <a:rPr lang="en-US" sz="2800" i="1" dirty="0">
                <a:solidFill>
                  <a:schemeClr val="tx1"/>
                </a:solidFill>
              </a:rPr>
              <a:t>…continued</a:t>
            </a:r>
          </a:p>
        </p:txBody>
      </p:sp>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69</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45959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a:t>
            </a:r>
            <a:r>
              <a:rPr lang="en-US" b="1" dirty="0" smtClean="0"/>
              <a:t>techniques did LSSPs use for related services in the old days for the LSSP and Related Services?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Play Therapy</a:t>
            </a:r>
          </a:p>
          <a:p>
            <a:r>
              <a:rPr lang="en-US" dirty="0" smtClean="0"/>
              <a:t>Art Therapy</a:t>
            </a:r>
          </a:p>
          <a:p>
            <a:r>
              <a:rPr lang="en-US" dirty="0" smtClean="0"/>
              <a:t>Music Therapy</a:t>
            </a:r>
          </a:p>
          <a:p>
            <a:r>
              <a:rPr lang="en-US" dirty="0" smtClean="0"/>
              <a:t>Game Play</a:t>
            </a:r>
          </a:p>
          <a:p>
            <a:r>
              <a:rPr lang="en-US" dirty="0" smtClean="0"/>
              <a:t>Behavior Modification</a:t>
            </a:r>
          </a:p>
          <a:p>
            <a:r>
              <a:rPr lang="en-US" dirty="0" smtClean="0"/>
              <a:t>Relaxation Training</a:t>
            </a:r>
          </a:p>
          <a:p>
            <a:r>
              <a:rPr lang="en-US" dirty="0" smtClean="0"/>
              <a:t>Cognitive Behavior Therapy (CBT)</a:t>
            </a:r>
          </a:p>
          <a:p>
            <a:r>
              <a:rPr lang="en-US" dirty="0" smtClean="0"/>
              <a:t>Rational Emotive Behavior Therapy (REBT)</a:t>
            </a:r>
          </a:p>
          <a:p>
            <a:r>
              <a:rPr lang="en-US" dirty="0" smtClean="0"/>
              <a:t>Reality Therapy</a:t>
            </a:r>
          </a:p>
          <a:p>
            <a:r>
              <a:rPr lang="en-US" dirty="0" smtClean="0"/>
              <a:t>Solution Focused Therapy</a:t>
            </a:r>
          </a:p>
          <a:p>
            <a:r>
              <a:rPr lang="en-US" dirty="0" smtClean="0"/>
              <a:t>FBTSOYP (fly by the seat of your pants)</a:t>
            </a:r>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7</a:t>
            </a:fld>
            <a:endParaRPr lang="en-US" dirty="0"/>
          </a:p>
        </p:txBody>
      </p:sp>
    </p:spTree>
    <p:extLst>
      <p:ext uri="{BB962C8B-B14F-4D97-AF65-F5344CB8AC3E}">
        <p14:creationId xmlns:p14="http://schemas.microsoft.com/office/powerpoint/2010/main" val="283647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57360" y="226576"/>
            <a:ext cx="9144000" cy="1537487"/>
          </a:xfrm>
          <a:prstGeom prst="rect">
            <a:avLst/>
          </a:prstGeom>
          <a:ln>
            <a:noFill/>
          </a:ln>
        </p:spPr>
        <p:txBody>
          <a:bodyPr anchor="ctr">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spcBef>
                <a:spcPct val="50000"/>
              </a:spcBef>
              <a:defRPr/>
            </a:pPr>
            <a:r>
              <a:rPr lang="en-US" sz="3200" b="1" dirty="0" smtClean="0">
                <a:solidFill>
                  <a:schemeClr val="tx1"/>
                </a:solidFill>
              </a:rPr>
              <a:t>Related </a:t>
            </a:r>
            <a:r>
              <a:rPr lang="en-US" sz="3200" b="1" dirty="0">
                <a:solidFill>
                  <a:schemeClr val="tx1"/>
                </a:solidFill>
              </a:rPr>
              <a:t>Services and the </a:t>
            </a:r>
            <a:r>
              <a:rPr lang="en-US" sz="3200" b="1" dirty="0" smtClean="0">
                <a:solidFill>
                  <a:schemeClr val="tx1"/>
                </a:solidFill>
              </a:rPr>
              <a:t>IEP</a:t>
            </a:r>
            <a:endParaRPr lang="en-US" sz="3200" b="1" dirty="0">
              <a:solidFill>
                <a:schemeClr val="tx1"/>
              </a:solidFill>
            </a:endParaRPr>
          </a:p>
        </p:txBody>
      </p:sp>
      <p:sp>
        <p:nvSpPr>
          <p:cNvPr id="6" name="Content Placeholder 2"/>
          <p:cNvSpPr txBox="1">
            <a:spLocks/>
          </p:cNvSpPr>
          <p:nvPr/>
        </p:nvSpPr>
        <p:spPr>
          <a:xfrm>
            <a:off x="1508760" y="1916464"/>
            <a:ext cx="8001000" cy="5486399"/>
          </a:xfrm>
          <a:prstGeom prst="rect">
            <a:avLst/>
          </a:prstGeom>
        </p:spPr>
        <p:txBody>
          <a:bodyPr>
            <a:noAutofit/>
          </a:bodyPr>
          <a:lst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0838">
              <a:spcAft>
                <a:spcPts val="600"/>
              </a:spcAft>
              <a:tabLst>
                <a:tab pos="1420813" algn="l"/>
              </a:tabLst>
            </a:pPr>
            <a:r>
              <a:rPr lang="en-US" sz="4400" b="1" dirty="0">
                <a:solidFill>
                  <a:schemeClr val="tx1"/>
                </a:solidFill>
              </a:rPr>
              <a:t>I</a:t>
            </a:r>
            <a:r>
              <a:rPr lang="en-US" sz="3200" dirty="0">
                <a:solidFill>
                  <a:schemeClr val="tx1"/>
                </a:solidFill>
              </a:rPr>
              <a:t>	</a:t>
            </a:r>
            <a:r>
              <a:rPr lang="en-US" sz="2800" dirty="0">
                <a:solidFill>
                  <a:schemeClr val="tx1"/>
                </a:solidFill>
              </a:rPr>
              <a:t>Individualized based on the 				student’s needs as determined by 			the evaluation data</a:t>
            </a:r>
          </a:p>
          <a:p>
            <a:pPr marL="350838">
              <a:spcAft>
                <a:spcPts val="600"/>
              </a:spcAft>
              <a:tabLst>
                <a:tab pos="1420813" algn="l"/>
              </a:tabLst>
            </a:pPr>
            <a:r>
              <a:rPr lang="en-US" sz="4400" b="1" dirty="0">
                <a:solidFill>
                  <a:schemeClr val="tx1"/>
                </a:solidFill>
              </a:rPr>
              <a:t>E</a:t>
            </a:r>
            <a:r>
              <a:rPr lang="en-US" sz="3200" b="1" dirty="0">
                <a:solidFill>
                  <a:schemeClr val="tx1"/>
                </a:solidFill>
              </a:rPr>
              <a:t>	</a:t>
            </a:r>
            <a:r>
              <a:rPr lang="en-US" sz="2800" dirty="0">
                <a:solidFill>
                  <a:schemeClr val="tx1"/>
                </a:solidFill>
              </a:rPr>
              <a:t>Educationally relevant and necessary; 	developed after the educational program 	and placement</a:t>
            </a:r>
          </a:p>
          <a:p>
            <a:pPr marL="350838">
              <a:tabLst>
                <a:tab pos="1420813" algn="l"/>
              </a:tabLst>
            </a:pPr>
            <a:r>
              <a:rPr lang="en-US" sz="4400" b="1" dirty="0">
                <a:solidFill>
                  <a:schemeClr val="tx1"/>
                </a:solidFill>
              </a:rPr>
              <a:t>P</a:t>
            </a:r>
            <a:r>
              <a:rPr lang="en-US" sz="3200" b="1" dirty="0">
                <a:solidFill>
                  <a:schemeClr val="tx1"/>
                </a:solidFill>
              </a:rPr>
              <a:t>	</a:t>
            </a:r>
            <a:r>
              <a:rPr lang="en-US" sz="2800" dirty="0">
                <a:solidFill>
                  <a:schemeClr val="tx1"/>
                </a:solidFill>
              </a:rPr>
              <a:t>Progress monitoring occurs</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70</a:t>
            </a:fld>
            <a:endParaRPr lang="en-US"/>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Tree>
    <p:extLst>
      <p:ext uri="{BB962C8B-B14F-4D97-AF65-F5344CB8AC3E}">
        <p14:creationId xmlns:p14="http://schemas.microsoft.com/office/powerpoint/2010/main" val="9158301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IEP</a:t>
            </a:r>
            <a:endParaRPr lang="en-US" b="1" dirty="0"/>
          </a:p>
        </p:txBody>
      </p:sp>
      <p:sp>
        <p:nvSpPr>
          <p:cNvPr id="3" name="Content Placeholder 2"/>
          <p:cNvSpPr>
            <a:spLocks noGrp="1"/>
          </p:cNvSpPr>
          <p:nvPr>
            <p:ph idx="1"/>
          </p:nvPr>
        </p:nvSpPr>
        <p:spPr/>
        <p:txBody>
          <a:bodyPr/>
          <a:lstStyle/>
          <a:p>
            <a:r>
              <a:rPr lang="en-US" dirty="0"/>
              <a:t>The IEP document must include specific recommendations for related services in order for them to truly benefit the student. These are:</a:t>
            </a:r>
          </a:p>
          <a:p>
            <a:r>
              <a:rPr lang="en-US" dirty="0"/>
              <a:t>How the service will be delivered (direct or indirect)</a:t>
            </a:r>
          </a:p>
          <a:p>
            <a:r>
              <a:rPr lang="en-US" dirty="0"/>
              <a:t>The frequency of the service</a:t>
            </a:r>
          </a:p>
          <a:p>
            <a:r>
              <a:rPr lang="en-US" dirty="0"/>
              <a:t>The duration of the session</a:t>
            </a:r>
          </a:p>
          <a:p>
            <a:r>
              <a:rPr lang="en-US" dirty="0"/>
              <a:t>Where the service will be provided, for example, in the classroom or in a resource room</a:t>
            </a:r>
          </a:p>
          <a:p>
            <a:r>
              <a:rPr lang="en-US" dirty="0"/>
              <a:t>The start and end dates for the service</a:t>
            </a:r>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71</a:t>
            </a:fld>
            <a:endParaRPr lang="en-US" dirty="0"/>
          </a:p>
        </p:txBody>
      </p:sp>
    </p:spTree>
    <p:extLst>
      <p:ext uri="{BB962C8B-B14F-4D97-AF65-F5344CB8AC3E}">
        <p14:creationId xmlns:p14="http://schemas.microsoft.com/office/powerpoint/2010/main" val="116189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194560" y="-76201"/>
            <a:ext cx="7772400" cy="1686515"/>
          </a:xfrm>
        </p:spPr>
        <p:txBody>
          <a:bodyPr>
            <a:normAutofit/>
          </a:bodyPr>
          <a:lstStyle/>
          <a:p>
            <a:pPr algn="ctr"/>
            <a:r>
              <a:rPr lang="en-US" b="1" dirty="0" smtClean="0"/>
              <a:t/>
            </a:r>
            <a:br>
              <a:rPr lang="en-US" b="1" dirty="0" smtClean="0"/>
            </a:br>
            <a:r>
              <a:rPr b="1" dirty="0" smtClean="0"/>
              <a:t>IEP Requirements</a:t>
            </a:r>
          </a:p>
        </p:txBody>
      </p:sp>
      <p:sp>
        <p:nvSpPr>
          <p:cNvPr id="50179" name="Content Placeholder 2"/>
          <p:cNvSpPr>
            <a:spLocks noGrp="1"/>
          </p:cNvSpPr>
          <p:nvPr>
            <p:ph idx="1"/>
          </p:nvPr>
        </p:nvSpPr>
        <p:spPr>
          <a:xfrm>
            <a:off x="1005031" y="1758696"/>
            <a:ext cx="8016240" cy="5181600"/>
          </a:xfrm>
        </p:spPr>
        <p:txBody>
          <a:bodyPr>
            <a:normAutofit/>
          </a:bodyPr>
          <a:lstStyle/>
          <a:p>
            <a:pPr marL="109728" indent="0">
              <a:spcAft>
                <a:spcPts val="1200"/>
              </a:spcAft>
              <a:buNone/>
            </a:pPr>
            <a:r>
              <a:rPr lang="en-US" sz="3200" i="1" dirty="0">
                <a:solidFill>
                  <a:schemeClr val="tx1"/>
                </a:solidFill>
              </a:rPr>
              <a:t>The IEP must specify</a:t>
            </a:r>
          </a:p>
          <a:p>
            <a:pPr marL="350838" indent="-350838">
              <a:spcBef>
                <a:spcPct val="0"/>
              </a:spcBef>
              <a:spcAft>
                <a:spcPts val="600"/>
              </a:spcAft>
              <a:buFont typeface="Arial" panose="020B0604020202020204" pitchFamily="34" charset="0"/>
              <a:buChar char="•"/>
            </a:pPr>
            <a:r>
              <a:rPr lang="en-US" dirty="0">
                <a:solidFill>
                  <a:schemeClr val="tx1"/>
                </a:solidFill>
              </a:rPr>
              <a:t>Present levels of academic achievement and functional performance </a:t>
            </a:r>
          </a:p>
          <a:p>
            <a:pPr marL="350838" indent="-350838">
              <a:spcBef>
                <a:spcPct val="0"/>
              </a:spcBef>
              <a:spcAft>
                <a:spcPts val="600"/>
              </a:spcAft>
              <a:buFont typeface="Arial" panose="020B0604020202020204" pitchFamily="34" charset="0"/>
              <a:buChar char="•"/>
            </a:pPr>
            <a:r>
              <a:rPr lang="en-US" dirty="0">
                <a:solidFill>
                  <a:schemeClr val="tx1"/>
                </a:solidFill>
              </a:rPr>
              <a:t>Measureable annual goals and objectives</a:t>
            </a:r>
          </a:p>
          <a:p>
            <a:pPr marL="350838" indent="-350838">
              <a:spcBef>
                <a:spcPct val="0"/>
              </a:spcBef>
              <a:spcAft>
                <a:spcPts val="600"/>
              </a:spcAft>
              <a:buFont typeface="Arial" panose="020B0604020202020204" pitchFamily="34" charset="0"/>
              <a:buChar char="•"/>
            </a:pPr>
            <a:r>
              <a:rPr lang="en-US" dirty="0">
                <a:solidFill>
                  <a:schemeClr val="tx1"/>
                </a:solidFill>
              </a:rPr>
              <a:t>A clear description of the type of service (direct and indirect services)</a:t>
            </a:r>
          </a:p>
          <a:p>
            <a:pPr marL="350838" indent="-350838">
              <a:spcBef>
                <a:spcPct val="0"/>
              </a:spcBef>
              <a:spcAft>
                <a:spcPts val="600"/>
              </a:spcAft>
              <a:buFont typeface="Arial" panose="020B0604020202020204" pitchFamily="34" charset="0"/>
              <a:buChar char="•"/>
            </a:pPr>
            <a:r>
              <a:rPr lang="en-US" dirty="0">
                <a:solidFill>
                  <a:schemeClr val="tx1"/>
                </a:solidFill>
              </a:rPr>
              <a:t>Projected date for beginning and ending the service</a:t>
            </a:r>
          </a:p>
          <a:p>
            <a:pPr marL="350838" indent="-350838">
              <a:spcBef>
                <a:spcPct val="0"/>
              </a:spcBef>
              <a:spcAft>
                <a:spcPts val="600"/>
              </a:spcAft>
              <a:buFont typeface="Arial" panose="020B0604020202020204" pitchFamily="34" charset="0"/>
              <a:buChar char="•"/>
            </a:pPr>
            <a:r>
              <a:rPr lang="en-US" dirty="0">
                <a:solidFill>
                  <a:schemeClr val="tx1"/>
                </a:solidFill>
              </a:rPr>
              <a:t>Frequency and location of service</a:t>
            </a:r>
          </a:p>
          <a:p>
            <a:pPr marL="350838" indent="-350838">
              <a:spcBef>
                <a:spcPct val="0"/>
              </a:spcBef>
              <a:spcAft>
                <a:spcPts val="600"/>
              </a:spcAft>
              <a:buFont typeface="Arial" panose="020B0604020202020204" pitchFamily="34" charset="0"/>
              <a:buChar char="•"/>
            </a:pPr>
            <a:r>
              <a:rPr lang="en-US" dirty="0">
                <a:solidFill>
                  <a:schemeClr val="tx1"/>
                </a:solidFill>
              </a:rPr>
              <a:t>Amount of time committed to the service</a:t>
            </a:r>
          </a:p>
          <a:p>
            <a:pPr marL="350838" indent="-350838">
              <a:spcBef>
                <a:spcPct val="0"/>
              </a:spcBef>
              <a:spcAft>
                <a:spcPts val="600"/>
              </a:spcAft>
              <a:buFont typeface="Arial" panose="020B0604020202020204" pitchFamily="34" charset="0"/>
              <a:buChar char="•"/>
            </a:pPr>
            <a:r>
              <a:rPr lang="en-US" dirty="0">
                <a:solidFill>
                  <a:schemeClr val="tx1"/>
                </a:solidFill>
              </a:rPr>
              <a:t>Method and schedule for evaluating progress</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72</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162616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194560" y="0"/>
            <a:ext cx="7772400" cy="1925903"/>
          </a:xfrm>
        </p:spPr>
        <p:txBody>
          <a:bodyPr>
            <a:normAutofit/>
          </a:bodyPr>
          <a:lstStyle/>
          <a:p>
            <a:pPr algn="ctr" eaLnBrk="1" hangingPunct="1"/>
            <a:r>
              <a:rPr b="1" dirty="0" smtClean="0"/>
              <a:t>IEP Requirements</a:t>
            </a:r>
          </a:p>
        </p:txBody>
      </p:sp>
      <p:sp>
        <p:nvSpPr>
          <p:cNvPr id="49155" name="Content Placeholder 2"/>
          <p:cNvSpPr>
            <a:spLocks noGrp="1"/>
          </p:cNvSpPr>
          <p:nvPr>
            <p:ph idx="1"/>
          </p:nvPr>
        </p:nvSpPr>
        <p:spPr>
          <a:xfrm>
            <a:off x="1100517" y="1804524"/>
            <a:ext cx="8957883" cy="4443876"/>
          </a:xfrm>
        </p:spPr>
        <p:txBody>
          <a:bodyPr>
            <a:normAutofit/>
          </a:bodyPr>
          <a:lstStyle/>
          <a:p>
            <a:pPr lvl="4">
              <a:lnSpc>
                <a:spcPts val="3600"/>
              </a:lnSpc>
              <a:tabLst>
                <a:tab pos="233363" algn="l"/>
              </a:tabLst>
            </a:pPr>
            <a:r>
              <a:rPr lang="en-US" sz="2800" i="1" dirty="0">
                <a:solidFill>
                  <a:schemeClr val="tx1"/>
                </a:solidFill>
              </a:rPr>
              <a:t>Cont’d</a:t>
            </a:r>
          </a:p>
          <a:p>
            <a:pPr marL="339725" lvl="4" indent="-339725">
              <a:lnSpc>
                <a:spcPts val="3600"/>
              </a:lnSpc>
              <a:spcAft>
                <a:spcPts val="1200"/>
              </a:spcAft>
              <a:buFont typeface="Arial" charset="0"/>
              <a:buChar char="•"/>
              <a:tabLst>
                <a:tab pos="233363" algn="l"/>
              </a:tabLst>
            </a:pPr>
            <a:r>
              <a:rPr lang="en-US" sz="2800" dirty="0">
                <a:solidFill>
                  <a:schemeClr val="tx1"/>
                </a:solidFill>
              </a:rPr>
              <a:t>To advance appropriately toward attaining the annual goals</a:t>
            </a:r>
          </a:p>
          <a:p>
            <a:pPr marL="339725" lvl="4" indent="-339725">
              <a:lnSpc>
                <a:spcPts val="3600"/>
              </a:lnSpc>
              <a:spcAft>
                <a:spcPts val="1200"/>
              </a:spcAft>
              <a:buFont typeface="Arial" charset="0"/>
              <a:buChar char="•"/>
              <a:tabLst>
                <a:tab pos="233363" algn="l"/>
              </a:tabLst>
            </a:pPr>
            <a:r>
              <a:rPr lang="en-US" sz="2800" dirty="0">
                <a:solidFill>
                  <a:schemeClr val="tx1"/>
                </a:solidFill>
              </a:rPr>
              <a:t>To be involved in and make progress in the general education curriculum…</a:t>
            </a:r>
          </a:p>
          <a:p>
            <a:pPr marL="339725" lvl="4" indent="-339725">
              <a:lnSpc>
                <a:spcPts val="3600"/>
              </a:lnSpc>
              <a:spcAft>
                <a:spcPts val="1200"/>
              </a:spcAft>
              <a:buFont typeface="Arial" charset="0"/>
              <a:buChar char="•"/>
              <a:tabLst>
                <a:tab pos="233363" algn="l"/>
              </a:tabLst>
            </a:pPr>
            <a:r>
              <a:rPr lang="en-US" sz="2800" dirty="0">
                <a:solidFill>
                  <a:schemeClr val="tx1"/>
                </a:solidFill>
              </a:rPr>
              <a:t>To be educated and participate with other children with disabilities and nondisabled children in the activities described in this section</a:t>
            </a:r>
            <a:r>
              <a:rPr lang="en-US" sz="2400" dirty="0">
                <a:solidFill>
                  <a:schemeClr val="tx1"/>
                </a:solidFill>
              </a:rPr>
              <a:t>…</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73</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48314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2148840" y="420623"/>
            <a:ext cx="7696200" cy="1173507"/>
          </a:xfrm>
        </p:spPr>
        <p:txBody>
          <a:bodyPr>
            <a:normAutofit fontScale="90000"/>
          </a:bodyPr>
          <a:lstStyle/>
          <a:p>
            <a:r>
              <a:rPr lang="en-US" b="1" dirty="0" smtClean="0"/>
              <a:t/>
            </a:r>
            <a:br>
              <a:rPr lang="en-US" b="1" dirty="0" smtClean="0"/>
            </a:br>
            <a:r>
              <a:rPr b="1" dirty="0" smtClean="0"/>
              <a:t>IEPs</a:t>
            </a:r>
            <a:r>
              <a:rPr lang="en-US" b="1" dirty="0" smtClean="0"/>
              <a:t> </a:t>
            </a:r>
            <a:r>
              <a:rPr lang="en-US" b="1" dirty="0" smtClean="0"/>
              <a:t>Based on Required Standards</a:t>
            </a:r>
            <a:endParaRPr b="1" dirty="0" smtClean="0"/>
          </a:p>
        </p:txBody>
      </p:sp>
      <p:sp>
        <p:nvSpPr>
          <p:cNvPr id="52227" name="Content Placeholder 4"/>
          <p:cNvSpPr>
            <a:spLocks noGrp="1"/>
          </p:cNvSpPr>
          <p:nvPr>
            <p:ph idx="1"/>
          </p:nvPr>
        </p:nvSpPr>
        <p:spPr>
          <a:xfrm>
            <a:off x="663547" y="1298448"/>
            <a:ext cx="9318653" cy="4797552"/>
          </a:xfrm>
        </p:spPr>
        <p:txBody>
          <a:bodyPr>
            <a:normAutofit/>
          </a:bodyPr>
          <a:lstStyle/>
          <a:p>
            <a:pPr marL="109728" indent="0">
              <a:buNone/>
            </a:pPr>
            <a:endParaRPr lang="en-US" sz="3000" i="1" dirty="0">
              <a:solidFill>
                <a:schemeClr val="tx1"/>
              </a:solidFill>
            </a:endParaRPr>
          </a:p>
          <a:p>
            <a:pPr marL="109728" indent="0">
              <a:buNone/>
            </a:pPr>
            <a:r>
              <a:rPr lang="en-US" sz="3000" i="1" dirty="0" smtClean="0">
                <a:solidFill>
                  <a:schemeClr val="tx1"/>
                </a:solidFill>
              </a:rPr>
              <a:t>Aligned </a:t>
            </a:r>
            <a:r>
              <a:rPr lang="en-US" sz="3000" dirty="0">
                <a:solidFill>
                  <a:schemeClr val="tx1"/>
                </a:solidFill>
              </a:rPr>
              <a:t>to enrolled grade level curriculum</a:t>
            </a:r>
          </a:p>
          <a:p>
            <a:pPr marL="350838" indent="-350838">
              <a:buFont typeface="Arial" panose="020B0604020202020204" pitchFamily="34" charset="0"/>
              <a:buChar char="•"/>
            </a:pPr>
            <a:r>
              <a:rPr lang="en-US" dirty="0">
                <a:solidFill>
                  <a:schemeClr val="tx1"/>
                </a:solidFill>
              </a:rPr>
              <a:t>Begin with standards already achieved</a:t>
            </a:r>
          </a:p>
          <a:p>
            <a:pPr marL="350838" indent="-350838">
              <a:buFont typeface="Arial" panose="020B0604020202020204" pitchFamily="34" charset="0"/>
              <a:buChar char="•"/>
            </a:pPr>
            <a:r>
              <a:rPr lang="en-US" dirty="0">
                <a:solidFill>
                  <a:schemeClr val="tx1"/>
                </a:solidFill>
              </a:rPr>
              <a:t>Focus on bridging the gap between where student is relative to where student needs to be</a:t>
            </a:r>
          </a:p>
          <a:p>
            <a:pPr marL="350838" indent="-350838">
              <a:buFont typeface="Arial" panose="020B0604020202020204" pitchFamily="34" charset="0"/>
              <a:buChar char="•"/>
            </a:pPr>
            <a:r>
              <a:rPr lang="en-US" dirty="0">
                <a:solidFill>
                  <a:schemeClr val="tx1"/>
                </a:solidFill>
              </a:rPr>
              <a:t>Reflect the student’s need for key academic skills to access the standards</a:t>
            </a:r>
          </a:p>
          <a:p>
            <a:pPr marL="350838" indent="-350838">
              <a:buFont typeface="Arial" panose="020B0604020202020204" pitchFamily="34" charset="0"/>
              <a:buChar char="•"/>
            </a:pPr>
            <a:r>
              <a:rPr lang="en-US" dirty="0">
                <a:solidFill>
                  <a:schemeClr val="tx1"/>
                </a:solidFill>
              </a:rPr>
              <a:t>Provide more specificity about the student’s involvement and participation in the general curriculum</a:t>
            </a:r>
          </a:p>
          <a:p>
            <a:pPr lvl="1"/>
            <a:endParaRPr lang="en-US" sz="3000" dirty="0">
              <a:solidFill>
                <a:schemeClr val="tx1"/>
              </a:solidFill>
            </a:endParaRP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74</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326034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25040" y="1"/>
            <a:ext cx="7696200" cy="1594130"/>
          </a:xfrm>
        </p:spPr>
        <p:txBody>
          <a:bodyPr>
            <a:normAutofit/>
          </a:bodyPr>
          <a:lstStyle/>
          <a:p>
            <a:pPr algn="ctr"/>
            <a:r>
              <a:rPr b="1" dirty="0" smtClean="0"/>
              <a:t>Step 4: Develop Goals</a:t>
            </a:r>
          </a:p>
        </p:txBody>
      </p:sp>
      <p:sp>
        <p:nvSpPr>
          <p:cNvPr id="58371" name="Content Placeholder 2"/>
          <p:cNvSpPr>
            <a:spLocks noGrp="1"/>
          </p:cNvSpPr>
          <p:nvPr>
            <p:ph idx="1"/>
          </p:nvPr>
        </p:nvSpPr>
        <p:spPr>
          <a:xfrm>
            <a:off x="930584" y="1521303"/>
            <a:ext cx="8990656" cy="4041298"/>
          </a:xfrm>
        </p:spPr>
        <p:txBody>
          <a:bodyPr>
            <a:normAutofit/>
          </a:bodyPr>
          <a:lstStyle/>
          <a:p>
            <a:pPr marL="342900" indent="-342900">
              <a:buFont typeface="Arial" panose="020B0604020202020204" pitchFamily="34" charset="0"/>
              <a:buChar char="•"/>
            </a:pPr>
            <a:r>
              <a:rPr lang="en-US" sz="3200" dirty="0">
                <a:solidFill>
                  <a:schemeClr val="tx1"/>
                </a:solidFill>
              </a:rPr>
              <a:t>Aligned to content standards</a:t>
            </a:r>
          </a:p>
          <a:p>
            <a:pPr marL="342900" indent="-342900">
              <a:buFont typeface="Arial" panose="020B0604020202020204" pitchFamily="34" charset="0"/>
              <a:buChar char="•"/>
            </a:pPr>
            <a:r>
              <a:rPr lang="en-US" sz="3200" dirty="0">
                <a:solidFill>
                  <a:schemeClr val="tx1"/>
                </a:solidFill>
              </a:rPr>
              <a:t>Operationally defined</a:t>
            </a:r>
          </a:p>
          <a:p>
            <a:pPr marL="342900" indent="-342900">
              <a:buFont typeface="Arial" panose="020B0604020202020204" pitchFamily="34" charset="0"/>
              <a:buChar char="•"/>
            </a:pPr>
            <a:r>
              <a:rPr lang="en-US" sz="3200" dirty="0">
                <a:solidFill>
                  <a:schemeClr val="tx1"/>
                </a:solidFill>
              </a:rPr>
              <a:t>Based on acquisition vs. performance deficit and </a:t>
            </a:r>
            <a:r>
              <a:rPr lang="en-US" sz="3200" i="1" dirty="0">
                <a:solidFill>
                  <a:schemeClr val="tx1"/>
                </a:solidFill>
              </a:rPr>
              <a:t>level of learning</a:t>
            </a:r>
          </a:p>
          <a:p>
            <a:pPr marL="808037" lvl="2" indent="-457200">
              <a:spcBef>
                <a:spcPct val="0"/>
              </a:spcBef>
              <a:buFont typeface="Calibri" panose="020F0502020204030204" pitchFamily="34" charset="0"/>
              <a:buChar char="‒"/>
            </a:pPr>
            <a:r>
              <a:rPr lang="en-US" sz="2800" dirty="0">
                <a:solidFill>
                  <a:schemeClr val="tx1"/>
                </a:solidFill>
              </a:rPr>
              <a:t>Acquisition</a:t>
            </a:r>
          </a:p>
          <a:p>
            <a:pPr marL="808037" lvl="2" indent="-457200">
              <a:spcBef>
                <a:spcPct val="0"/>
              </a:spcBef>
              <a:buFont typeface="Calibri" panose="020F0502020204030204" pitchFamily="34" charset="0"/>
              <a:buChar char="‒"/>
            </a:pPr>
            <a:r>
              <a:rPr lang="en-US" sz="2800" dirty="0">
                <a:solidFill>
                  <a:schemeClr val="tx1"/>
                </a:solidFill>
              </a:rPr>
              <a:t>Fluency</a:t>
            </a:r>
          </a:p>
          <a:p>
            <a:pPr marL="808037" lvl="2" indent="-457200">
              <a:spcBef>
                <a:spcPct val="0"/>
              </a:spcBef>
              <a:buFont typeface="Calibri" panose="020F0502020204030204" pitchFamily="34" charset="0"/>
              <a:buChar char="‒"/>
            </a:pPr>
            <a:r>
              <a:rPr lang="en-US" sz="2800" dirty="0">
                <a:solidFill>
                  <a:schemeClr val="tx1"/>
                </a:solidFill>
              </a:rPr>
              <a:t>Maintenance</a:t>
            </a:r>
          </a:p>
          <a:p>
            <a:pPr marL="808037" lvl="2" indent="-457200">
              <a:spcBef>
                <a:spcPct val="0"/>
              </a:spcBef>
              <a:buFont typeface="Calibri" panose="020F0502020204030204" pitchFamily="34" charset="0"/>
              <a:buChar char="‒"/>
            </a:pPr>
            <a:r>
              <a:rPr lang="en-US" sz="2800" dirty="0">
                <a:solidFill>
                  <a:schemeClr val="tx1"/>
                </a:solidFill>
              </a:rPr>
              <a:t>Generalization</a:t>
            </a:r>
          </a:p>
          <a:p>
            <a:pPr marL="342900" lvl="1" indent="-342900">
              <a:buFont typeface="Arial" panose="020B0604020202020204" pitchFamily="34" charset="0"/>
              <a:buChar char="•"/>
            </a:pPr>
            <a:endParaRPr lang="en-US" sz="2800" dirty="0">
              <a:solidFill>
                <a:schemeClr val="tx1"/>
              </a:solidFill>
            </a:endParaRPr>
          </a:p>
        </p:txBody>
      </p:sp>
      <p:pic>
        <p:nvPicPr>
          <p:cNvPr id="6" name="pall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1" y="3733801"/>
            <a:ext cx="3494583" cy="1964731"/>
          </a:xfrm>
          <a:prstGeom prst="rect">
            <a:avLst/>
          </a:prstGeom>
        </p:spPr>
      </p:pic>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75</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299417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194560" y="0"/>
            <a:ext cx="7772400" cy="1958272"/>
          </a:xfrm>
        </p:spPr>
        <p:txBody>
          <a:bodyPr>
            <a:normAutofit/>
          </a:bodyPr>
          <a:lstStyle/>
          <a:p>
            <a:pPr algn="ctr"/>
            <a:r>
              <a:rPr b="1" dirty="0" smtClean="0"/>
              <a:t>IEP </a:t>
            </a:r>
            <a:r>
              <a:rPr lang="en-US" b="1" dirty="0" smtClean="0"/>
              <a:t>Components</a:t>
            </a:r>
            <a:endParaRPr b="1" dirty="0" smtClean="0"/>
          </a:p>
        </p:txBody>
      </p:sp>
      <p:sp>
        <p:nvSpPr>
          <p:cNvPr id="51203" name="Content Placeholder 2"/>
          <p:cNvSpPr>
            <a:spLocks noGrp="1"/>
          </p:cNvSpPr>
          <p:nvPr>
            <p:ph idx="1"/>
          </p:nvPr>
        </p:nvSpPr>
        <p:spPr>
          <a:xfrm>
            <a:off x="590718" y="2419518"/>
            <a:ext cx="9279137" cy="4061527"/>
          </a:xfrm>
        </p:spPr>
        <p:txBody>
          <a:bodyPr/>
          <a:lstStyle/>
          <a:p>
            <a:pPr>
              <a:spcAft>
                <a:spcPts val="1200"/>
              </a:spcAft>
              <a:buNone/>
            </a:pPr>
            <a:r>
              <a:rPr lang="en-US" sz="3200" i="1" dirty="0">
                <a:solidFill>
                  <a:schemeClr val="tx1"/>
                </a:solidFill>
              </a:rPr>
              <a:t>Critical considerations for the IEP</a:t>
            </a:r>
          </a:p>
          <a:p>
            <a:pPr marL="342900" indent="-342900">
              <a:spcAft>
                <a:spcPts val="600"/>
              </a:spcAft>
              <a:buFont typeface="Arial" panose="020B0604020202020204" pitchFamily="34" charset="0"/>
              <a:buChar char="•"/>
            </a:pPr>
            <a:r>
              <a:rPr lang="en-US" dirty="0">
                <a:solidFill>
                  <a:schemeClr val="tx1"/>
                </a:solidFill>
              </a:rPr>
              <a:t>Skill vs. performance deficit</a:t>
            </a:r>
          </a:p>
          <a:p>
            <a:pPr marL="342900" indent="-342900">
              <a:spcAft>
                <a:spcPts val="600"/>
              </a:spcAft>
              <a:buFont typeface="Arial" panose="020B0604020202020204" pitchFamily="34" charset="0"/>
              <a:buChar char="•"/>
            </a:pPr>
            <a:r>
              <a:rPr lang="en-US" dirty="0">
                <a:solidFill>
                  <a:schemeClr val="tx1"/>
                </a:solidFill>
              </a:rPr>
              <a:t>Interpersonal skills deficits</a:t>
            </a:r>
          </a:p>
          <a:p>
            <a:pPr marL="342900" indent="-342900">
              <a:spcAft>
                <a:spcPts val="600"/>
              </a:spcAft>
              <a:buFont typeface="Arial" panose="020B0604020202020204" pitchFamily="34" charset="0"/>
              <a:buChar char="•"/>
            </a:pPr>
            <a:r>
              <a:rPr lang="en-US" dirty="0">
                <a:solidFill>
                  <a:schemeClr val="tx1"/>
                </a:solidFill>
              </a:rPr>
              <a:t>Behavioral skills deficits</a:t>
            </a:r>
          </a:p>
          <a:p>
            <a:pPr marL="342900" indent="-342900">
              <a:spcAft>
                <a:spcPts val="600"/>
              </a:spcAft>
              <a:buFont typeface="Arial" panose="020B0604020202020204" pitchFamily="34" charset="0"/>
              <a:buChar char="•"/>
            </a:pPr>
            <a:r>
              <a:rPr lang="en-US" dirty="0">
                <a:solidFill>
                  <a:schemeClr val="tx1"/>
                </a:solidFill>
              </a:rPr>
              <a:t>Thought processes</a:t>
            </a:r>
          </a:p>
          <a:p>
            <a:pPr marL="342900" indent="-342900">
              <a:spcAft>
                <a:spcPts val="600"/>
              </a:spcAft>
              <a:buFont typeface="Arial" panose="020B0604020202020204" pitchFamily="34" charset="0"/>
              <a:buChar char="•"/>
            </a:pPr>
            <a:r>
              <a:rPr lang="en-US" dirty="0">
                <a:solidFill>
                  <a:schemeClr val="tx1"/>
                </a:solidFill>
              </a:rPr>
              <a:t>Generalization of skills</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76</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283129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25040" y="1"/>
            <a:ext cx="7696200" cy="762000"/>
          </a:xfrm>
        </p:spPr>
        <p:txBody>
          <a:bodyPr anchor="ct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b="1" dirty="0" smtClean="0"/>
              <a:t>Standards-Based </a:t>
            </a:r>
            <a:r>
              <a:rPr b="1" dirty="0" smtClean="0"/>
              <a:t>IEPs: Goals</a:t>
            </a:r>
            <a:endParaRPr b="1" dirty="0"/>
          </a:p>
        </p:txBody>
      </p:sp>
      <p:sp>
        <p:nvSpPr>
          <p:cNvPr id="59395" name="Content Placeholder 2"/>
          <p:cNvSpPr>
            <a:spLocks noGrp="1"/>
          </p:cNvSpPr>
          <p:nvPr>
            <p:ph idx="1"/>
          </p:nvPr>
        </p:nvSpPr>
        <p:spPr>
          <a:xfrm>
            <a:off x="2179320" y="1216026"/>
            <a:ext cx="7848600" cy="5718175"/>
          </a:xfrm>
        </p:spPr>
        <p:txBody>
          <a:bodyPr/>
          <a:lstStyle/>
          <a:p>
            <a:pPr>
              <a:lnSpc>
                <a:spcPts val="3800"/>
              </a:lnSpc>
              <a:spcBef>
                <a:spcPct val="0"/>
              </a:spcBef>
              <a:spcAft>
                <a:spcPts val="600"/>
              </a:spcAft>
              <a:buNone/>
            </a:pPr>
            <a:endParaRPr lang="en-US" sz="3300" i="1" dirty="0" smtClean="0">
              <a:solidFill>
                <a:schemeClr val="tx1"/>
              </a:solidFill>
            </a:endParaRPr>
          </a:p>
          <a:p>
            <a:pPr>
              <a:lnSpc>
                <a:spcPts val="3800"/>
              </a:lnSpc>
              <a:spcBef>
                <a:spcPct val="0"/>
              </a:spcBef>
              <a:spcAft>
                <a:spcPts val="600"/>
              </a:spcAft>
              <a:buNone/>
            </a:pPr>
            <a:r>
              <a:rPr lang="en-US" sz="3300" i="1" dirty="0" smtClean="0">
                <a:solidFill>
                  <a:schemeClr val="tx1"/>
                </a:solidFill>
              </a:rPr>
              <a:t>Additional </a:t>
            </a:r>
            <a:r>
              <a:rPr lang="en-US" sz="3300" i="1" dirty="0">
                <a:solidFill>
                  <a:schemeClr val="tx1"/>
                </a:solidFill>
              </a:rPr>
              <a:t>Considerations</a:t>
            </a:r>
          </a:p>
          <a:p>
            <a:pPr marL="342900" indent="-342900">
              <a:lnSpc>
                <a:spcPts val="3800"/>
              </a:lnSpc>
              <a:spcBef>
                <a:spcPct val="0"/>
              </a:spcBef>
              <a:buFont typeface="Arial" panose="020B0604020202020204" pitchFamily="34" charset="0"/>
              <a:buChar char="•"/>
            </a:pPr>
            <a:r>
              <a:rPr lang="en-US" dirty="0" smtClean="0">
                <a:solidFill>
                  <a:schemeClr val="tx1"/>
                </a:solidFill>
              </a:rPr>
              <a:t>Timeframe</a:t>
            </a:r>
            <a:endParaRPr lang="en-US" dirty="0">
              <a:solidFill>
                <a:schemeClr val="tx1"/>
              </a:solidFill>
            </a:endParaRPr>
          </a:p>
          <a:p>
            <a:pPr marL="342900" indent="-342900">
              <a:lnSpc>
                <a:spcPts val="3800"/>
              </a:lnSpc>
              <a:spcBef>
                <a:spcPct val="0"/>
              </a:spcBef>
              <a:buFont typeface="Arial" panose="020B0604020202020204" pitchFamily="34" charset="0"/>
              <a:buChar char="•"/>
            </a:pPr>
            <a:r>
              <a:rPr lang="en-US" dirty="0" smtClean="0">
                <a:solidFill>
                  <a:schemeClr val="tx1"/>
                </a:solidFill>
              </a:rPr>
              <a:t>Conditions</a:t>
            </a:r>
            <a:endParaRPr lang="en-US" dirty="0">
              <a:solidFill>
                <a:schemeClr val="tx1"/>
              </a:solidFill>
            </a:endParaRPr>
          </a:p>
          <a:p>
            <a:pPr marL="685800" lvl="1" indent="-336550">
              <a:lnSpc>
                <a:spcPts val="3400"/>
              </a:lnSpc>
              <a:spcBef>
                <a:spcPct val="0"/>
              </a:spcBef>
              <a:buFont typeface="Calibri" panose="020F0502020204030204" pitchFamily="34" charset="0"/>
              <a:buChar char="‒"/>
            </a:pPr>
            <a:r>
              <a:rPr lang="en-US" sz="2400" dirty="0">
                <a:solidFill>
                  <a:schemeClr val="tx1"/>
                </a:solidFill>
              </a:rPr>
              <a:t>Current supports</a:t>
            </a:r>
          </a:p>
          <a:p>
            <a:pPr marL="685800" lvl="1" indent="-336550">
              <a:lnSpc>
                <a:spcPts val="3400"/>
              </a:lnSpc>
              <a:spcBef>
                <a:spcPct val="0"/>
              </a:spcBef>
              <a:buFont typeface="Calibri" panose="020F0502020204030204" pitchFamily="34" charset="0"/>
              <a:buChar char="‒"/>
            </a:pPr>
            <a:r>
              <a:rPr lang="en-US" sz="2400" dirty="0">
                <a:solidFill>
                  <a:schemeClr val="tx1"/>
                </a:solidFill>
              </a:rPr>
              <a:t>Supports, accommodations, and modifications</a:t>
            </a:r>
          </a:p>
          <a:p>
            <a:pPr marL="342900" indent="-342900">
              <a:lnSpc>
                <a:spcPts val="3800"/>
              </a:lnSpc>
              <a:spcBef>
                <a:spcPct val="0"/>
              </a:spcBef>
              <a:buFont typeface="Arial" panose="020B0604020202020204" pitchFamily="34" charset="0"/>
              <a:buChar char="•"/>
            </a:pPr>
            <a:r>
              <a:rPr lang="en-US" dirty="0" smtClean="0">
                <a:solidFill>
                  <a:schemeClr val="tx1"/>
                </a:solidFill>
              </a:rPr>
              <a:t>Behavior</a:t>
            </a:r>
            <a:endParaRPr lang="en-US" dirty="0">
              <a:solidFill>
                <a:schemeClr val="tx1"/>
              </a:solidFill>
            </a:endParaRPr>
          </a:p>
          <a:p>
            <a:pPr marL="342900" indent="-342900">
              <a:lnSpc>
                <a:spcPts val="3800"/>
              </a:lnSpc>
              <a:spcBef>
                <a:spcPct val="0"/>
              </a:spcBef>
              <a:buFont typeface="Arial" panose="020B0604020202020204" pitchFamily="34" charset="0"/>
              <a:buChar char="•"/>
            </a:pPr>
            <a:r>
              <a:rPr lang="en-US" dirty="0">
                <a:solidFill>
                  <a:schemeClr val="tx1"/>
                </a:solidFill>
              </a:rPr>
              <a:t>Criterion-Measurable </a:t>
            </a:r>
            <a:r>
              <a:rPr lang="en-US" dirty="0" smtClean="0">
                <a:solidFill>
                  <a:schemeClr val="tx1"/>
                </a:solidFill>
              </a:rPr>
              <a:t>Data</a:t>
            </a:r>
            <a:endParaRPr lang="en-US" dirty="0">
              <a:solidFill>
                <a:schemeClr val="tx1"/>
              </a:solidFill>
            </a:endParaRPr>
          </a:p>
          <a:p>
            <a:pPr marL="685800" lvl="1" indent="-334963">
              <a:lnSpc>
                <a:spcPts val="3400"/>
              </a:lnSpc>
              <a:spcBef>
                <a:spcPct val="0"/>
              </a:spcBef>
              <a:buFont typeface="Calibri" panose="020F0502020204030204" pitchFamily="34" charset="0"/>
              <a:buChar char="‒"/>
            </a:pPr>
            <a:r>
              <a:rPr lang="en-US" sz="2400" dirty="0">
                <a:solidFill>
                  <a:schemeClr val="tx1"/>
                </a:solidFill>
              </a:rPr>
              <a:t>Number of times</a:t>
            </a:r>
          </a:p>
          <a:p>
            <a:pPr marL="685800" lvl="1" indent="-334963">
              <a:lnSpc>
                <a:spcPts val="3400"/>
              </a:lnSpc>
              <a:spcBef>
                <a:spcPct val="0"/>
              </a:spcBef>
              <a:buFont typeface="Calibri" panose="020F0502020204030204" pitchFamily="34" charset="0"/>
              <a:buChar char="‒"/>
            </a:pPr>
            <a:r>
              <a:rPr lang="en-US" sz="2400" dirty="0">
                <a:solidFill>
                  <a:schemeClr val="tx1"/>
                </a:solidFill>
              </a:rPr>
              <a:t>What percentage</a:t>
            </a:r>
          </a:p>
          <a:p>
            <a:pPr>
              <a:lnSpc>
                <a:spcPts val="3800"/>
              </a:lnSpc>
              <a:spcBef>
                <a:spcPct val="0"/>
              </a:spcBef>
            </a:pPr>
            <a:endParaRPr lang="en-US" dirty="0" smtClean="0">
              <a:solidFill>
                <a:schemeClr val="tx1"/>
              </a:solidFill>
            </a:endParaRP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77</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308629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176549" y="685801"/>
            <a:ext cx="7696200" cy="685800"/>
          </a:xfrm>
        </p:spPr>
        <p:txBody>
          <a:bodyPr anchor="ctr">
            <a:normAutofit fontScale="90000"/>
          </a:bodyPr>
          <a:lstStyle/>
          <a:p>
            <a:r>
              <a:rPr b="1" dirty="0" smtClean="0"/>
              <a:t>Progress Monitoring</a:t>
            </a:r>
          </a:p>
        </p:txBody>
      </p:sp>
      <p:sp>
        <p:nvSpPr>
          <p:cNvPr id="60419" name="Content Placeholder 2"/>
          <p:cNvSpPr>
            <a:spLocks noGrp="1"/>
          </p:cNvSpPr>
          <p:nvPr>
            <p:ph idx="1"/>
          </p:nvPr>
        </p:nvSpPr>
        <p:spPr>
          <a:xfrm>
            <a:off x="2225040" y="1371601"/>
            <a:ext cx="7696200" cy="4297363"/>
          </a:xfrm>
        </p:spPr>
        <p:txBody>
          <a:bodyPr>
            <a:normAutofit/>
          </a:bodyPr>
          <a:lstStyle/>
          <a:p>
            <a:pPr marL="342900" indent="-342900">
              <a:buFont typeface="Arial" panose="020B0604020202020204" pitchFamily="34" charset="0"/>
              <a:buChar char="•"/>
            </a:pPr>
            <a:r>
              <a:rPr lang="en-US" sz="3200" dirty="0">
                <a:solidFill>
                  <a:schemeClr val="tx1"/>
                </a:solidFill>
              </a:rPr>
              <a:t>Ongoing assessment</a:t>
            </a:r>
          </a:p>
          <a:p>
            <a:pPr marL="342900" indent="-342900">
              <a:buFont typeface="Arial" panose="020B0604020202020204" pitchFamily="34" charset="0"/>
              <a:buChar char="•"/>
            </a:pPr>
            <a:r>
              <a:rPr lang="en-US" sz="3200" dirty="0">
                <a:solidFill>
                  <a:schemeClr val="tx1"/>
                </a:solidFill>
              </a:rPr>
              <a:t>Data collection</a:t>
            </a:r>
          </a:p>
          <a:p>
            <a:pPr marL="342900" indent="-342900">
              <a:buFont typeface="Arial" panose="020B0604020202020204" pitchFamily="34" charset="0"/>
              <a:buChar char="•"/>
            </a:pPr>
            <a:r>
              <a:rPr lang="en-US" sz="3200" dirty="0">
                <a:solidFill>
                  <a:schemeClr val="tx1"/>
                </a:solidFill>
              </a:rPr>
              <a:t>Progress report</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78</a:t>
            </a:fld>
            <a:endParaRPr lang="en-US"/>
          </a:p>
        </p:txBody>
      </p:sp>
      <p:pic>
        <p:nvPicPr>
          <p:cNvPr id="7" name="mechanical_a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923" y="4947482"/>
            <a:ext cx="2163840" cy="1758119"/>
          </a:xfrm>
          <a:prstGeom prst="rect">
            <a:avLst/>
          </a:prstGeom>
        </p:spPr>
      </p:pic>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18551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TASP November 2017</a:t>
            </a:r>
            <a:endParaRPr lang="en-US" altLang="en-US"/>
          </a:p>
        </p:txBody>
      </p:sp>
      <p:sp>
        <p:nvSpPr>
          <p:cNvPr id="6" name="Slide Number Placeholder 5"/>
          <p:cNvSpPr>
            <a:spLocks noGrp="1"/>
          </p:cNvSpPr>
          <p:nvPr>
            <p:ph type="sldNum" sz="quarter" idx="12"/>
          </p:nvPr>
        </p:nvSpPr>
        <p:spPr/>
        <p:txBody>
          <a:bodyPr/>
          <a:lstStyle/>
          <a:p>
            <a:fld id="{EE1AF83B-3CA8-4BC6-B25B-7AD28B98498F}" type="slidenum">
              <a:rPr lang="en-US" altLang="en-US"/>
              <a:pPr/>
              <a:t>79</a:t>
            </a:fld>
            <a:endParaRPr lang="en-US" altLang="en-US"/>
          </a:p>
        </p:txBody>
      </p:sp>
      <p:sp>
        <p:nvSpPr>
          <p:cNvPr id="38914" name="Rectangle 2"/>
          <p:cNvSpPr>
            <a:spLocks noGrp="1" noChangeArrowheads="1"/>
          </p:cNvSpPr>
          <p:nvPr>
            <p:ph type="title"/>
          </p:nvPr>
        </p:nvSpPr>
        <p:spPr/>
        <p:txBody>
          <a:bodyPr/>
          <a:lstStyle/>
          <a:p>
            <a:r>
              <a:rPr lang="en-US" altLang="en-US" b="1"/>
              <a:t>Related Service and Compliance Requirements</a:t>
            </a:r>
          </a:p>
        </p:txBody>
      </p:sp>
      <p:sp>
        <p:nvSpPr>
          <p:cNvPr id="38915" name="Rectangle 3"/>
          <p:cNvSpPr>
            <a:spLocks noGrp="1" noChangeArrowheads="1"/>
          </p:cNvSpPr>
          <p:nvPr>
            <p:ph type="body" idx="1"/>
          </p:nvPr>
        </p:nvSpPr>
        <p:spPr>
          <a:xfrm>
            <a:off x="1981200" y="2209801"/>
            <a:ext cx="8229600" cy="3916363"/>
          </a:xfrm>
        </p:spPr>
        <p:txBody>
          <a:bodyPr/>
          <a:lstStyle/>
          <a:p>
            <a:pPr>
              <a:lnSpc>
                <a:spcPct val="90000"/>
              </a:lnSpc>
            </a:pPr>
            <a:r>
              <a:rPr lang="en-US" altLang="en-US">
                <a:latin typeface="Times New Roman" panose="02020603050405020304" pitchFamily="18" charset="0"/>
              </a:rPr>
              <a:t>Must be able to provide documentation of training related to the student’s disabilities</a:t>
            </a:r>
          </a:p>
          <a:p>
            <a:pPr>
              <a:lnSpc>
                <a:spcPct val="90000"/>
              </a:lnSpc>
            </a:pPr>
            <a:r>
              <a:rPr lang="en-US" altLang="en-US">
                <a:latin typeface="Times New Roman" panose="02020603050405020304" pitchFamily="18" charset="0"/>
              </a:rPr>
              <a:t>Must be able to describe the the approaches used toward achievement of student’s IEP goals</a:t>
            </a:r>
          </a:p>
          <a:p>
            <a:pPr>
              <a:lnSpc>
                <a:spcPct val="90000"/>
              </a:lnSpc>
            </a:pPr>
            <a:r>
              <a:rPr lang="en-US" altLang="en-US">
                <a:latin typeface="Times New Roman" panose="02020603050405020304" pitchFamily="18" charset="0"/>
              </a:rPr>
              <a:t>May be asked to produce copies of counseling schedules</a:t>
            </a:r>
          </a:p>
          <a:p>
            <a:pPr algn="ctr">
              <a:lnSpc>
                <a:spcPct val="90000"/>
              </a:lnSpc>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257827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has changed in regard to related services since many of us started our careers?</a:t>
            </a:r>
            <a:endParaRPr lang="en-US" b="1" dirty="0"/>
          </a:p>
        </p:txBody>
      </p:sp>
      <p:sp>
        <p:nvSpPr>
          <p:cNvPr id="5" name="Content Placeholder 4"/>
          <p:cNvSpPr>
            <a:spLocks noGrp="1"/>
          </p:cNvSpPr>
          <p:nvPr>
            <p:ph idx="1"/>
          </p:nvPr>
        </p:nvSpPr>
        <p:spPr/>
        <p:txBody>
          <a:bodyPr>
            <a:normAutofit fontScale="85000" lnSpcReduction="10000"/>
          </a:bodyPr>
          <a:lstStyle/>
          <a:p>
            <a:pPr marL="109728" indent="0">
              <a:buNone/>
            </a:pPr>
            <a:endParaRPr lang="en-US" dirty="0" smtClean="0"/>
          </a:p>
          <a:p>
            <a:r>
              <a:rPr lang="en-US" dirty="0" smtClean="0"/>
              <a:t>We now are expected to conduct evaluations for In-Home Training, Parent Training, or Community-Based Training</a:t>
            </a:r>
          </a:p>
          <a:p>
            <a:r>
              <a:rPr lang="en-US" dirty="0" smtClean="0"/>
              <a:t>We may call the service Psychological Services when the LSSP performs the service and Counseling when the LPC performs the service because the schools bill Medicaid for the services.</a:t>
            </a:r>
          </a:p>
          <a:p>
            <a:r>
              <a:rPr lang="en-US" dirty="0" smtClean="0"/>
              <a:t>What other distinctions exist for determination of when the related service is better referred to as </a:t>
            </a:r>
            <a:r>
              <a:rPr lang="en-US" i="1" dirty="0" smtClean="0"/>
              <a:t>Psychological Services</a:t>
            </a:r>
            <a:r>
              <a:rPr lang="en-US" dirty="0" smtClean="0"/>
              <a:t> versus </a:t>
            </a:r>
            <a:r>
              <a:rPr lang="en-US" i="1" dirty="0" smtClean="0"/>
              <a:t>Related Service Counseling?</a:t>
            </a:r>
          </a:p>
          <a:p>
            <a:r>
              <a:rPr lang="en-US" dirty="0" smtClean="0"/>
              <a:t>We are expected to tie counseling to curriculum and write standards based IEPs</a:t>
            </a:r>
          </a:p>
          <a:p>
            <a:r>
              <a:rPr lang="en-US" dirty="0" smtClean="0"/>
              <a:t>We may be tongue-tied some days in our effort to meet TEA requirements for how a student’s schedule of services is documented on the schedule of services page</a:t>
            </a:r>
            <a:endParaRPr lang="en-US" dirty="0"/>
          </a:p>
        </p:txBody>
      </p:sp>
      <p:sp>
        <p:nvSpPr>
          <p:cNvPr id="3" name="Footer Placeholder 2"/>
          <p:cNvSpPr>
            <a:spLocks noGrp="1"/>
          </p:cNvSpPr>
          <p:nvPr>
            <p:ph type="ftr" sz="quarter" idx="11"/>
          </p:nvPr>
        </p:nvSpPr>
        <p:spPr/>
        <p:txBody>
          <a:bodyPr/>
          <a:lstStyle/>
          <a:p>
            <a:r>
              <a:rPr lang="en-US" smtClean="0"/>
              <a:t>TASP November 2017</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8</a:t>
            </a:fld>
            <a:endParaRPr lang="en-US" dirty="0"/>
          </a:p>
        </p:txBody>
      </p:sp>
    </p:spTree>
    <p:extLst>
      <p:ext uri="{BB962C8B-B14F-4D97-AF65-F5344CB8AC3E}">
        <p14:creationId xmlns:p14="http://schemas.microsoft.com/office/powerpoint/2010/main" val="236323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8760" y="-1"/>
            <a:ext cx="9144000" cy="1918855"/>
          </a:xfrm>
          <a:prstGeom prst="rect">
            <a:avLst/>
          </a:prstGeom>
          <a:ln>
            <a:noFill/>
          </a:ln>
        </p:spPr>
        <p:txBody>
          <a:bodyPr anchor="ctr">
            <a:noAutofit/>
          </a:bodyPr>
          <a:lstStyle>
            <a:lvl1pPr algn="ctr" defTabSz="914262" rtl="0" eaLnBrk="1" latinLnBrk="0" hangingPunct="1">
              <a:spcBef>
                <a:spcPct val="0"/>
              </a:spcBef>
              <a:buNone/>
              <a:defRPr sz="3600" kern="1200">
                <a:solidFill>
                  <a:schemeClr val="bg1"/>
                </a:solidFill>
                <a:latin typeface="+mj-lt"/>
                <a:ea typeface="+mj-ea"/>
                <a:cs typeface="+mj-cs"/>
              </a:defRPr>
            </a:lvl1pPr>
          </a:lstStyle>
          <a:p>
            <a:pPr>
              <a:spcBef>
                <a:spcPct val="50000"/>
              </a:spcBef>
              <a:defRPr/>
            </a:pPr>
            <a:r>
              <a:rPr lang="en-US" sz="3200" b="1" dirty="0">
                <a:solidFill>
                  <a:schemeClr val="tx1"/>
                </a:solidFill>
              </a:rPr>
              <a:t>Related Services and the IEP</a:t>
            </a:r>
          </a:p>
        </p:txBody>
      </p:sp>
      <p:sp>
        <p:nvSpPr>
          <p:cNvPr id="6" name="Content Placeholder 2"/>
          <p:cNvSpPr txBox="1">
            <a:spLocks/>
          </p:cNvSpPr>
          <p:nvPr/>
        </p:nvSpPr>
        <p:spPr>
          <a:xfrm>
            <a:off x="2133600" y="1995055"/>
            <a:ext cx="8001000" cy="4558145"/>
          </a:xfrm>
          <a:prstGeom prst="rect">
            <a:avLst/>
          </a:prstGeom>
        </p:spPr>
        <p:txBody>
          <a:bodyPr>
            <a:noAutofit/>
          </a:bodyPr>
          <a:lst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0838">
              <a:spcAft>
                <a:spcPts val="600"/>
              </a:spcAft>
              <a:tabLst>
                <a:tab pos="1420813" algn="l"/>
              </a:tabLst>
            </a:pPr>
            <a:r>
              <a:rPr lang="en-US" sz="4400" b="1" dirty="0">
                <a:solidFill>
                  <a:schemeClr val="tx1"/>
                </a:solidFill>
              </a:rPr>
              <a:t>I</a:t>
            </a:r>
            <a:r>
              <a:rPr lang="en-US" sz="3200" dirty="0">
                <a:solidFill>
                  <a:schemeClr val="tx1"/>
                </a:solidFill>
              </a:rPr>
              <a:t>	</a:t>
            </a:r>
            <a:r>
              <a:rPr lang="en-US" sz="2800" dirty="0">
                <a:solidFill>
                  <a:schemeClr val="tx1"/>
                </a:solidFill>
              </a:rPr>
              <a:t>Individualized based on the 				student’s needs as determined by 			the evaluation data</a:t>
            </a:r>
          </a:p>
          <a:p>
            <a:pPr marL="350838">
              <a:spcAft>
                <a:spcPts val="600"/>
              </a:spcAft>
              <a:tabLst>
                <a:tab pos="1420813" algn="l"/>
              </a:tabLst>
            </a:pPr>
            <a:r>
              <a:rPr lang="en-US" sz="4400" b="1" dirty="0">
                <a:solidFill>
                  <a:schemeClr val="tx1"/>
                </a:solidFill>
              </a:rPr>
              <a:t>E</a:t>
            </a:r>
            <a:r>
              <a:rPr lang="en-US" sz="3200" b="1" dirty="0">
                <a:solidFill>
                  <a:schemeClr val="tx1"/>
                </a:solidFill>
              </a:rPr>
              <a:t>	</a:t>
            </a:r>
            <a:r>
              <a:rPr lang="en-US" sz="2800" dirty="0">
                <a:solidFill>
                  <a:schemeClr val="tx1"/>
                </a:solidFill>
              </a:rPr>
              <a:t>Educationally relevant and necessary; 	developed after the educational program 	and placement</a:t>
            </a:r>
          </a:p>
          <a:p>
            <a:pPr marL="350838">
              <a:tabLst>
                <a:tab pos="1420813" algn="l"/>
              </a:tabLst>
            </a:pPr>
            <a:r>
              <a:rPr lang="en-US" sz="4400" b="1" dirty="0">
                <a:solidFill>
                  <a:schemeClr val="tx1"/>
                </a:solidFill>
              </a:rPr>
              <a:t>P</a:t>
            </a:r>
            <a:r>
              <a:rPr lang="en-US" sz="3200" b="1" dirty="0">
                <a:solidFill>
                  <a:schemeClr val="tx1"/>
                </a:solidFill>
              </a:rPr>
              <a:t>	</a:t>
            </a:r>
            <a:r>
              <a:rPr lang="en-US" sz="2800" dirty="0">
                <a:solidFill>
                  <a:schemeClr val="tx1"/>
                </a:solidFill>
              </a:rPr>
              <a:t>Progress monitoring occurs</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80</a:t>
            </a:fld>
            <a:endParaRPr lang="en-US"/>
          </a:p>
        </p:txBody>
      </p:sp>
      <p:sp>
        <p:nvSpPr>
          <p:cNvPr id="2" name="Footer Placeholder 1"/>
          <p:cNvSpPr>
            <a:spLocks noGrp="1"/>
          </p:cNvSpPr>
          <p:nvPr>
            <p:ph type="ftr" sz="quarter" idx="11"/>
          </p:nvPr>
        </p:nvSpPr>
        <p:spPr/>
        <p:txBody>
          <a:bodyPr/>
          <a:lstStyle/>
          <a:p>
            <a:pPr>
              <a:defRPr/>
            </a:pPr>
            <a:r>
              <a:rPr lang="en-US" smtClean="0"/>
              <a:t>TASP November 2017</a:t>
            </a:r>
            <a:endParaRPr lang="en-US" dirty="0"/>
          </a:p>
        </p:txBody>
      </p:sp>
    </p:spTree>
    <p:extLst>
      <p:ext uri="{BB962C8B-B14F-4D97-AF65-F5344CB8AC3E}">
        <p14:creationId xmlns:p14="http://schemas.microsoft.com/office/powerpoint/2010/main" val="5040201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062942" y="807720"/>
            <a:ext cx="7772400" cy="670560"/>
          </a:xfrm>
        </p:spPr>
        <p:txBody>
          <a:bodyPr>
            <a:normAutofit fontScale="90000"/>
          </a:bodyPr>
          <a:lstStyle/>
          <a:p>
            <a:pPr algn="ctr" eaLnBrk="1" hangingPunct="1"/>
            <a:r>
              <a:rPr b="1" dirty="0" smtClean="0"/>
              <a:t>IEP Requirements</a:t>
            </a:r>
          </a:p>
        </p:txBody>
      </p:sp>
      <p:sp>
        <p:nvSpPr>
          <p:cNvPr id="3" name="Content Placeholder 2"/>
          <p:cNvSpPr>
            <a:spLocks noGrp="1"/>
          </p:cNvSpPr>
          <p:nvPr>
            <p:ph idx="1"/>
          </p:nvPr>
        </p:nvSpPr>
        <p:spPr>
          <a:xfrm>
            <a:off x="2209800" y="1143000"/>
            <a:ext cx="7772400" cy="5181600"/>
          </a:xfrm>
        </p:spPr>
        <p:txBody>
          <a:bodyPr>
            <a:normAutofit lnSpcReduction="10000"/>
          </a:bodyPr>
          <a:lstStyle/>
          <a:p>
            <a:pPr marL="0" lvl="4" indent="0">
              <a:buNone/>
              <a:defRPr/>
            </a:pPr>
            <a:endParaRPr lang="en-US" sz="3200" i="1" dirty="0" smtClean="0">
              <a:solidFill>
                <a:schemeClr val="tx1"/>
              </a:solidFill>
            </a:endParaRPr>
          </a:p>
          <a:p>
            <a:pPr marL="0" lvl="4" indent="0">
              <a:buNone/>
              <a:defRPr/>
            </a:pPr>
            <a:r>
              <a:rPr lang="en-US" sz="3200" i="1" dirty="0" smtClean="0">
                <a:solidFill>
                  <a:schemeClr val="tx1"/>
                </a:solidFill>
              </a:rPr>
              <a:t>IDEA </a:t>
            </a:r>
            <a:r>
              <a:rPr lang="en-US" sz="3200" i="1" dirty="0">
                <a:solidFill>
                  <a:schemeClr val="tx1"/>
                </a:solidFill>
              </a:rPr>
              <a:t>[34CFR 300.320(a)(4)]requires each IEP to contain</a:t>
            </a:r>
          </a:p>
          <a:p>
            <a:pPr marL="346075" lvl="4" indent="-346075">
              <a:buFont typeface="Arial" pitchFamily="34" charset="0"/>
              <a:buChar char="•"/>
              <a:defRPr/>
            </a:pPr>
            <a:r>
              <a:rPr lang="en-US" sz="2800" dirty="0">
                <a:solidFill>
                  <a:schemeClr val="tx1"/>
                </a:solidFill>
              </a:rPr>
              <a:t>A statement of the special education </a:t>
            </a:r>
            <a:r>
              <a:rPr lang="en-US" sz="2800" b="1" dirty="0">
                <a:solidFill>
                  <a:schemeClr val="tx1"/>
                </a:solidFill>
              </a:rPr>
              <a:t>and</a:t>
            </a:r>
            <a:r>
              <a:rPr lang="en-US" sz="2800" dirty="0">
                <a:solidFill>
                  <a:schemeClr val="tx1"/>
                </a:solidFill>
              </a:rPr>
              <a:t> related services</a:t>
            </a:r>
            <a:r>
              <a:rPr lang="en-US" sz="2800" b="1" dirty="0">
                <a:solidFill>
                  <a:schemeClr val="tx1"/>
                </a:solidFill>
              </a:rPr>
              <a:t> </a:t>
            </a:r>
            <a:r>
              <a:rPr lang="en-US" sz="2800" dirty="0">
                <a:solidFill>
                  <a:schemeClr val="tx1"/>
                </a:solidFill>
              </a:rPr>
              <a:t>and supplementary aids and services, based on peer-reviewed research to the extent practicable, to be provided to the child, or on behalf of the child, and a statement of the program modifications and supports for school personnel that will be provided to enable the child-</a:t>
            </a:r>
          </a:p>
          <a:p>
            <a:pPr marL="346075" lvl="4" indent="-346075">
              <a:buNone/>
              <a:defRPr/>
            </a:pPr>
            <a:r>
              <a:rPr lang="en-US" sz="2800" dirty="0">
                <a:solidFill>
                  <a:schemeClr val="tx1"/>
                </a:solidFill>
              </a:rPr>
              <a:t>						              </a:t>
            </a:r>
            <a:r>
              <a:rPr lang="en-US" sz="2800" i="1" dirty="0">
                <a:solidFill>
                  <a:schemeClr val="tx1"/>
                </a:solidFill>
              </a:rPr>
              <a:t>…continued</a:t>
            </a:r>
          </a:p>
        </p:txBody>
      </p:sp>
      <p:sp>
        <p:nvSpPr>
          <p:cNvPr id="5" name="Slide Number Placeholder 4"/>
          <p:cNvSpPr>
            <a:spLocks noGrp="1"/>
          </p:cNvSpPr>
          <p:nvPr>
            <p:ph type="sldNum" sz="quarter" idx="10"/>
          </p:nvPr>
        </p:nvSpPr>
        <p:spPr/>
        <p:txBody>
          <a:bodyPr/>
          <a:lstStyle/>
          <a:p>
            <a:pPr>
              <a:defRPr/>
            </a:pPr>
            <a:fld id="{520705A3-8F63-431D-A264-9C8DD4748403}" type="slidenum">
              <a:rPr lang="en-US" smtClean="0"/>
              <a:pPr>
                <a:defRPr/>
              </a:pPr>
              <a:t>81</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82661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194560" y="1"/>
            <a:ext cx="7772400" cy="2006824"/>
          </a:xfrm>
        </p:spPr>
        <p:txBody>
          <a:bodyPr>
            <a:normAutofit/>
          </a:bodyPr>
          <a:lstStyle/>
          <a:p>
            <a:pPr eaLnBrk="1" hangingPunct="1"/>
            <a:r>
              <a:rPr b="1" dirty="0" smtClean="0"/>
              <a:t>IEP Requirements</a:t>
            </a:r>
          </a:p>
        </p:txBody>
      </p:sp>
      <p:sp>
        <p:nvSpPr>
          <p:cNvPr id="49155" name="Content Placeholder 2"/>
          <p:cNvSpPr>
            <a:spLocks noGrp="1"/>
          </p:cNvSpPr>
          <p:nvPr>
            <p:ph idx="1"/>
          </p:nvPr>
        </p:nvSpPr>
        <p:spPr>
          <a:xfrm>
            <a:off x="689442" y="1677075"/>
            <a:ext cx="7863840" cy="5105400"/>
          </a:xfrm>
        </p:spPr>
        <p:txBody>
          <a:bodyPr>
            <a:normAutofit/>
          </a:bodyPr>
          <a:lstStyle/>
          <a:p>
            <a:pPr lvl="4">
              <a:lnSpc>
                <a:spcPts val="3600"/>
              </a:lnSpc>
              <a:tabLst>
                <a:tab pos="233363" algn="l"/>
              </a:tabLst>
            </a:pPr>
            <a:r>
              <a:rPr lang="en-US" sz="2800" i="1" dirty="0">
                <a:solidFill>
                  <a:schemeClr val="tx1"/>
                </a:solidFill>
              </a:rPr>
              <a:t>Cont’d</a:t>
            </a:r>
          </a:p>
          <a:p>
            <a:pPr marL="339725" lvl="4" indent="-339725">
              <a:lnSpc>
                <a:spcPts val="3600"/>
              </a:lnSpc>
              <a:spcAft>
                <a:spcPts val="1200"/>
              </a:spcAft>
              <a:buFont typeface="Arial" charset="0"/>
              <a:buChar char="•"/>
              <a:tabLst>
                <a:tab pos="233363" algn="l"/>
              </a:tabLst>
            </a:pPr>
            <a:r>
              <a:rPr lang="en-US" sz="2800" dirty="0">
                <a:solidFill>
                  <a:schemeClr val="tx1"/>
                </a:solidFill>
              </a:rPr>
              <a:t>To advance appropriately toward attaining the annual goals</a:t>
            </a:r>
          </a:p>
          <a:p>
            <a:pPr marL="339725" lvl="4" indent="-339725">
              <a:lnSpc>
                <a:spcPts val="3600"/>
              </a:lnSpc>
              <a:spcAft>
                <a:spcPts val="1200"/>
              </a:spcAft>
              <a:buFont typeface="Arial" charset="0"/>
              <a:buChar char="•"/>
              <a:tabLst>
                <a:tab pos="233363" algn="l"/>
              </a:tabLst>
            </a:pPr>
            <a:r>
              <a:rPr lang="en-US" sz="2800" dirty="0">
                <a:solidFill>
                  <a:schemeClr val="tx1"/>
                </a:solidFill>
              </a:rPr>
              <a:t>To be involved in and make progress in the general education curriculum…</a:t>
            </a:r>
          </a:p>
          <a:p>
            <a:pPr marL="339725" lvl="4" indent="-339725">
              <a:lnSpc>
                <a:spcPts val="3600"/>
              </a:lnSpc>
              <a:spcAft>
                <a:spcPts val="1200"/>
              </a:spcAft>
              <a:buFont typeface="Arial" charset="0"/>
              <a:buChar char="•"/>
              <a:tabLst>
                <a:tab pos="233363" algn="l"/>
              </a:tabLst>
            </a:pPr>
            <a:r>
              <a:rPr lang="en-US" sz="2800" dirty="0">
                <a:solidFill>
                  <a:schemeClr val="tx1"/>
                </a:solidFill>
              </a:rPr>
              <a:t>To be educated and participate with other children with disabilities and nondisabled children in the activities described in this section</a:t>
            </a:r>
            <a:r>
              <a:rPr lang="en-US" sz="2400" dirty="0">
                <a:solidFill>
                  <a:schemeClr val="tx1"/>
                </a:solidFill>
              </a:rPr>
              <a:t>…</a:t>
            </a:r>
          </a:p>
        </p:txBody>
      </p:sp>
      <p:pic>
        <p:nvPicPr>
          <p:cNvPr id="5" name="mechanical_a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923" y="4947482"/>
            <a:ext cx="2163840" cy="1758119"/>
          </a:xfrm>
          <a:prstGeom prst="rect">
            <a:avLst/>
          </a:prstGeom>
        </p:spPr>
      </p:pic>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82</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270968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194560" y="-1"/>
            <a:ext cx="7772400" cy="1998733"/>
          </a:xfrm>
        </p:spPr>
        <p:txBody>
          <a:bodyPr>
            <a:normAutofit/>
          </a:bodyPr>
          <a:lstStyle/>
          <a:p>
            <a:r>
              <a:rPr b="1" dirty="0" smtClean="0"/>
              <a:t>IEP Requirements</a:t>
            </a:r>
          </a:p>
        </p:txBody>
      </p:sp>
      <p:sp>
        <p:nvSpPr>
          <p:cNvPr id="51203" name="Content Placeholder 2"/>
          <p:cNvSpPr>
            <a:spLocks noGrp="1"/>
          </p:cNvSpPr>
          <p:nvPr>
            <p:ph idx="1"/>
          </p:nvPr>
        </p:nvSpPr>
        <p:spPr>
          <a:xfrm>
            <a:off x="818914" y="1538162"/>
            <a:ext cx="7772400" cy="4724400"/>
          </a:xfrm>
        </p:spPr>
        <p:txBody>
          <a:bodyPr/>
          <a:lstStyle/>
          <a:p>
            <a:pPr>
              <a:spcAft>
                <a:spcPts val="1200"/>
              </a:spcAft>
              <a:buNone/>
            </a:pPr>
            <a:endParaRPr lang="en-US" sz="3200" i="1" dirty="0" smtClean="0">
              <a:solidFill>
                <a:schemeClr val="tx1"/>
              </a:solidFill>
            </a:endParaRPr>
          </a:p>
          <a:p>
            <a:pPr>
              <a:spcAft>
                <a:spcPts val="1200"/>
              </a:spcAft>
              <a:buNone/>
            </a:pPr>
            <a:r>
              <a:rPr lang="en-US" sz="3200" i="1" dirty="0" smtClean="0">
                <a:solidFill>
                  <a:schemeClr val="tx1"/>
                </a:solidFill>
              </a:rPr>
              <a:t>Critical </a:t>
            </a:r>
            <a:r>
              <a:rPr lang="en-US" sz="3200" i="1" dirty="0">
                <a:solidFill>
                  <a:schemeClr val="tx1"/>
                </a:solidFill>
              </a:rPr>
              <a:t>considerations for the IEP</a:t>
            </a:r>
          </a:p>
          <a:p>
            <a:pPr marL="342900" indent="-342900">
              <a:spcAft>
                <a:spcPts val="600"/>
              </a:spcAft>
              <a:buFont typeface="Arial" panose="020B0604020202020204" pitchFamily="34" charset="0"/>
              <a:buChar char="•"/>
            </a:pPr>
            <a:r>
              <a:rPr lang="en-US" dirty="0">
                <a:solidFill>
                  <a:schemeClr val="tx1"/>
                </a:solidFill>
              </a:rPr>
              <a:t>Skill vs. performance deficit</a:t>
            </a:r>
          </a:p>
          <a:p>
            <a:pPr marL="342900" indent="-342900">
              <a:spcAft>
                <a:spcPts val="600"/>
              </a:spcAft>
              <a:buFont typeface="Arial" panose="020B0604020202020204" pitchFamily="34" charset="0"/>
              <a:buChar char="•"/>
            </a:pPr>
            <a:r>
              <a:rPr lang="en-US" dirty="0">
                <a:solidFill>
                  <a:schemeClr val="tx1"/>
                </a:solidFill>
              </a:rPr>
              <a:t>Interpersonal skills deficits</a:t>
            </a:r>
          </a:p>
          <a:p>
            <a:pPr marL="342900" indent="-342900">
              <a:spcAft>
                <a:spcPts val="600"/>
              </a:spcAft>
              <a:buFont typeface="Arial" panose="020B0604020202020204" pitchFamily="34" charset="0"/>
              <a:buChar char="•"/>
            </a:pPr>
            <a:r>
              <a:rPr lang="en-US" dirty="0">
                <a:solidFill>
                  <a:schemeClr val="tx1"/>
                </a:solidFill>
              </a:rPr>
              <a:t>Behavioral skills deficits</a:t>
            </a:r>
          </a:p>
          <a:p>
            <a:pPr marL="342900" indent="-342900">
              <a:spcAft>
                <a:spcPts val="600"/>
              </a:spcAft>
              <a:buFont typeface="Arial" panose="020B0604020202020204" pitchFamily="34" charset="0"/>
              <a:buChar char="•"/>
            </a:pPr>
            <a:r>
              <a:rPr lang="en-US" dirty="0">
                <a:solidFill>
                  <a:schemeClr val="tx1"/>
                </a:solidFill>
              </a:rPr>
              <a:t>Thought processes</a:t>
            </a:r>
          </a:p>
          <a:p>
            <a:pPr marL="342900" indent="-342900">
              <a:spcAft>
                <a:spcPts val="600"/>
              </a:spcAft>
              <a:buFont typeface="Arial" panose="020B0604020202020204" pitchFamily="34" charset="0"/>
              <a:buChar char="•"/>
            </a:pPr>
            <a:r>
              <a:rPr lang="en-US" dirty="0">
                <a:solidFill>
                  <a:schemeClr val="tx1"/>
                </a:solidFill>
              </a:rPr>
              <a:t>Generalization of skills</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83</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2513791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903247" y="688848"/>
            <a:ext cx="7772400" cy="762000"/>
          </a:xfrm>
        </p:spPr>
        <p:txBody>
          <a:bodyPr>
            <a:normAutofit/>
          </a:bodyPr>
          <a:lstStyle/>
          <a:p>
            <a:pPr algn="ctr"/>
            <a:r>
              <a:rPr b="1" dirty="0" smtClean="0"/>
              <a:t>IEP Requirements</a:t>
            </a:r>
          </a:p>
        </p:txBody>
      </p:sp>
      <p:sp>
        <p:nvSpPr>
          <p:cNvPr id="50179" name="Content Placeholder 2"/>
          <p:cNvSpPr>
            <a:spLocks noGrp="1"/>
          </p:cNvSpPr>
          <p:nvPr>
            <p:ph idx="1"/>
          </p:nvPr>
        </p:nvSpPr>
        <p:spPr>
          <a:xfrm>
            <a:off x="1013122" y="1524001"/>
            <a:ext cx="8016240" cy="5181600"/>
          </a:xfrm>
        </p:spPr>
        <p:txBody>
          <a:bodyPr>
            <a:normAutofit/>
          </a:bodyPr>
          <a:lstStyle/>
          <a:p>
            <a:pPr marL="109728" indent="0">
              <a:spcAft>
                <a:spcPts val="1200"/>
              </a:spcAft>
              <a:buNone/>
            </a:pPr>
            <a:r>
              <a:rPr lang="en-US" sz="3200" i="1" dirty="0">
                <a:solidFill>
                  <a:schemeClr val="tx1"/>
                </a:solidFill>
              </a:rPr>
              <a:t>The IEP must specify</a:t>
            </a:r>
          </a:p>
          <a:p>
            <a:pPr marL="350838" indent="-350838">
              <a:spcBef>
                <a:spcPct val="0"/>
              </a:spcBef>
              <a:spcAft>
                <a:spcPts val="600"/>
              </a:spcAft>
              <a:buFont typeface="Arial" panose="020B0604020202020204" pitchFamily="34" charset="0"/>
              <a:buChar char="•"/>
            </a:pPr>
            <a:r>
              <a:rPr lang="en-US" dirty="0">
                <a:solidFill>
                  <a:schemeClr val="tx1"/>
                </a:solidFill>
              </a:rPr>
              <a:t>Present levels of academic achievement and functional performance </a:t>
            </a:r>
          </a:p>
          <a:p>
            <a:pPr marL="350838" indent="-350838">
              <a:spcBef>
                <a:spcPct val="0"/>
              </a:spcBef>
              <a:spcAft>
                <a:spcPts val="600"/>
              </a:spcAft>
              <a:buFont typeface="Arial" panose="020B0604020202020204" pitchFamily="34" charset="0"/>
              <a:buChar char="•"/>
            </a:pPr>
            <a:r>
              <a:rPr lang="en-US" dirty="0">
                <a:solidFill>
                  <a:schemeClr val="tx1"/>
                </a:solidFill>
              </a:rPr>
              <a:t>Measureable annual goals and objectives</a:t>
            </a:r>
          </a:p>
          <a:p>
            <a:pPr marL="350838" indent="-350838">
              <a:spcBef>
                <a:spcPct val="0"/>
              </a:spcBef>
              <a:spcAft>
                <a:spcPts val="600"/>
              </a:spcAft>
              <a:buFont typeface="Arial" panose="020B0604020202020204" pitchFamily="34" charset="0"/>
              <a:buChar char="•"/>
            </a:pPr>
            <a:r>
              <a:rPr lang="en-US" dirty="0">
                <a:solidFill>
                  <a:schemeClr val="tx1"/>
                </a:solidFill>
              </a:rPr>
              <a:t>A clear description of the type of service (direct and indirect services)</a:t>
            </a:r>
          </a:p>
          <a:p>
            <a:pPr marL="350838" indent="-350838">
              <a:spcBef>
                <a:spcPct val="0"/>
              </a:spcBef>
              <a:spcAft>
                <a:spcPts val="600"/>
              </a:spcAft>
              <a:buFont typeface="Arial" panose="020B0604020202020204" pitchFamily="34" charset="0"/>
              <a:buChar char="•"/>
            </a:pPr>
            <a:r>
              <a:rPr lang="en-US" dirty="0">
                <a:solidFill>
                  <a:schemeClr val="tx1"/>
                </a:solidFill>
              </a:rPr>
              <a:t>Projected date for beginning and ending the service</a:t>
            </a:r>
          </a:p>
          <a:p>
            <a:pPr marL="350838" indent="-350838">
              <a:spcBef>
                <a:spcPct val="0"/>
              </a:spcBef>
              <a:spcAft>
                <a:spcPts val="600"/>
              </a:spcAft>
              <a:buFont typeface="Arial" panose="020B0604020202020204" pitchFamily="34" charset="0"/>
              <a:buChar char="•"/>
            </a:pPr>
            <a:r>
              <a:rPr lang="en-US" dirty="0">
                <a:solidFill>
                  <a:schemeClr val="tx1"/>
                </a:solidFill>
              </a:rPr>
              <a:t>Frequency and location of service</a:t>
            </a:r>
          </a:p>
          <a:p>
            <a:pPr marL="350838" indent="-350838">
              <a:spcBef>
                <a:spcPct val="0"/>
              </a:spcBef>
              <a:spcAft>
                <a:spcPts val="600"/>
              </a:spcAft>
              <a:buFont typeface="Arial" panose="020B0604020202020204" pitchFamily="34" charset="0"/>
              <a:buChar char="•"/>
            </a:pPr>
            <a:r>
              <a:rPr lang="en-US" dirty="0">
                <a:solidFill>
                  <a:schemeClr val="tx1"/>
                </a:solidFill>
              </a:rPr>
              <a:t>Amount of time committed to the service</a:t>
            </a:r>
          </a:p>
          <a:p>
            <a:pPr marL="350838" indent="-350838">
              <a:spcBef>
                <a:spcPct val="0"/>
              </a:spcBef>
              <a:spcAft>
                <a:spcPts val="600"/>
              </a:spcAft>
              <a:buFont typeface="Arial" panose="020B0604020202020204" pitchFamily="34" charset="0"/>
              <a:buChar char="•"/>
            </a:pPr>
            <a:r>
              <a:rPr lang="en-US" dirty="0">
                <a:solidFill>
                  <a:schemeClr val="tx1"/>
                </a:solidFill>
              </a:rPr>
              <a:t>Method and schedule for evaluating progress</a:t>
            </a: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84</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2472445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1529125" y="612648"/>
            <a:ext cx="7696200" cy="685800"/>
          </a:xfrm>
        </p:spPr>
        <p:txBody>
          <a:bodyPr>
            <a:normAutofit fontScale="90000"/>
          </a:bodyPr>
          <a:lstStyle/>
          <a:p>
            <a:pPr algn="ctr"/>
            <a:r>
              <a:rPr b="1" dirty="0" smtClean="0"/>
              <a:t>IEPs</a:t>
            </a:r>
            <a:r>
              <a:rPr lang="en-US" b="1" dirty="0" smtClean="0"/>
              <a:t> Based on Required Standards</a:t>
            </a:r>
            <a:endParaRPr b="1" dirty="0" smtClean="0"/>
          </a:p>
        </p:txBody>
      </p:sp>
      <p:sp>
        <p:nvSpPr>
          <p:cNvPr id="52227" name="Content Placeholder 4"/>
          <p:cNvSpPr>
            <a:spLocks noGrp="1"/>
          </p:cNvSpPr>
          <p:nvPr>
            <p:ph idx="1"/>
          </p:nvPr>
        </p:nvSpPr>
        <p:spPr>
          <a:xfrm>
            <a:off x="886483" y="1377669"/>
            <a:ext cx="7833360" cy="4953000"/>
          </a:xfrm>
        </p:spPr>
        <p:txBody>
          <a:bodyPr>
            <a:normAutofit/>
          </a:bodyPr>
          <a:lstStyle/>
          <a:p>
            <a:r>
              <a:rPr lang="en-US" sz="3000" i="1" dirty="0">
                <a:solidFill>
                  <a:schemeClr val="tx1"/>
                </a:solidFill>
              </a:rPr>
              <a:t>Aligned </a:t>
            </a:r>
            <a:r>
              <a:rPr lang="en-US" sz="3000" dirty="0">
                <a:solidFill>
                  <a:schemeClr val="tx1"/>
                </a:solidFill>
              </a:rPr>
              <a:t>to enrolled grade level curriculum</a:t>
            </a:r>
          </a:p>
          <a:p>
            <a:pPr marL="350838" indent="-350838">
              <a:buFont typeface="Arial" panose="020B0604020202020204" pitchFamily="34" charset="0"/>
              <a:buChar char="•"/>
            </a:pPr>
            <a:r>
              <a:rPr lang="en-US" dirty="0">
                <a:solidFill>
                  <a:schemeClr val="tx1"/>
                </a:solidFill>
              </a:rPr>
              <a:t>Begin with standards already achieved</a:t>
            </a:r>
          </a:p>
          <a:p>
            <a:pPr marL="350838" indent="-350838">
              <a:buFont typeface="Arial" panose="020B0604020202020204" pitchFamily="34" charset="0"/>
              <a:buChar char="•"/>
            </a:pPr>
            <a:r>
              <a:rPr lang="en-US" dirty="0">
                <a:solidFill>
                  <a:schemeClr val="tx1"/>
                </a:solidFill>
              </a:rPr>
              <a:t>Focus on bridging the gap between where student is relative to where student needs to be</a:t>
            </a:r>
          </a:p>
          <a:p>
            <a:pPr marL="350838" indent="-350838">
              <a:buFont typeface="Arial" panose="020B0604020202020204" pitchFamily="34" charset="0"/>
              <a:buChar char="•"/>
            </a:pPr>
            <a:r>
              <a:rPr lang="en-US" dirty="0">
                <a:solidFill>
                  <a:schemeClr val="tx1"/>
                </a:solidFill>
              </a:rPr>
              <a:t>Reflect the student’s need for key academic skills to access the standards</a:t>
            </a:r>
          </a:p>
          <a:p>
            <a:pPr marL="350838" indent="-350838">
              <a:buFont typeface="Arial" panose="020B0604020202020204" pitchFamily="34" charset="0"/>
              <a:buChar char="•"/>
            </a:pPr>
            <a:r>
              <a:rPr lang="en-US" dirty="0">
                <a:solidFill>
                  <a:schemeClr val="tx1"/>
                </a:solidFill>
              </a:rPr>
              <a:t>Provide more specificity about the student’s involvement and participation in the general curriculum</a:t>
            </a:r>
          </a:p>
          <a:p>
            <a:pPr lvl="1"/>
            <a:endParaRPr lang="en-US" sz="3000" dirty="0">
              <a:solidFill>
                <a:schemeClr val="tx1"/>
              </a:solidFill>
            </a:endParaRPr>
          </a:p>
        </p:txBody>
      </p:sp>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85</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328487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Activity:</a:t>
            </a:r>
            <a:r>
              <a:rPr lang="en-US" dirty="0" smtClean="0"/>
              <a:t> </a:t>
            </a:r>
            <a:r>
              <a:rPr lang="en-US" b="1" dirty="0" smtClean="0"/>
              <a:t>Tick Tock</a:t>
            </a:r>
            <a:endParaRPr lang="en-US" b="1" dirty="0"/>
          </a:p>
        </p:txBody>
      </p:sp>
      <p:sp>
        <p:nvSpPr>
          <p:cNvPr id="3" name="Content Placeholder 2"/>
          <p:cNvSpPr>
            <a:spLocks noGrp="1"/>
          </p:cNvSpPr>
          <p:nvPr>
            <p:ph idx="1"/>
          </p:nvPr>
        </p:nvSpPr>
        <p:spPr/>
        <p:txBody>
          <a:bodyPr/>
          <a:lstStyle/>
          <a:p>
            <a:r>
              <a:rPr lang="en-US" dirty="0" smtClean="0"/>
              <a:t>What sound does a clock make? Does anyone know what a grandfather clock looks like? Do you know what a pendulum is?</a:t>
            </a:r>
          </a:p>
          <a:p>
            <a:r>
              <a:rPr lang="en-US" dirty="0" smtClean="0"/>
              <a:t>We’re going to practice swaying side to side like the pendulum of a grandfather clock. Sit with your back straight and your body relaxed, resting your hands on the floor by your sides. </a:t>
            </a:r>
          </a:p>
          <a:p>
            <a:r>
              <a:rPr lang="en-US" dirty="0" smtClean="0"/>
              <a:t>Let’s raise our right hands together. Rock back and forth from right to left.</a:t>
            </a:r>
          </a:p>
          <a:p>
            <a:r>
              <a:rPr lang="en-US" dirty="0" smtClean="0"/>
              <a:t>Say tick tock as we rock from side to side. </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86</a:t>
            </a:fld>
            <a:endParaRPr lang="en-US" dirty="0"/>
          </a:p>
        </p:txBody>
      </p:sp>
    </p:spTree>
    <p:extLst>
      <p:ext uri="{BB962C8B-B14F-4D97-AF65-F5344CB8AC3E}">
        <p14:creationId xmlns:p14="http://schemas.microsoft.com/office/powerpoint/2010/main" val="117690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79C9EC02-4903-495C-A7BB-139E4A517BC5}" type="slidenum">
              <a:rPr lang="en-US"/>
              <a:pPr/>
              <a:t>87</a:t>
            </a:fld>
            <a:endParaRPr lang="en-US"/>
          </a:p>
        </p:txBody>
      </p:sp>
      <p:sp>
        <p:nvSpPr>
          <p:cNvPr id="97282" name="Rectangle 2"/>
          <p:cNvSpPr>
            <a:spLocks noGrp="1" noChangeArrowheads="1"/>
          </p:cNvSpPr>
          <p:nvPr>
            <p:ph type="title"/>
          </p:nvPr>
        </p:nvSpPr>
        <p:spPr/>
        <p:txBody>
          <a:bodyPr/>
          <a:lstStyle/>
          <a:p>
            <a:pPr algn="ctr"/>
            <a:r>
              <a:rPr lang="en-US" b="1" dirty="0"/>
              <a:t>Selection of Interventions</a:t>
            </a:r>
          </a:p>
        </p:txBody>
      </p:sp>
      <p:sp>
        <p:nvSpPr>
          <p:cNvPr id="97283" name="Rectangle 3"/>
          <p:cNvSpPr>
            <a:spLocks noGrp="1" noChangeArrowheads="1"/>
          </p:cNvSpPr>
          <p:nvPr>
            <p:ph type="body" idx="1"/>
          </p:nvPr>
        </p:nvSpPr>
        <p:spPr/>
        <p:txBody>
          <a:bodyPr/>
          <a:lstStyle/>
          <a:p>
            <a:r>
              <a:rPr lang="en-US" dirty="0"/>
              <a:t>Effectiveness: does it work?</a:t>
            </a:r>
          </a:p>
          <a:p>
            <a:r>
              <a:rPr lang="en-US" dirty="0"/>
              <a:t>Acceptability</a:t>
            </a:r>
          </a:p>
          <a:p>
            <a:r>
              <a:rPr lang="en-US" dirty="0"/>
              <a:t>Resistance and empowerment</a:t>
            </a:r>
          </a:p>
          <a:p>
            <a:r>
              <a:rPr lang="en-US" dirty="0"/>
              <a:t>Intervention integrity</a:t>
            </a:r>
          </a:p>
          <a:p>
            <a:endParaRPr lang="en-US" b="1" dirty="0"/>
          </a:p>
        </p:txBody>
      </p:sp>
    </p:spTree>
    <p:extLst>
      <p:ext uri="{BB962C8B-B14F-4D97-AF65-F5344CB8AC3E}">
        <p14:creationId xmlns:p14="http://schemas.microsoft.com/office/powerpoint/2010/main" val="82951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TASP November 2017</a:t>
            </a:r>
            <a:endParaRPr lang="en-US"/>
          </a:p>
        </p:txBody>
      </p:sp>
      <p:sp>
        <p:nvSpPr>
          <p:cNvPr id="6" name="Slide Number Placeholder 5"/>
          <p:cNvSpPr>
            <a:spLocks noGrp="1"/>
          </p:cNvSpPr>
          <p:nvPr>
            <p:ph type="sldNum" sz="quarter" idx="12"/>
          </p:nvPr>
        </p:nvSpPr>
        <p:spPr/>
        <p:txBody>
          <a:bodyPr/>
          <a:lstStyle/>
          <a:p>
            <a:fld id="{586C3FCC-F0CB-4E1E-80DC-2765931FB30D}" type="slidenum">
              <a:rPr lang="en-US"/>
              <a:pPr/>
              <a:t>88</a:t>
            </a:fld>
            <a:endParaRPr lang="en-US"/>
          </a:p>
        </p:txBody>
      </p:sp>
      <p:sp>
        <p:nvSpPr>
          <p:cNvPr id="99330" name="Rectangle 2"/>
          <p:cNvSpPr>
            <a:spLocks noGrp="1" noChangeArrowheads="1"/>
          </p:cNvSpPr>
          <p:nvPr>
            <p:ph type="title"/>
          </p:nvPr>
        </p:nvSpPr>
        <p:spPr/>
        <p:txBody>
          <a:bodyPr>
            <a:normAutofit fontScale="90000"/>
          </a:bodyPr>
          <a:lstStyle/>
          <a:p>
            <a:pPr algn="ctr"/>
            <a:r>
              <a:rPr lang="en-US" b="1" dirty="0"/>
              <a:t>Task Force on Evidence-Based Interventions in School Psychology</a:t>
            </a:r>
          </a:p>
        </p:txBody>
      </p:sp>
      <p:sp>
        <p:nvSpPr>
          <p:cNvPr id="99331" name="Rectangle 3"/>
          <p:cNvSpPr>
            <a:spLocks noGrp="1" noChangeArrowheads="1"/>
          </p:cNvSpPr>
          <p:nvPr>
            <p:ph type="body" idx="1"/>
          </p:nvPr>
        </p:nvSpPr>
        <p:spPr>
          <a:xfrm>
            <a:off x="1212272" y="2777836"/>
            <a:ext cx="7772400" cy="3886200"/>
          </a:xfrm>
        </p:spPr>
        <p:txBody>
          <a:bodyPr/>
          <a:lstStyle/>
          <a:p>
            <a:pPr>
              <a:lnSpc>
                <a:spcPct val="90000"/>
              </a:lnSpc>
            </a:pPr>
            <a:r>
              <a:rPr lang="en-US" dirty="0"/>
              <a:t>Clear theoretical or empirical basis</a:t>
            </a:r>
          </a:p>
          <a:p>
            <a:pPr>
              <a:lnSpc>
                <a:spcPct val="90000"/>
              </a:lnSpc>
            </a:pPr>
            <a:r>
              <a:rPr lang="en-US" dirty="0"/>
              <a:t>Comparison group to test outcomes</a:t>
            </a:r>
          </a:p>
          <a:p>
            <a:pPr>
              <a:lnSpc>
                <a:spcPct val="90000"/>
              </a:lnSpc>
            </a:pPr>
            <a:r>
              <a:rPr lang="en-US" dirty="0"/>
              <a:t>Link between intervention and outcome</a:t>
            </a:r>
          </a:p>
          <a:p>
            <a:pPr>
              <a:lnSpc>
                <a:spcPct val="90000"/>
              </a:lnSpc>
            </a:pPr>
            <a:r>
              <a:rPr lang="en-US" dirty="0"/>
              <a:t>Multi-source outcome data</a:t>
            </a:r>
          </a:p>
          <a:p>
            <a:pPr>
              <a:lnSpc>
                <a:spcPct val="90000"/>
              </a:lnSpc>
            </a:pPr>
            <a:r>
              <a:rPr lang="en-US" dirty="0"/>
              <a:t>Durability of intervention effects</a:t>
            </a:r>
          </a:p>
          <a:p>
            <a:pPr>
              <a:lnSpc>
                <a:spcPct val="90000"/>
              </a:lnSpc>
            </a:pPr>
            <a:r>
              <a:rPr lang="en-US" dirty="0"/>
              <a:t>Intervention manual or protocol</a:t>
            </a:r>
          </a:p>
          <a:p>
            <a:pPr>
              <a:lnSpc>
                <a:spcPct val="90000"/>
              </a:lnSpc>
            </a:pPr>
            <a:r>
              <a:rPr lang="en-US" dirty="0"/>
              <a:t>Evidence of treatment integri</a:t>
            </a:r>
            <a:r>
              <a:rPr lang="en-US" b="1" dirty="0"/>
              <a:t>ty</a:t>
            </a:r>
          </a:p>
        </p:txBody>
      </p:sp>
    </p:spTree>
    <p:extLst>
      <p:ext uri="{BB962C8B-B14F-4D97-AF65-F5344CB8AC3E}">
        <p14:creationId xmlns:p14="http://schemas.microsoft.com/office/powerpoint/2010/main" val="215938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b="1" dirty="0" smtClean="0"/>
              <a:t>What are effective methods to use with children?</a:t>
            </a:r>
            <a:br>
              <a:rPr lang="en-US" b="1" dirty="0" smtClean="0"/>
            </a:br>
            <a:r>
              <a:rPr lang="en-US" dirty="0"/>
              <a:t/>
            </a:r>
            <a:br>
              <a:rPr lang="en-US" dirty="0"/>
            </a:br>
            <a:r>
              <a:rPr lang="en-US" dirty="0" smtClean="0"/>
              <a:t/>
            </a:r>
            <a:br>
              <a:rPr lang="en-US" dirty="0" smtClean="0"/>
            </a:br>
            <a:r>
              <a:rPr lang="en-US" dirty="0" smtClean="0">
                <a:hlinkClick r:id="rId2" action="ppaction://hlinkfile"/>
              </a:rPr>
              <a:t>https</a:t>
            </a:r>
            <a:r>
              <a:rPr lang="en-US" dirty="0">
                <a:hlinkClick r:id="rId2" action="ppaction://hlinkfile"/>
              </a:rPr>
              <a:t>://www.practicewise.com/Community/BlueMenu</a:t>
            </a:r>
            <a:endParaRPr lang="en-US" dirty="0"/>
          </a:p>
        </p:txBody>
      </p:sp>
      <p:sp>
        <p:nvSpPr>
          <p:cNvPr id="6" name="Content Placeholder 5"/>
          <p:cNvSpPr>
            <a:spLocks noGrp="1"/>
          </p:cNvSpPr>
          <p:nvPr>
            <p:ph idx="1"/>
          </p:nvPr>
        </p:nvSpPr>
        <p:spPr/>
        <p:txBody>
          <a:bodyPr/>
          <a:lstStyle/>
          <a:p>
            <a:pPr marL="109728" indent="0">
              <a:buNone/>
            </a:pPr>
            <a:r>
              <a:rPr lang="en-US" dirty="0"/>
              <a:t>Blue Menu </a:t>
            </a:r>
            <a:r>
              <a:rPr lang="en-US" dirty="0" smtClean="0"/>
              <a:t>of Evidence-Based </a:t>
            </a:r>
            <a:r>
              <a:rPr lang="en-US" dirty="0"/>
              <a:t>Psychosocial Interventions for Youth</a:t>
            </a:r>
          </a:p>
        </p:txBody>
      </p:sp>
      <p:sp>
        <p:nvSpPr>
          <p:cNvPr id="3" name="Footer Placeholder 2"/>
          <p:cNvSpPr>
            <a:spLocks noGrp="1"/>
          </p:cNvSpPr>
          <p:nvPr>
            <p:ph type="ftr" sz="quarter" idx="11"/>
          </p:nvPr>
        </p:nvSpPr>
        <p:spPr/>
        <p:txBody>
          <a:bodyPr/>
          <a:lstStyle/>
          <a:p>
            <a:r>
              <a:rPr lang="en-US" smtClean="0"/>
              <a:t>TASP November 2017</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89</a:t>
            </a:fld>
            <a:endParaRPr lang="en-US" dirty="0"/>
          </a:p>
        </p:txBody>
      </p:sp>
    </p:spTree>
    <p:extLst>
      <p:ext uri="{BB962C8B-B14F-4D97-AF65-F5344CB8AC3E}">
        <p14:creationId xmlns:p14="http://schemas.microsoft.com/office/powerpoint/2010/main" val="358950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Other Changes…a whole new bowl of alphabet soup</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Minors can consent to counseling for suicide prevention, chemical addiction or dependency, or for abuse.</a:t>
            </a:r>
          </a:p>
          <a:p>
            <a:r>
              <a:rPr lang="en-US" dirty="0" smtClean="0"/>
              <a:t>A 16 year old can consent to admission to an inpatient mental health facility.</a:t>
            </a:r>
          </a:p>
          <a:p>
            <a:r>
              <a:rPr lang="en-US" dirty="0" smtClean="0"/>
              <a:t>Consent can be provided by grandparents, aunts, uncles, or adult siblings.</a:t>
            </a:r>
          </a:p>
          <a:p>
            <a:r>
              <a:rPr lang="en-US" dirty="0" smtClean="0"/>
              <a:t>Social Emotional Learning (SEL)</a:t>
            </a:r>
          </a:p>
          <a:p>
            <a:r>
              <a:rPr lang="en-US" dirty="0" smtClean="0"/>
              <a:t>Focused Acceptance and Commitment Therapy (FACT)</a:t>
            </a:r>
          </a:p>
          <a:p>
            <a:r>
              <a:rPr lang="en-US" dirty="0" smtClean="0"/>
              <a:t>Evidenced-based Interventions (EBIs)</a:t>
            </a:r>
          </a:p>
          <a:p>
            <a:r>
              <a:rPr lang="en-US" dirty="0" smtClean="0">
                <a:solidFill>
                  <a:srgbClr val="FF0000"/>
                </a:solidFill>
              </a:rPr>
              <a:t>Mindfulness Exercises or Techniques</a:t>
            </a:r>
          </a:p>
          <a:p>
            <a:r>
              <a:rPr lang="en-US" dirty="0">
                <a:solidFill>
                  <a:srgbClr val="FF0000"/>
                </a:solidFill>
              </a:rPr>
              <a:t>Motivational interviewing (MI)</a:t>
            </a:r>
          </a:p>
          <a:p>
            <a:r>
              <a:rPr lang="en-US" dirty="0" smtClean="0"/>
              <a:t>Dialectical Behavior Therapy (DBT)</a:t>
            </a:r>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9</a:t>
            </a:fld>
            <a:endParaRPr lang="en-US" dirty="0"/>
          </a:p>
        </p:txBody>
      </p:sp>
    </p:spTree>
    <p:extLst>
      <p:ext uri="{BB962C8B-B14F-4D97-AF65-F5344CB8AC3E}">
        <p14:creationId xmlns:p14="http://schemas.microsoft.com/office/powerpoint/2010/main" val="5664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Core Principles of Motivational Interviewing</a:t>
            </a:r>
            <a:endParaRPr lang="en-US" b="1" dirty="0"/>
          </a:p>
        </p:txBody>
      </p:sp>
      <p:sp>
        <p:nvSpPr>
          <p:cNvPr id="3" name="Content Placeholder 2"/>
          <p:cNvSpPr>
            <a:spLocks noGrp="1"/>
          </p:cNvSpPr>
          <p:nvPr>
            <p:ph idx="1"/>
          </p:nvPr>
        </p:nvSpPr>
        <p:spPr/>
        <p:txBody>
          <a:bodyPr/>
          <a:lstStyle/>
          <a:p>
            <a:r>
              <a:rPr lang="en-US" dirty="0" smtClean="0"/>
              <a:t>Express empathy</a:t>
            </a:r>
          </a:p>
          <a:p>
            <a:r>
              <a:rPr lang="en-US" dirty="0" smtClean="0"/>
              <a:t>Roll with resistance</a:t>
            </a:r>
          </a:p>
          <a:p>
            <a:r>
              <a:rPr lang="en-US" dirty="0" smtClean="0"/>
              <a:t>Develop discrepancy</a:t>
            </a:r>
          </a:p>
          <a:p>
            <a:r>
              <a:rPr lang="en-US" dirty="0" smtClean="0"/>
              <a:t>Support self-efficacy</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90</a:t>
            </a:fld>
            <a:endParaRPr lang="en-US" dirty="0"/>
          </a:p>
        </p:txBody>
      </p:sp>
    </p:spTree>
    <p:extLst>
      <p:ext uri="{BB962C8B-B14F-4D97-AF65-F5344CB8AC3E}">
        <p14:creationId xmlns:p14="http://schemas.microsoft.com/office/powerpoint/2010/main" val="113242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Motivational Interviewing: A Conversation</a:t>
            </a:r>
            <a:endParaRPr lang="en-US" b="1" dirty="0"/>
          </a:p>
        </p:txBody>
      </p:sp>
      <p:sp>
        <p:nvSpPr>
          <p:cNvPr id="3" name="Content Placeholder 2"/>
          <p:cNvSpPr>
            <a:spLocks noGrp="1"/>
          </p:cNvSpPr>
          <p:nvPr>
            <p:ph idx="1"/>
          </p:nvPr>
        </p:nvSpPr>
        <p:spPr/>
        <p:txBody>
          <a:bodyPr/>
          <a:lstStyle/>
          <a:p>
            <a:r>
              <a:rPr lang="en-US" dirty="0" smtClean="0"/>
              <a:t>To help students identify an interest in making a change in their life</a:t>
            </a:r>
          </a:p>
          <a:p>
            <a:r>
              <a:rPr lang="en-US" dirty="0" smtClean="0"/>
              <a:t>Express in their own words their desire to change (change talk)</a:t>
            </a:r>
          </a:p>
          <a:p>
            <a:r>
              <a:rPr lang="en-US" dirty="0" smtClean="0"/>
              <a:t>Examine their ambivalence of change</a:t>
            </a:r>
          </a:p>
          <a:p>
            <a:r>
              <a:rPr lang="en-US" dirty="0" smtClean="0"/>
              <a:t>Elicit and Strengthen change-talk</a:t>
            </a:r>
          </a:p>
          <a:p>
            <a:r>
              <a:rPr lang="en-US" dirty="0" smtClean="0"/>
              <a:t>Enhance confidence to make change</a:t>
            </a:r>
          </a:p>
          <a:p>
            <a:r>
              <a:rPr lang="en-US" dirty="0" smtClean="0"/>
              <a:t>Strengthen their commitment to change</a:t>
            </a:r>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91</a:t>
            </a:fld>
            <a:endParaRPr lang="en-US" dirty="0"/>
          </a:p>
        </p:txBody>
      </p:sp>
    </p:spTree>
    <p:extLst>
      <p:ext uri="{BB962C8B-B14F-4D97-AF65-F5344CB8AC3E}">
        <p14:creationId xmlns:p14="http://schemas.microsoft.com/office/powerpoint/2010/main" val="384806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2648"/>
            <a:ext cx="10972800" cy="1167661"/>
          </a:xfrm>
        </p:spPr>
        <p:txBody>
          <a:bodyPr/>
          <a:lstStyle/>
          <a:p>
            <a:pPr algn="ctr"/>
            <a:r>
              <a:rPr lang="en-US" b="1" dirty="0" smtClean="0"/>
              <a:t>Basic Skills in Motivational Interviewing</a:t>
            </a:r>
            <a:endParaRPr lang="en-US" b="1" dirty="0"/>
          </a:p>
        </p:txBody>
      </p:sp>
      <p:sp>
        <p:nvSpPr>
          <p:cNvPr id="3" name="Content Placeholder 2"/>
          <p:cNvSpPr>
            <a:spLocks noGrp="1"/>
          </p:cNvSpPr>
          <p:nvPr>
            <p:ph idx="1"/>
          </p:nvPr>
        </p:nvSpPr>
        <p:spPr>
          <a:xfrm>
            <a:off x="609600" y="1724891"/>
            <a:ext cx="10972800" cy="4849645"/>
          </a:xfrm>
        </p:spPr>
        <p:txBody>
          <a:bodyPr>
            <a:normAutofit lnSpcReduction="10000"/>
          </a:bodyPr>
          <a:lstStyle/>
          <a:p>
            <a:r>
              <a:rPr lang="en-US" dirty="0" smtClean="0"/>
              <a:t>Open-ended Questions</a:t>
            </a:r>
          </a:p>
          <a:p>
            <a:r>
              <a:rPr lang="en-US" dirty="0" smtClean="0"/>
              <a:t>Reflective listening</a:t>
            </a:r>
          </a:p>
          <a:p>
            <a:r>
              <a:rPr lang="en-US" dirty="0" smtClean="0"/>
              <a:t>Reframing</a:t>
            </a:r>
          </a:p>
          <a:p>
            <a:r>
              <a:rPr lang="en-US" dirty="0" smtClean="0"/>
              <a:t>Developing the discrepancy</a:t>
            </a:r>
          </a:p>
          <a:p>
            <a:r>
              <a:rPr lang="en-US" dirty="0" smtClean="0"/>
              <a:t>Verbalizing ambivalence</a:t>
            </a:r>
          </a:p>
          <a:p>
            <a:r>
              <a:rPr lang="en-US" dirty="0" smtClean="0"/>
              <a:t>Recognizing ambivalence</a:t>
            </a:r>
          </a:p>
          <a:p>
            <a:r>
              <a:rPr lang="en-US" dirty="0" smtClean="0"/>
              <a:t>Looking forward</a:t>
            </a:r>
          </a:p>
          <a:p>
            <a:r>
              <a:rPr lang="en-US" dirty="0" smtClean="0"/>
              <a:t>Elaboration</a:t>
            </a:r>
          </a:p>
          <a:p>
            <a:r>
              <a:rPr lang="en-US" dirty="0" smtClean="0"/>
              <a:t>Colombo technique</a:t>
            </a:r>
          </a:p>
          <a:p>
            <a:r>
              <a:rPr lang="en-US" dirty="0" smtClean="0"/>
              <a:t>Therapeutic Paradox</a:t>
            </a:r>
          </a:p>
          <a:p>
            <a:r>
              <a:rPr lang="en-US" dirty="0" smtClean="0"/>
              <a:t>Emphasizing Personal Choice and Control </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92</a:t>
            </a:fld>
            <a:endParaRPr lang="en-US" dirty="0"/>
          </a:p>
        </p:txBody>
      </p:sp>
    </p:spTree>
    <p:extLst>
      <p:ext uri="{BB962C8B-B14F-4D97-AF65-F5344CB8AC3E}">
        <p14:creationId xmlns:p14="http://schemas.microsoft.com/office/powerpoint/2010/main" val="6999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28638" y="408708"/>
            <a:ext cx="10972800" cy="1848969"/>
          </a:xfrm>
          <a:solidFill>
            <a:schemeClr val="bg1"/>
          </a:solidFill>
        </p:spPr>
        <p:txBody>
          <a:bodyPr/>
          <a:lstStyle/>
          <a:p>
            <a:pPr algn="ctr" eaLnBrk="1" hangingPunct="1"/>
            <a:r>
              <a:rPr lang="en-US" altLang="en-US" b="1" dirty="0" smtClean="0"/>
              <a:t>Make Plans for Change</a:t>
            </a:r>
          </a:p>
        </p:txBody>
      </p:sp>
      <p:sp>
        <p:nvSpPr>
          <p:cNvPr id="28675" name="Rectangle 3"/>
          <p:cNvSpPr>
            <a:spLocks noGrp="1" noChangeArrowheads="1"/>
          </p:cNvSpPr>
          <p:nvPr>
            <p:ph type="body" sz="half" idx="1"/>
          </p:nvPr>
        </p:nvSpPr>
        <p:spPr>
          <a:xfrm>
            <a:off x="1274618" y="2001983"/>
            <a:ext cx="4033838" cy="4525963"/>
          </a:xfrm>
          <a:solidFill>
            <a:schemeClr val="bg1"/>
          </a:solidFill>
        </p:spPr>
        <p:txBody>
          <a:bodyPr/>
          <a:lstStyle/>
          <a:p>
            <a:pPr eaLnBrk="1" hangingPunct="1"/>
            <a:r>
              <a:rPr lang="en-US" altLang="en-US" dirty="0" smtClean="0"/>
              <a:t>Simple		</a:t>
            </a:r>
          </a:p>
          <a:p>
            <a:pPr eaLnBrk="1" hangingPunct="1"/>
            <a:r>
              <a:rPr lang="en-US" altLang="en-US" dirty="0" smtClean="0"/>
              <a:t>Immediate</a:t>
            </a:r>
          </a:p>
          <a:p>
            <a:pPr eaLnBrk="1" hangingPunct="1"/>
            <a:r>
              <a:rPr lang="en-US" altLang="en-US" dirty="0" smtClean="0"/>
              <a:t>Measurable</a:t>
            </a:r>
          </a:p>
          <a:p>
            <a:pPr eaLnBrk="1" hangingPunct="1"/>
            <a:r>
              <a:rPr lang="en-US" altLang="en-US" dirty="0" smtClean="0"/>
              <a:t>Consistent</a:t>
            </a:r>
          </a:p>
          <a:p>
            <a:pPr eaLnBrk="1" hangingPunct="1"/>
            <a:r>
              <a:rPr lang="en-US" altLang="en-US" dirty="0" smtClean="0"/>
              <a:t>Commitment</a:t>
            </a:r>
          </a:p>
          <a:p>
            <a:pPr eaLnBrk="1" hangingPunct="1"/>
            <a:r>
              <a:rPr lang="en-US" altLang="en-US" dirty="0" smtClean="0"/>
              <a:t>Reinforcing</a:t>
            </a:r>
          </a:p>
          <a:p>
            <a:pPr eaLnBrk="1" hangingPunct="1"/>
            <a:endParaRPr lang="en-US" altLang="en-US" dirty="0" smtClean="0"/>
          </a:p>
          <a:p>
            <a:pPr eaLnBrk="1" hangingPunct="1"/>
            <a:endParaRPr lang="en-US" altLang="en-US" dirty="0" smtClean="0"/>
          </a:p>
          <a:p>
            <a:pPr eaLnBrk="1" hangingPunct="1"/>
            <a:r>
              <a:rPr lang="en-US" altLang="en-US" dirty="0" smtClean="0"/>
              <a:t>Counselor=Persistent</a:t>
            </a:r>
          </a:p>
          <a:p>
            <a:pPr eaLnBrk="1" hangingPunct="1"/>
            <a:endParaRPr lang="en-US" altLang="en-US" dirty="0" smtClean="0"/>
          </a:p>
        </p:txBody>
      </p:sp>
      <p:sp>
        <p:nvSpPr>
          <p:cNvPr id="28676" name="Rectangle 4"/>
          <p:cNvSpPr>
            <a:spLocks noGrp="1" noChangeArrowheads="1"/>
          </p:cNvSpPr>
          <p:nvPr>
            <p:ph type="body" sz="half" idx="2"/>
          </p:nvPr>
        </p:nvSpPr>
        <p:spPr>
          <a:xfrm>
            <a:off x="5126182" y="2001983"/>
            <a:ext cx="5084619" cy="4124181"/>
          </a:xfrm>
          <a:solidFill>
            <a:schemeClr val="bg1"/>
          </a:solidFill>
        </p:spPr>
        <p:txBody>
          <a:bodyPr/>
          <a:lstStyle/>
          <a:p>
            <a:pPr eaLnBrk="1" hangingPunct="1"/>
            <a:r>
              <a:rPr lang="en-US" altLang="en-US" dirty="0" smtClean="0"/>
              <a:t>Small</a:t>
            </a:r>
          </a:p>
          <a:p>
            <a:pPr eaLnBrk="1" hangingPunct="1"/>
            <a:r>
              <a:rPr lang="en-US" altLang="en-US" dirty="0" smtClean="0"/>
              <a:t>Attainable</a:t>
            </a:r>
          </a:p>
          <a:p>
            <a:pPr eaLnBrk="1" hangingPunct="1"/>
            <a:r>
              <a:rPr lang="en-US" altLang="en-US" dirty="0" smtClean="0"/>
              <a:t>Immediate</a:t>
            </a:r>
          </a:p>
          <a:p>
            <a:pPr eaLnBrk="1" hangingPunct="1"/>
            <a:r>
              <a:rPr lang="en-US" altLang="en-US" dirty="0" smtClean="0"/>
              <a:t>Specific</a:t>
            </a:r>
          </a:p>
          <a:p>
            <a:pPr eaLnBrk="1" hangingPunct="1"/>
            <a:r>
              <a:rPr lang="en-US" altLang="en-US" dirty="0" smtClean="0"/>
              <a:t>Client’s control</a:t>
            </a:r>
          </a:p>
          <a:p>
            <a:pPr eaLnBrk="1" hangingPunct="1"/>
            <a:r>
              <a:rPr lang="en-US" altLang="en-US" dirty="0" smtClean="0"/>
              <a:t>Positive</a:t>
            </a:r>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
        <p:nvSpPr>
          <p:cNvPr id="3" name="Slide Number Placeholder 2"/>
          <p:cNvSpPr>
            <a:spLocks noGrp="1"/>
          </p:cNvSpPr>
          <p:nvPr>
            <p:ph type="sldNum" sz="quarter" idx="12"/>
          </p:nvPr>
        </p:nvSpPr>
        <p:spPr/>
        <p:txBody>
          <a:bodyPr/>
          <a:lstStyle/>
          <a:p>
            <a:fld id="{401CF334-2D5C-4859-84A6-CA7E6E43FAEB}" type="slidenum">
              <a:rPr lang="en-US" smtClean="0"/>
              <a:t>93</a:t>
            </a:fld>
            <a:endParaRPr lang="en-US" dirty="0"/>
          </a:p>
        </p:txBody>
      </p:sp>
    </p:spTree>
    <p:extLst>
      <p:ext uri="{BB962C8B-B14F-4D97-AF65-F5344CB8AC3E}">
        <p14:creationId xmlns:p14="http://schemas.microsoft.com/office/powerpoint/2010/main" val="98697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5291" y="1066800"/>
            <a:ext cx="3862916"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chemeClr val="accent1"/>
                </a:solidFill>
                <a:effectLst>
                  <a:outerShdw blurRad="50800" dist="38100" dir="8100000" algn="tr" rotWithShape="0">
                    <a:prstClr val="black">
                      <a:alpha val="40000"/>
                    </a:prstClr>
                  </a:outerShdw>
                </a:effectLst>
              </a:rPr>
              <a:t>QUESTIONS?</a:t>
            </a:r>
          </a:p>
        </p:txBody>
      </p:sp>
      <p:pic>
        <p:nvPicPr>
          <p:cNvPr id="1105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43200"/>
            <a:ext cx="3352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520705A3-8F63-431D-A264-9C8DD4748403}" type="slidenum">
              <a:rPr lang="en-US" smtClean="0"/>
              <a:pPr>
                <a:defRPr/>
              </a:pPr>
              <a:t>94</a:t>
            </a:fld>
            <a:endParaRPr lang="en-US"/>
          </a:p>
        </p:txBody>
      </p:sp>
      <p:sp>
        <p:nvSpPr>
          <p:cNvPr id="2" name="Footer Placeholder 1"/>
          <p:cNvSpPr>
            <a:spLocks noGrp="1"/>
          </p:cNvSpPr>
          <p:nvPr>
            <p:ph type="ftr" sz="quarter" idx="11"/>
          </p:nvPr>
        </p:nvSpPr>
        <p:spPr/>
        <p:txBody>
          <a:bodyPr/>
          <a:lstStyle/>
          <a:p>
            <a:r>
              <a:rPr lang="en-US" smtClean="0"/>
              <a:t>TASP November 2017</a:t>
            </a:r>
            <a:endParaRPr lang="en-US" dirty="0"/>
          </a:p>
        </p:txBody>
      </p:sp>
    </p:spTree>
    <p:extLst>
      <p:ext uri="{BB962C8B-B14F-4D97-AF65-F5344CB8AC3E}">
        <p14:creationId xmlns:p14="http://schemas.microsoft.com/office/powerpoint/2010/main" val="900404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Adolescent Health Guide (2016). Texas Department of State Health Services. </a:t>
            </a:r>
            <a:r>
              <a:rPr lang="en-US" dirty="0" smtClean="0">
                <a:hlinkClick r:id="rId2"/>
              </a:rPr>
              <a:t>www.dshs.texas.gov/thsteps/providers.shtm</a:t>
            </a:r>
            <a:r>
              <a:rPr lang="en-US" dirty="0" smtClean="0"/>
              <a:t>.</a:t>
            </a:r>
          </a:p>
          <a:p>
            <a:r>
              <a:rPr lang="en-US" dirty="0" smtClean="0"/>
              <a:t>A Seven Step Process to Creating Standards-based IEPs (2007), Project Forum at NASDE</a:t>
            </a:r>
          </a:p>
          <a:p>
            <a:r>
              <a:rPr lang="en-US" dirty="0" smtClean="0"/>
              <a:t>Greenland, S.K., (2016) Mindful Games. </a:t>
            </a:r>
            <a:r>
              <a:rPr lang="en-US" dirty="0" smtClean="0">
                <a:hlinkClick r:id="rId3"/>
              </a:rPr>
              <a:t>www.shambhala.com</a:t>
            </a:r>
            <a:endParaRPr lang="en-US" dirty="0" smtClean="0"/>
          </a:p>
          <a:p>
            <a:r>
              <a:rPr lang="en-US" dirty="0" smtClean="0"/>
              <a:t>Black, D. (2013)Related Services: Counseling and Psychological Services</a:t>
            </a:r>
          </a:p>
          <a:p>
            <a:pPr marL="109728" indent="0">
              <a:buNone/>
            </a:pPr>
            <a:r>
              <a:rPr lang="en-US" dirty="0" smtClean="0"/>
              <a:t>	Workshop Presentation.</a:t>
            </a:r>
            <a:endParaRPr lang="en-US" dirty="0"/>
          </a:p>
          <a:p>
            <a:r>
              <a:rPr lang="en-US" dirty="0" smtClean="0"/>
              <a:t>Related Services for Students with Disabilities-Questions and Answers, 2009. Texas Education Agency</a:t>
            </a:r>
          </a:p>
          <a:p>
            <a:r>
              <a:rPr lang="en-US" dirty="0" err="1" smtClean="0"/>
              <a:t>Rollnick</a:t>
            </a:r>
            <a:r>
              <a:rPr lang="en-US" dirty="0" smtClean="0"/>
              <a:t>, S., Kaplan, G., </a:t>
            </a:r>
            <a:r>
              <a:rPr lang="en-US" dirty="0" err="1" smtClean="0"/>
              <a:t>Rutschman</a:t>
            </a:r>
            <a:r>
              <a:rPr lang="en-US" dirty="0" smtClean="0"/>
              <a:t>, R., (2016) Motivational interviewing in schools: Conversations to improve behavior and learning. New Your: The Guilford Press.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TASP November 2017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95</a:t>
            </a:fld>
            <a:endParaRPr lang="en-US" dirty="0"/>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bg1"/>
          </a:solidFill>
          <a:ln>
            <a:solidFill>
              <a:schemeClr val="bg1"/>
            </a:solidFill>
            <a:miter lim="800000"/>
            <a:headEnd/>
            <a:tailEnd/>
          </a:ln>
        </p:spPr>
        <p:txBody>
          <a:bodyPr/>
          <a:lstStyle/>
          <a:p>
            <a:pPr algn="ctr" eaLnBrk="1" hangingPunct="1"/>
            <a:r>
              <a:rPr lang="en-US" altLang="en-US" sz="6000" dirty="0">
                <a:solidFill>
                  <a:srgbClr val="FF6699"/>
                </a:solidFill>
              </a:rPr>
              <a:t>Change is a choice.</a:t>
            </a:r>
            <a:endParaRPr lang="en-US" altLang="en-US" dirty="0" smtClean="0"/>
          </a:p>
        </p:txBody>
      </p:sp>
      <p:sp>
        <p:nvSpPr>
          <p:cNvPr id="2" name="Text Placeholder 1"/>
          <p:cNvSpPr>
            <a:spLocks noGrp="1"/>
          </p:cNvSpPr>
          <p:nvPr>
            <p:ph type="body" idx="1"/>
          </p:nvPr>
        </p:nvSpPr>
        <p:spPr/>
        <p:txBody>
          <a:bodyPr/>
          <a:lstStyle/>
          <a:p>
            <a:endParaRPr lang="en-US" dirty="0" smtClean="0"/>
          </a:p>
          <a:p>
            <a:r>
              <a:rPr lang="en-US" dirty="0" smtClean="0"/>
              <a:t>Carol Booth, Ph.D., NCSP, LSSP</a:t>
            </a:r>
          </a:p>
          <a:p>
            <a:r>
              <a:rPr lang="en-US" dirty="0" smtClean="0">
                <a:hlinkClick r:id="rId2"/>
              </a:rPr>
              <a:t>cbooth9@comcast.net</a:t>
            </a:r>
            <a:endParaRPr lang="en-US" dirty="0" smtClean="0"/>
          </a:p>
          <a:p>
            <a:r>
              <a:rPr lang="en-US" dirty="0" smtClean="0"/>
              <a:t>832-425-1541</a:t>
            </a:r>
            <a:endParaRPr lang="en-US" dirty="0"/>
          </a:p>
        </p:txBody>
      </p:sp>
      <p:sp>
        <p:nvSpPr>
          <p:cNvPr id="3" name="Footer Placeholder 2"/>
          <p:cNvSpPr>
            <a:spLocks noGrp="1"/>
          </p:cNvSpPr>
          <p:nvPr>
            <p:ph type="ftr" sz="quarter" idx="11"/>
          </p:nvPr>
        </p:nvSpPr>
        <p:spPr/>
        <p:txBody>
          <a:bodyPr/>
          <a:lstStyle/>
          <a:p>
            <a:r>
              <a:rPr lang="en-US" smtClean="0"/>
              <a:t>TASP November 2017</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96</a:t>
            </a:fld>
            <a:endParaRPr lang="en-US" dirty="0"/>
          </a:p>
        </p:txBody>
      </p:sp>
    </p:spTree>
    <p:extLst>
      <p:ext uri="{BB962C8B-B14F-4D97-AF65-F5344CB8AC3E}">
        <p14:creationId xmlns:p14="http://schemas.microsoft.com/office/powerpoint/2010/main" val="21381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TotalTime>776</TotalTime>
  <Words>6709</Words>
  <Application>Microsoft Office PowerPoint</Application>
  <PresentationFormat>Widescreen</PresentationFormat>
  <Paragraphs>1025</Paragraphs>
  <Slides>96</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Calibri</vt:lpstr>
      <vt:lpstr>Georgia</vt:lpstr>
      <vt:lpstr>Times New Roman</vt:lpstr>
      <vt:lpstr>Wingdings 2</vt:lpstr>
      <vt:lpstr>Training presentation</vt:lpstr>
      <vt:lpstr>Best Practices for Related Service Evaluations: Counseling/Psychological Services, Parent Training, In-Home Training, and Community-Based Training</vt:lpstr>
      <vt:lpstr>Disclaimer</vt:lpstr>
      <vt:lpstr>Workshop Objectives</vt:lpstr>
      <vt:lpstr>Carol’s Objectives</vt:lpstr>
      <vt:lpstr>The more things change the more they stay the same.</vt:lpstr>
      <vt:lpstr>What has not changed for the LSSP and Related Services?</vt:lpstr>
      <vt:lpstr>What techniques did LSSPs use for related services in the old days for the LSSP and Related Services?</vt:lpstr>
      <vt:lpstr>What has changed in regard to related services since many of us started our careers?</vt:lpstr>
      <vt:lpstr>Other Changes…a whole new bowl of alphabet soup</vt:lpstr>
      <vt:lpstr>What other changes have you seen in the area of related services and the LSSP?</vt:lpstr>
      <vt:lpstr>Mindfulness for Children</vt:lpstr>
      <vt:lpstr>Team work: Pass the Cup</vt:lpstr>
      <vt:lpstr>One Bite at a Time</vt:lpstr>
      <vt:lpstr>  Legal &amp; Ethical Considerations for the LSSP and Related Services </vt:lpstr>
      <vt:lpstr>What other ethical issues may occur when the LSSP conducts the related service evaluation?</vt:lpstr>
      <vt:lpstr>Changes in the Delivery of Related Services continued</vt:lpstr>
      <vt:lpstr>What has not changed in the area of related services?</vt:lpstr>
      <vt:lpstr>Definition of Related Services</vt:lpstr>
      <vt:lpstr>Basic Delivery Models</vt:lpstr>
      <vt:lpstr>Issues in the Delivery of Related Services</vt:lpstr>
      <vt:lpstr>Who Is Qualified to Provide Related Services?</vt:lpstr>
      <vt:lpstr>Related Service Providers: Texas</vt:lpstr>
      <vt:lpstr>Participation by the LSSP in Related Services</vt:lpstr>
      <vt:lpstr> Definition of Psychological Services</vt:lpstr>
      <vt:lpstr>Definition of Psychological Services</vt:lpstr>
      <vt:lpstr>Definition of Counseling</vt:lpstr>
      <vt:lpstr>Definition of Counseling</vt:lpstr>
      <vt:lpstr>Psychological Services &amp; Counseling</vt:lpstr>
      <vt:lpstr>When would psychological services or counseling as a related service be appropriate?</vt:lpstr>
      <vt:lpstr>Parent Counseling and Training</vt:lpstr>
      <vt:lpstr>Parent Counseling and Training</vt:lpstr>
      <vt:lpstr>IN-HOME AND COMMUNITY-BASED TRAINING 19 TAC §89.1055(e)(3) </vt:lpstr>
      <vt:lpstr>When might the student exhibit educational need for In- Home Training or Community-Based Instruction?</vt:lpstr>
      <vt:lpstr>Core Requirements for In-Home or Community-Based Training</vt:lpstr>
      <vt:lpstr>In-Home Training and/or Community-Based Instruction</vt:lpstr>
      <vt:lpstr>Evaluation Tools for the IHT Evaluation and Sample Forms for IHT </vt:lpstr>
      <vt:lpstr>Requirements for Documentation of Related Services</vt:lpstr>
      <vt:lpstr>Documentation Requirements for Related Service Providers</vt:lpstr>
      <vt:lpstr>Suggestions for Documentation of Related Services</vt:lpstr>
      <vt:lpstr>PowerPoint Presentation</vt:lpstr>
      <vt:lpstr>What do we consider before requesting a related services evaluation?</vt:lpstr>
      <vt:lpstr>Federal Requirements for Assessment </vt:lpstr>
      <vt:lpstr>When do we conduct a related services evaluation?</vt:lpstr>
      <vt:lpstr>The Initial FIE  and Evaluation for for Related Services</vt:lpstr>
      <vt:lpstr>When a Counseling Evaluation is requested…</vt:lpstr>
      <vt:lpstr>PowerPoint Presentation</vt:lpstr>
      <vt:lpstr>Sources of Data for the Related Services Evaluation within the Initial FIE </vt:lpstr>
      <vt:lpstr>My School Timeline (informal interview)</vt:lpstr>
      <vt:lpstr>My School Timeline Interview Questions</vt:lpstr>
      <vt:lpstr>My Positive Qualities (my good me)</vt:lpstr>
      <vt:lpstr>PowerPoint Presentation</vt:lpstr>
      <vt:lpstr>When do you need written documentation of evaluation data?</vt:lpstr>
      <vt:lpstr>PowerPoint Presentation</vt:lpstr>
      <vt:lpstr>Decision Making Matrix for Related Services</vt:lpstr>
      <vt:lpstr>Factors to Consider When Recommending Related Service Counseling</vt:lpstr>
      <vt:lpstr>Factors to Consider in Determining the Amount of Related Services</vt:lpstr>
      <vt:lpstr> The IEP Team determines eligibility for related services based on the evaluation data and the student’s educational needs.</vt:lpstr>
      <vt:lpstr>Documenting Evidence of Educational Need</vt:lpstr>
      <vt:lpstr>PowerPoint Presentation</vt:lpstr>
      <vt:lpstr>PowerPoint Presentation</vt:lpstr>
      <vt:lpstr>PowerPoint Presentation</vt:lpstr>
      <vt:lpstr>Case Studies: John, Mary, and Rocky</vt:lpstr>
      <vt:lpstr>Helpful assessment tools</vt:lpstr>
      <vt:lpstr>Sample Case: Rocky age 10</vt:lpstr>
      <vt:lpstr>Sample Case: John age 17</vt:lpstr>
      <vt:lpstr>Sample Case: Jane age 14</vt:lpstr>
      <vt:lpstr>How much service to provide?</vt:lpstr>
      <vt:lpstr>Activity: Counting Breaths</vt:lpstr>
      <vt:lpstr>IEP Requirements</vt:lpstr>
      <vt:lpstr>PowerPoint Presentation</vt:lpstr>
      <vt:lpstr>The IEP</vt:lpstr>
      <vt:lpstr> IEP Requirements</vt:lpstr>
      <vt:lpstr>IEP Requirements</vt:lpstr>
      <vt:lpstr> IEPs Based on Required Standards</vt:lpstr>
      <vt:lpstr>Step 4: Develop Goals</vt:lpstr>
      <vt:lpstr>IEP Components</vt:lpstr>
      <vt:lpstr>   Standards-Based IEPs: Goals</vt:lpstr>
      <vt:lpstr>Progress Monitoring</vt:lpstr>
      <vt:lpstr>Related Service and Compliance Requirements</vt:lpstr>
      <vt:lpstr>PowerPoint Presentation</vt:lpstr>
      <vt:lpstr>IEP Requirements</vt:lpstr>
      <vt:lpstr>IEP Requirements</vt:lpstr>
      <vt:lpstr>IEP Requirements</vt:lpstr>
      <vt:lpstr>IEP Requirements</vt:lpstr>
      <vt:lpstr>IEPs Based on Required Standards</vt:lpstr>
      <vt:lpstr>Activity: Tick Tock</vt:lpstr>
      <vt:lpstr>Selection of Interventions</vt:lpstr>
      <vt:lpstr>Task Force on Evidence-Based Interventions in School Psychology</vt:lpstr>
      <vt:lpstr>   What are effective methods to use with children?   https://www.practicewise.com/Community/BlueMenu</vt:lpstr>
      <vt:lpstr>Core Principles of Motivational Interviewing</vt:lpstr>
      <vt:lpstr>Motivational Interviewing: A Conversation</vt:lpstr>
      <vt:lpstr>Basic Skills in Motivational Interviewing</vt:lpstr>
      <vt:lpstr>Make Plans for Change</vt:lpstr>
      <vt:lpstr>PowerPoint Presentation</vt:lpstr>
      <vt:lpstr>References</vt:lpstr>
      <vt:lpstr>Change is a choice.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Related Service Evaluations: Counseling/Psychological Services, Parent Training, In-Home Training,and Communicty Based Training</dc:title>
  <dc:creator>Carol Booth</dc:creator>
  <cp:lastModifiedBy>Carol Booth</cp:lastModifiedBy>
  <cp:revision>54</cp:revision>
  <dcterms:created xsi:type="dcterms:W3CDTF">2017-11-02T12:54:03Z</dcterms:created>
  <dcterms:modified xsi:type="dcterms:W3CDTF">2017-11-03T16:19:48Z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