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9" r:id="rId1"/>
  </p:sldMasterIdLst>
  <p:notesMasterIdLst>
    <p:notesMasterId r:id="rId90"/>
  </p:notesMasterIdLst>
  <p:handoutMasterIdLst>
    <p:handoutMasterId r:id="rId91"/>
  </p:handoutMasterIdLst>
  <p:sldIdLst>
    <p:sldId id="421" r:id="rId2"/>
    <p:sldId id="485" r:id="rId3"/>
    <p:sldId id="297" r:id="rId4"/>
    <p:sldId id="520" r:id="rId5"/>
    <p:sldId id="265" r:id="rId6"/>
    <p:sldId id="369" r:id="rId7"/>
    <p:sldId id="367" r:id="rId8"/>
    <p:sldId id="463" r:id="rId9"/>
    <p:sldId id="368" r:id="rId10"/>
    <p:sldId id="528" r:id="rId11"/>
    <p:sldId id="529" r:id="rId12"/>
    <p:sldId id="530" r:id="rId13"/>
    <p:sldId id="531" r:id="rId14"/>
    <p:sldId id="491" r:id="rId15"/>
    <p:sldId id="464" r:id="rId16"/>
    <p:sldId id="478" r:id="rId17"/>
    <p:sldId id="479" r:id="rId18"/>
    <p:sldId id="522" r:id="rId19"/>
    <p:sldId id="335" r:id="rId20"/>
    <p:sldId id="338" r:id="rId21"/>
    <p:sldId id="510" r:id="rId22"/>
    <p:sldId id="511" r:id="rId23"/>
    <p:sldId id="513" r:id="rId24"/>
    <p:sldId id="544" r:id="rId25"/>
    <p:sldId id="545" r:id="rId26"/>
    <p:sldId id="370" r:id="rId27"/>
    <p:sldId id="517" r:id="rId28"/>
    <p:sldId id="268" r:id="rId29"/>
    <p:sldId id="535" r:id="rId30"/>
    <p:sldId id="474" r:id="rId31"/>
    <p:sldId id="472" r:id="rId32"/>
    <p:sldId id="473" r:id="rId33"/>
    <p:sldId id="467" r:id="rId34"/>
    <p:sldId id="390" r:id="rId35"/>
    <p:sldId id="462" r:id="rId36"/>
    <p:sldId id="372" r:id="rId37"/>
    <p:sldId id="536" r:id="rId38"/>
    <p:sldId id="456" r:id="rId39"/>
    <p:sldId id="457" r:id="rId40"/>
    <p:sldId id="481" r:id="rId41"/>
    <p:sldId id="543" r:id="rId42"/>
    <p:sldId id="433" r:id="rId43"/>
    <p:sldId id="475" r:id="rId44"/>
    <p:sldId id="476" r:id="rId45"/>
    <p:sldId id="518" r:id="rId46"/>
    <p:sldId id="482" r:id="rId47"/>
    <p:sldId id="483" r:id="rId48"/>
    <p:sldId id="484" r:id="rId49"/>
    <p:sldId id="466" r:id="rId50"/>
    <p:sldId id="492" r:id="rId51"/>
    <p:sldId id="468" r:id="rId52"/>
    <p:sldId id="495" r:id="rId53"/>
    <p:sldId id="373" r:id="rId54"/>
    <p:sldId id="446" r:id="rId55"/>
    <p:sldId id="447" r:id="rId56"/>
    <p:sldId id="493" r:id="rId57"/>
    <p:sldId id="494" r:id="rId58"/>
    <p:sldId id="497" r:id="rId59"/>
    <p:sldId id="496" r:id="rId60"/>
    <p:sldId id="498" r:id="rId61"/>
    <p:sldId id="538" r:id="rId62"/>
    <p:sldId id="539" r:id="rId63"/>
    <p:sldId id="540" r:id="rId64"/>
    <p:sldId id="350" r:id="rId65"/>
    <p:sldId id="541" r:id="rId66"/>
    <p:sldId id="351" r:id="rId67"/>
    <p:sldId id="542" r:id="rId68"/>
    <p:sldId id="353" r:id="rId69"/>
    <p:sldId id="490" r:id="rId70"/>
    <p:sldId id="499" r:id="rId71"/>
    <p:sldId id="523" r:id="rId72"/>
    <p:sldId id="532" r:id="rId73"/>
    <p:sldId id="488" r:id="rId74"/>
    <p:sldId id="489" r:id="rId75"/>
    <p:sldId id="391" r:id="rId76"/>
    <p:sldId id="527" r:id="rId77"/>
    <p:sldId id="354" r:id="rId78"/>
    <p:sldId id="524" r:id="rId79"/>
    <p:sldId id="503" r:id="rId80"/>
    <p:sldId id="501" r:id="rId81"/>
    <p:sldId id="502" r:id="rId82"/>
    <p:sldId id="534" r:id="rId83"/>
    <p:sldId id="525" r:id="rId84"/>
    <p:sldId id="546" r:id="rId85"/>
    <p:sldId id="547" r:id="rId86"/>
    <p:sldId id="548" r:id="rId87"/>
    <p:sldId id="549" r:id="rId88"/>
    <p:sldId id="550" r:id="rId8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5" autoAdjust="0"/>
    <p:restoredTop sz="95294" autoAdjust="0"/>
  </p:normalViewPr>
  <p:slideViewPr>
    <p:cSldViewPr>
      <p:cViewPr>
        <p:scale>
          <a:sx n="70" d="100"/>
          <a:sy n="70" d="100"/>
        </p:scale>
        <p:origin x="-2224" y="-3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1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13005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3005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13005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48A7405A-3915-4053-8882-731F8D0A9E2F}" type="slidenum">
              <a:rPr lang="en-US"/>
              <a:pPr>
                <a:defRPr/>
              </a:pPr>
              <a:t>‹#›</a:t>
            </a:fld>
            <a:endParaRPr lang="en-US"/>
          </a:p>
        </p:txBody>
      </p:sp>
    </p:spTree>
    <p:extLst>
      <p:ext uri="{BB962C8B-B14F-4D97-AF65-F5344CB8AC3E}">
        <p14:creationId xmlns:p14="http://schemas.microsoft.com/office/powerpoint/2010/main" val="649781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70CF7E75-E601-4D64-8CF5-5F49CEFA1324}" type="slidenum">
              <a:rPr lang="en-US"/>
              <a:pPr>
                <a:defRPr/>
              </a:pPr>
              <a:t>‹#›</a:t>
            </a:fld>
            <a:endParaRPr lang="en-US"/>
          </a:p>
        </p:txBody>
      </p:sp>
    </p:spTree>
    <p:extLst>
      <p:ext uri="{BB962C8B-B14F-4D97-AF65-F5344CB8AC3E}">
        <p14:creationId xmlns:p14="http://schemas.microsoft.com/office/powerpoint/2010/main" val="3737601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 Id="rId3" Type="http://schemas.openxmlformats.org/officeDocument/2006/relationships/hyperlink" Target="http://www.cdc.gov/ncbddd/fasd/treatments.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ncbi.nlm.nih.gov/pubmed?term=Premji%20S%5BAuthor%5D&amp;cauthor=true&amp;cauthor_uid=17584393" TargetMode="External"/><Relationship Id="rId4" Type="http://schemas.openxmlformats.org/officeDocument/2006/relationships/hyperlink" Target="http://www.ncbi.nlm.nih.gov/pubmed?term=Benzies%20K%5BAuthor%5D&amp;cauthor=true&amp;cauthor_uid=17584393" TargetMode="External"/><Relationship Id="rId5" Type="http://schemas.openxmlformats.org/officeDocument/2006/relationships/hyperlink" Target="http://www.ncbi.nlm.nih.gov/pubmed?term=Serrett%20K%5BAuthor%5D&amp;cauthor=true&amp;cauthor_uid=17584393" TargetMode="External"/><Relationship Id="rId6" Type="http://schemas.openxmlformats.org/officeDocument/2006/relationships/hyperlink" Target="http://www.ncbi.nlm.nih.gov/pubmed?term=Hayden%20KA%5BAuthor%5D&amp;cauthor=true&amp;cauthor_uid=17584393" TargetMode="External"/><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8451465-1B1A-49AF-9936-844438C8FD73}" type="slidenum">
              <a:rPr lang="en-US"/>
              <a:pPr/>
              <a:t>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The following three photos are shared with us by our counterpart RTC.  Their PI, Dr. David </a:t>
            </a:r>
            <a:r>
              <a:rPr lang="en-US" sz="1200" kern="1200" dirty="0" err="1" smtClean="0">
                <a:solidFill>
                  <a:schemeClr val="tx1"/>
                </a:solidFill>
                <a:effectLst/>
                <a:latin typeface="Arial" charset="0"/>
                <a:ea typeface="+mn-ea"/>
                <a:cs typeface="Arial" charset="0"/>
              </a:rPr>
              <a:t>Wargowski</a:t>
            </a:r>
            <a:r>
              <a:rPr lang="en-US" sz="1200" kern="1200" dirty="0" smtClean="0">
                <a:solidFill>
                  <a:schemeClr val="tx1"/>
                </a:solidFill>
                <a:effectLst/>
                <a:latin typeface="Arial" charset="0"/>
                <a:ea typeface="+mn-ea"/>
                <a:cs typeface="Arial" charset="0"/>
              </a:rPr>
              <a:t>, is a geneticist.    </a:t>
            </a:r>
          </a:p>
          <a:p>
            <a:r>
              <a:rPr lang="en-US" sz="1200" kern="1200" dirty="0" smtClean="0">
                <a:solidFill>
                  <a:schemeClr val="tx1"/>
                </a:solidFill>
                <a:effectLst/>
                <a:latin typeface="Arial" charset="0"/>
                <a:ea typeface="+mn-ea"/>
                <a:cs typeface="Arial" charset="0"/>
              </a:rPr>
              <a:t>When using the photos, please cite as “Courtesy of the Great Lakes FASD Regional Training Center”.</a:t>
            </a:r>
          </a:p>
          <a:p>
            <a:r>
              <a:rPr lang="en-US" sz="1200" kern="1200" dirty="0" smtClean="0">
                <a:solidFill>
                  <a:schemeClr val="tx1"/>
                </a:solidFill>
                <a:effectLst/>
                <a:latin typeface="Arial" charset="0"/>
                <a:ea typeface="+mn-ea"/>
                <a:cs typeface="Arial" charset="0"/>
              </a:rPr>
              <a:t> </a:t>
            </a:r>
            <a:endParaRPr lang="en-US" dirty="0"/>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21</a:t>
            </a:fld>
            <a:endParaRPr lang="en-US"/>
          </a:p>
        </p:txBody>
      </p:sp>
    </p:spTree>
    <p:extLst>
      <p:ext uri="{BB962C8B-B14F-4D97-AF65-F5344CB8AC3E}">
        <p14:creationId xmlns:p14="http://schemas.microsoft.com/office/powerpoint/2010/main" val="3689054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A5019AA-0679-4B92-A311-DDB68D2A3C79}" type="slidenum">
              <a:rPr lang="en-US" smtClean="0"/>
              <a:pPr/>
              <a:t>28</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A5019AA-0679-4B92-A311-DDB68D2A3C79}" type="slidenum">
              <a:rPr lang="en-US" smtClean="0"/>
              <a:pPr/>
              <a:t>29</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F99D845-AA96-4829-A8BC-E50CC04D65B3}" type="slidenum">
              <a:rPr lang="en-US" smtClean="0"/>
              <a:pPr/>
              <a:t>36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38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42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endParaRPr lang="en-US" dirty="0"/>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617F6B57-55E2-46D2-9182-141917B8AA7D}"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52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85D5566-1C16-41C2-B01C-727C5D387C1E}" type="slidenum">
              <a:rPr lang="en-US" smtClean="0"/>
              <a:pPr/>
              <a:t>53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54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55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5F9E8E-FC53-4882-9F58-2259C94A1E5C}" type="slidenum">
              <a:rPr lang="en-US" smtClean="0"/>
              <a:pPr>
                <a:defRPr/>
              </a:pPr>
              <a:t>61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5F9E8E-FC53-4882-9F58-2259C94A1E5C}" type="slidenum">
              <a:rPr lang="en-US" smtClean="0"/>
              <a:pPr>
                <a:defRPr/>
              </a:pPr>
              <a:t>63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2B04D-FD08-47EC-8971-B00B54319B37}" type="slidenum">
              <a:rPr lang="en-US"/>
              <a:pPr fontAlgn="base">
                <a:spcBef>
                  <a:spcPct val="0"/>
                </a:spcBef>
                <a:spcAft>
                  <a:spcPct val="0"/>
                </a:spcAft>
                <a:defRPr/>
              </a:pPr>
              <a:t>64</a:t>
            </a:fld>
            <a:endParaRPr 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person with FASD or other brain differences may have wide variances in their abilities. This is an example from the Vineland Adaptive Behavior Scales, which is an assessment of developmental age. These scored belong to an 18 year old woman with FASD. Her expressive language is higher than her chronological age, so she speaks very well. Her reading ability is at age 16, which is close to typical. However, her comprehension level is that of a six year old. Her vocabulary is good and she can read well, but she doesn’t understand what she is reading. Her emotional maturity is also at the level of a six year old. When she responds to situations like a first-grader, that is because she is acting according to her developmental age in that area.</a:t>
            </a:r>
          </a:p>
          <a:p>
            <a:pPr eaLnBrk="1" hangingPunct="1">
              <a:spcBef>
                <a:spcPct val="0"/>
              </a:spcBef>
            </a:pPr>
            <a:r>
              <a:rPr lang="en-US" dirty="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Left untreated, secondary disabilities are rampant. These are individuals whose primary brain disabilities have not been recognized, and thus no accommodations apparently have been provided.</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0D947-422C-4D2C-9C79-8A72123EF6E2}" type="slidenum">
              <a:rPr lang="en-US"/>
              <a:pPr fontAlgn="base">
                <a:spcBef>
                  <a:spcPct val="0"/>
                </a:spcBef>
                <a:spcAft>
                  <a:spcPct val="0"/>
                </a:spcAft>
                <a:defRPr/>
              </a:pPr>
              <a:t>66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5F9E8E-FC53-4882-9F58-2259C94A1E5C}" type="slidenum">
              <a:rPr lang="en-US" smtClean="0"/>
              <a:pPr>
                <a:defRPr/>
              </a:pPr>
              <a:t>68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75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AA1A439-32FA-40BD-AA19-33A1246E2E57}" type="slidenum">
              <a:rPr lang="en-US" smtClean="0"/>
              <a:pPr/>
              <a:t>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5F9E8E-FC53-4882-9F58-2259C94A1E5C}" type="slidenum">
              <a:rPr lang="en-US" smtClean="0"/>
              <a:pPr>
                <a:defRPr/>
              </a:pPr>
              <a:t>77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kern="1200" dirty="0" smtClean="0">
                <a:solidFill>
                  <a:schemeClr val="tx1"/>
                </a:solidFill>
                <a:latin typeface="Arial" charset="0"/>
                <a:ea typeface="+mn-ea"/>
                <a:cs typeface="Arial" charset="0"/>
              </a:rPr>
              <a:t>Behavior and Education Therapy</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Behavior and education therapy can be an important part of treatment for children with FASDs. Although there are many different types of therapy for children with developmental disabilities, only a few have been scientifically tested specifically for children with FASDs.</a:t>
            </a:r>
          </a:p>
          <a:p>
            <a:r>
              <a:rPr lang="en-US" sz="1200" kern="1200" dirty="0" smtClean="0">
                <a:solidFill>
                  <a:schemeClr val="tx1"/>
                </a:solidFill>
                <a:latin typeface="Arial" charset="0"/>
                <a:ea typeface="+mn-ea"/>
                <a:cs typeface="Arial" charset="0"/>
              </a:rPr>
              <a:t>Following are behavior and education therapies that have been shown to be effective for some children with FASDs:</a:t>
            </a:r>
          </a:p>
          <a:p>
            <a:pPr lvl="0"/>
            <a:r>
              <a:rPr lang="en-US" sz="1200" b="1" kern="1200" dirty="0" smtClean="0">
                <a:solidFill>
                  <a:schemeClr val="tx1"/>
                </a:solidFill>
                <a:latin typeface="Arial" charset="0"/>
                <a:ea typeface="+mn-ea"/>
                <a:cs typeface="Arial" charset="0"/>
              </a:rPr>
              <a:t>Friendship training</a:t>
            </a:r>
            <a:r>
              <a:rPr lang="en-US" sz="1200" kern="1200" dirty="0" smtClean="0">
                <a:solidFill>
                  <a:schemeClr val="tx1"/>
                </a:solidFill>
                <a:latin typeface="Arial" charset="0"/>
                <a:ea typeface="+mn-ea"/>
                <a:cs typeface="Arial" charset="0"/>
              </a:rPr>
              <a:t/>
            </a:r>
            <a:br>
              <a:rPr lang="en-US" sz="1200" kern="1200" dirty="0" smtClean="0">
                <a:solidFill>
                  <a:schemeClr val="tx1"/>
                </a:solidFill>
                <a:latin typeface="Arial" charset="0"/>
                <a:ea typeface="+mn-ea"/>
                <a:cs typeface="Arial" charset="0"/>
              </a:rPr>
            </a:br>
            <a:r>
              <a:rPr lang="en-US" sz="1200" kern="1200" dirty="0" smtClean="0">
                <a:solidFill>
                  <a:schemeClr val="tx1"/>
                </a:solidFill>
                <a:latin typeface="Arial" charset="0"/>
                <a:ea typeface="+mn-ea"/>
                <a:cs typeface="Arial" charset="0"/>
              </a:rPr>
              <a:t>Many children with FASDs have a hard time making friends, keeping friends, and socializing with others. Friendship training teaches children with FASDs how to interact with friends, how to enter a group of children already playing, how to arrange and handle in-home play dates, and how to avoid and work out conflicts. A research study found that this type of training could significantly improve children's social skills and reduce problem behaviors.</a:t>
            </a:r>
            <a:r>
              <a:rPr lang="en-US" sz="1200" u="none" strike="noStrike" kern="1200" baseline="30000" dirty="0" smtClean="0">
                <a:solidFill>
                  <a:schemeClr val="tx1"/>
                </a:solidFill>
                <a:latin typeface="Arial" charset="0"/>
                <a:ea typeface="+mn-ea"/>
                <a:cs typeface="Arial" charset="0"/>
                <a:hlinkClick r:id="rId3"/>
              </a:rPr>
              <a:t>2</a:t>
            </a:r>
            <a:endParaRPr lang="en-US" sz="1200" kern="1200" dirty="0" smtClean="0">
              <a:solidFill>
                <a:schemeClr val="tx1"/>
              </a:solidFill>
              <a:latin typeface="Arial" charset="0"/>
              <a:ea typeface="+mn-ea"/>
              <a:cs typeface="Arial" charset="0"/>
            </a:endParaRPr>
          </a:p>
          <a:p>
            <a:pPr lvl="0"/>
            <a:r>
              <a:rPr lang="en-US" sz="1200" b="1" kern="1200" dirty="0" smtClean="0">
                <a:solidFill>
                  <a:schemeClr val="tx1"/>
                </a:solidFill>
                <a:latin typeface="Arial" charset="0"/>
                <a:ea typeface="+mn-ea"/>
                <a:cs typeface="Arial" charset="0"/>
              </a:rPr>
              <a:t>Specialized math tutoring</a:t>
            </a:r>
            <a:r>
              <a:rPr lang="en-US" sz="1200" kern="1200" dirty="0" smtClean="0">
                <a:solidFill>
                  <a:schemeClr val="tx1"/>
                </a:solidFill>
                <a:latin typeface="Arial" charset="0"/>
                <a:ea typeface="+mn-ea"/>
                <a:cs typeface="Arial" charset="0"/>
              </a:rPr>
              <a:t/>
            </a:r>
            <a:br>
              <a:rPr lang="en-US" sz="1200" kern="1200" dirty="0" smtClean="0">
                <a:solidFill>
                  <a:schemeClr val="tx1"/>
                </a:solidFill>
                <a:latin typeface="Arial" charset="0"/>
                <a:ea typeface="+mn-ea"/>
                <a:cs typeface="Arial" charset="0"/>
              </a:rPr>
            </a:br>
            <a:r>
              <a:rPr lang="en-US" sz="1200" kern="1200" dirty="0" smtClean="0">
                <a:solidFill>
                  <a:schemeClr val="tx1"/>
                </a:solidFill>
                <a:latin typeface="Arial" charset="0"/>
                <a:ea typeface="+mn-ea"/>
                <a:cs typeface="Arial" charset="0"/>
              </a:rPr>
              <a:t>A research study found that special teaching methods and tools can help improve math knowledge and skills in children with FASDs.</a:t>
            </a:r>
            <a:r>
              <a:rPr lang="en-US" sz="1200" u="none" strike="noStrike" kern="1200" baseline="30000" dirty="0" smtClean="0">
                <a:solidFill>
                  <a:schemeClr val="tx1"/>
                </a:solidFill>
                <a:latin typeface="Arial" charset="0"/>
                <a:ea typeface="+mn-ea"/>
                <a:cs typeface="Arial" charset="0"/>
                <a:hlinkClick r:id="rId3"/>
              </a:rPr>
              <a:t>3</a:t>
            </a:r>
            <a:endParaRPr lang="en-US" sz="1200" kern="1200" dirty="0" smtClean="0">
              <a:solidFill>
                <a:schemeClr val="tx1"/>
              </a:solidFill>
              <a:latin typeface="Arial" charset="0"/>
              <a:ea typeface="+mn-ea"/>
              <a:cs typeface="Arial" charset="0"/>
            </a:endParaRPr>
          </a:p>
          <a:p>
            <a:pPr lvl="0"/>
            <a:r>
              <a:rPr lang="en-US" sz="1200" b="1" kern="1200" dirty="0" smtClean="0">
                <a:solidFill>
                  <a:schemeClr val="tx1"/>
                </a:solidFill>
                <a:latin typeface="Arial" charset="0"/>
                <a:ea typeface="+mn-ea"/>
                <a:cs typeface="Arial" charset="0"/>
              </a:rPr>
              <a:t>Executive functioning training</a:t>
            </a:r>
            <a:r>
              <a:rPr lang="en-US" sz="1200" kern="1200" dirty="0" smtClean="0">
                <a:solidFill>
                  <a:schemeClr val="tx1"/>
                </a:solidFill>
                <a:latin typeface="Arial" charset="0"/>
                <a:ea typeface="+mn-ea"/>
                <a:cs typeface="Arial" charset="0"/>
              </a:rPr>
              <a:t/>
            </a:r>
            <a:br>
              <a:rPr lang="en-US" sz="1200" kern="1200" dirty="0" smtClean="0">
                <a:solidFill>
                  <a:schemeClr val="tx1"/>
                </a:solidFill>
                <a:latin typeface="Arial" charset="0"/>
                <a:ea typeface="+mn-ea"/>
                <a:cs typeface="Arial" charset="0"/>
              </a:rPr>
            </a:br>
            <a:r>
              <a:rPr lang="en-US" sz="1200" kern="1200" dirty="0" smtClean="0">
                <a:solidFill>
                  <a:schemeClr val="tx1"/>
                </a:solidFill>
                <a:latin typeface="Arial" charset="0"/>
                <a:ea typeface="+mn-ea"/>
                <a:cs typeface="Arial" charset="0"/>
              </a:rPr>
              <a:t>This type of training teaches behavioral awareness and self-control and improves executive functioning skills, such as memory, cause and effect, reasoning, planning, and problem solving.</a:t>
            </a:r>
          </a:p>
          <a:p>
            <a:pPr lvl="0"/>
            <a:r>
              <a:rPr lang="en-US" sz="1200" b="1" kern="1200" dirty="0" smtClean="0">
                <a:solidFill>
                  <a:schemeClr val="tx1"/>
                </a:solidFill>
                <a:latin typeface="Arial" charset="0"/>
                <a:ea typeface="+mn-ea"/>
                <a:cs typeface="Arial" charset="0"/>
              </a:rPr>
              <a:t>Parent-child interaction therapy</a:t>
            </a:r>
            <a:r>
              <a:rPr lang="en-US" sz="1200" kern="1200" dirty="0" smtClean="0">
                <a:solidFill>
                  <a:schemeClr val="tx1"/>
                </a:solidFill>
                <a:latin typeface="Arial" charset="0"/>
                <a:ea typeface="+mn-ea"/>
                <a:cs typeface="Arial" charset="0"/>
              </a:rPr>
              <a:t/>
            </a:r>
            <a:br>
              <a:rPr lang="en-US" sz="1200" kern="1200" dirty="0" smtClean="0">
                <a:solidFill>
                  <a:schemeClr val="tx1"/>
                </a:solidFill>
                <a:latin typeface="Arial" charset="0"/>
                <a:ea typeface="+mn-ea"/>
                <a:cs typeface="Arial" charset="0"/>
              </a:rPr>
            </a:br>
            <a:r>
              <a:rPr lang="en-US" sz="1200" kern="1200" dirty="0" smtClean="0">
                <a:solidFill>
                  <a:schemeClr val="tx1"/>
                </a:solidFill>
                <a:latin typeface="Arial" charset="0"/>
                <a:ea typeface="+mn-ea"/>
                <a:cs typeface="Arial" charset="0"/>
              </a:rPr>
              <a:t>This type of therapy aims to improve parent-child relationships, create a positive discipline program, and reduce behavior problems in children with FASDs. Parents learn new skills from a coach. A research study found significant decrease in parent distress and child behavior problems.</a:t>
            </a:r>
          </a:p>
          <a:p>
            <a:pPr lvl="0"/>
            <a:r>
              <a:rPr lang="en-US" sz="1200" b="1" kern="1200" dirty="0" smtClean="0">
                <a:solidFill>
                  <a:schemeClr val="tx1"/>
                </a:solidFill>
                <a:latin typeface="Arial" charset="0"/>
                <a:ea typeface="+mn-ea"/>
                <a:cs typeface="Arial" charset="0"/>
              </a:rPr>
              <a:t>Parenting and behavior management training</a:t>
            </a:r>
            <a:r>
              <a:rPr lang="en-US" sz="1200" kern="1200" dirty="0" smtClean="0">
                <a:solidFill>
                  <a:schemeClr val="tx1"/>
                </a:solidFill>
                <a:latin typeface="Arial" charset="0"/>
                <a:ea typeface="+mn-ea"/>
                <a:cs typeface="Arial" charset="0"/>
              </a:rPr>
              <a:t/>
            </a:r>
            <a:br>
              <a:rPr lang="en-US" sz="1200" kern="1200" dirty="0" smtClean="0">
                <a:solidFill>
                  <a:schemeClr val="tx1"/>
                </a:solidFill>
                <a:latin typeface="Arial" charset="0"/>
                <a:ea typeface="+mn-ea"/>
                <a:cs typeface="Arial" charset="0"/>
              </a:rPr>
            </a:br>
            <a:r>
              <a:rPr lang="en-US" sz="1200" kern="1200" dirty="0" smtClean="0">
                <a:solidFill>
                  <a:schemeClr val="tx1"/>
                </a:solidFill>
                <a:latin typeface="Arial" charset="0"/>
                <a:ea typeface="+mn-ea"/>
                <a:cs typeface="Arial" charset="0"/>
              </a:rPr>
              <a:t>The behavior and learning problems that affect children with FASDs can lead to high levels of stress for the children's parents. This training can improve caregiver comfort, meet family needs, and reduce child problem behaviors.</a:t>
            </a:r>
          </a:p>
          <a:p>
            <a:endParaRPr lang="en-US" dirty="0"/>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78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hlinkClick r:id="" action="ppaction://hlinkfile" tooltip="Child: care, health and development."/>
              </a:rPr>
              <a:t>Child Care Health Dev.</a:t>
            </a:r>
            <a:r>
              <a:rPr lang="en-US" dirty="0" smtClean="0"/>
              <a:t> 2007 Jul;33(4):389-97; discussion 398-400.</a:t>
            </a:r>
          </a:p>
          <a:p>
            <a:r>
              <a:rPr lang="en-US" b="1" dirty="0" smtClean="0"/>
              <a:t>Research-based interventions for children and youth with a Fetal Alcohol Spectrum Disorder: revealing the gap.</a:t>
            </a:r>
          </a:p>
          <a:p>
            <a:r>
              <a:rPr lang="en-US" dirty="0" err="1" smtClean="0">
                <a:hlinkClick r:id="rId3" action="ppaction://hlinkfile"/>
              </a:rPr>
              <a:t>Premji</a:t>
            </a:r>
            <a:r>
              <a:rPr lang="en-US" dirty="0" smtClean="0">
                <a:hlinkClick r:id="rId3" action="ppaction://hlinkfile"/>
              </a:rPr>
              <a:t> S</a:t>
            </a:r>
            <a:r>
              <a:rPr lang="en-US" dirty="0" smtClean="0"/>
              <a:t>, </a:t>
            </a:r>
            <a:r>
              <a:rPr lang="en-US" dirty="0" err="1" smtClean="0">
                <a:hlinkClick r:id="rId4" action="ppaction://hlinkfile"/>
              </a:rPr>
              <a:t>Benzies</a:t>
            </a:r>
            <a:r>
              <a:rPr lang="en-US" dirty="0" smtClean="0">
                <a:hlinkClick r:id="rId4" action="ppaction://hlinkfile"/>
              </a:rPr>
              <a:t> K</a:t>
            </a:r>
            <a:r>
              <a:rPr lang="en-US" dirty="0" smtClean="0"/>
              <a:t>, </a:t>
            </a:r>
            <a:r>
              <a:rPr lang="en-US" dirty="0" err="1" smtClean="0">
                <a:hlinkClick r:id="rId5" action="ppaction://hlinkfile"/>
              </a:rPr>
              <a:t>Serrett</a:t>
            </a:r>
            <a:r>
              <a:rPr lang="en-US" dirty="0" smtClean="0">
                <a:hlinkClick r:id="rId5" action="ppaction://hlinkfile"/>
              </a:rPr>
              <a:t> K</a:t>
            </a:r>
            <a:r>
              <a:rPr lang="en-US" dirty="0" smtClean="0"/>
              <a:t>, </a:t>
            </a:r>
            <a:r>
              <a:rPr lang="en-US" dirty="0" smtClean="0">
                <a:hlinkClick r:id="rId6" action="ppaction://hlinkfile"/>
              </a:rPr>
              <a:t>Hayden KA</a:t>
            </a:r>
            <a:r>
              <a:rPr lang="en-US" dirty="0" smtClean="0"/>
              <a:t>.</a:t>
            </a:r>
          </a:p>
          <a:p>
            <a:r>
              <a:rPr lang="en-US" b="1" dirty="0" smtClean="0"/>
              <a:t>Source</a:t>
            </a:r>
          </a:p>
          <a:p>
            <a:r>
              <a:rPr lang="en-US" dirty="0" smtClean="0"/>
              <a:t>Faculty of Nursing, University of Calgary, Calgary, Canada. premjis@ucalgary.ca</a:t>
            </a:r>
          </a:p>
          <a:p>
            <a:r>
              <a:rPr lang="en-US" b="1" dirty="0" smtClean="0"/>
              <a:t>Abstract</a:t>
            </a:r>
          </a:p>
          <a:p>
            <a:r>
              <a:rPr lang="en-US" b="1" dirty="0" smtClean="0"/>
              <a:t>BACKGROUND: </a:t>
            </a:r>
          </a:p>
          <a:p>
            <a:r>
              <a:rPr lang="en-US" dirty="0" smtClean="0"/>
              <a:t>Alcohol use during pregnancy can result in a continuum of effects including growth deficits, </a:t>
            </a:r>
            <a:r>
              <a:rPr lang="en-US" dirty="0" err="1" smtClean="0"/>
              <a:t>dysmorphology</a:t>
            </a:r>
            <a:r>
              <a:rPr lang="en-US" dirty="0" smtClean="0"/>
              <a:t> and/or complex patterns of </a:t>
            </a:r>
            <a:r>
              <a:rPr lang="en-US" dirty="0" err="1" smtClean="0"/>
              <a:t>behavioural</a:t>
            </a:r>
            <a:r>
              <a:rPr lang="en-US" dirty="0" smtClean="0"/>
              <a:t> and cognitive difficulties that influence an individual's functioning throughout their lifespan. We conducted a systematic review to identify research-based interventions for children and youth with a Fetal Alcohol Spectrum Disorder and areas for future study.</a:t>
            </a:r>
          </a:p>
          <a:p>
            <a:r>
              <a:rPr lang="en-US" b="1" dirty="0" smtClean="0"/>
              <a:t>METHODS: </a:t>
            </a:r>
          </a:p>
          <a:p>
            <a:r>
              <a:rPr lang="en-US" dirty="0" smtClean="0"/>
              <a:t>We identified the substantive literature by searching 40 peer-reviewed and 23 grey literature databases, as well as reference lists. We hand-searched eight relevant journals, and undertook a systematic search of Internet sites and review of reports and documents received from key stakeholders. Two reviewers independently assessed eligibility and quality, and extracted data. Given the small number of studies that met all inclusion criteria, both experimental and quasi-experimental studies were included.</a:t>
            </a:r>
          </a:p>
          <a:p>
            <a:r>
              <a:rPr lang="en-US" b="1" dirty="0" smtClean="0"/>
              <a:t>RESULTS: </a:t>
            </a:r>
          </a:p>
          <a:p>
            <a:r>
              <a:rPr lang="en-US" dirty="0" smtClean="0"/>
              <a:t>Ten intervention studies were identified, of which three were experimental or quasi-experimental, and four were non-experimental. Despite multiple attempts, three studies (two in foreign languages and one unpublished) could not be acquired. A meta-analysis could not be undertaken because the included studies examined different interventions or outcomes. Interventions targeted in the included studies were as follows: (</a:t>
            </a:r>
            <a:r>
              <a:rPr lang="en-US" dirty="0" err="1" smtClean="0"/>
              <a:t>i</a:t>
            </a:r>
            <a:r>
              <a:rPr lang="en-US" dirty="0" smtClean="0"/>
              <a:t>) </a:t>
            </a:r>
            <a:r>
              <a:rPr lang="en-US" dirty="0" err="1" smtClean="0"/>
              <a:t>psychostimulant</a:t>
            </a:r>
            <a:r>
              <a:rPr lang="en-US" dirty="0" smtClean="0"/>
              <a:t> medications (</a:t>
            </a:r>
            <a:r>
              <a:rPr lang="en-US" dirty="0" err="1" smtClean="0"/>
              <a:t>methyphenidate</a:t>
            </a:r>
            <a:r>
              <a:rPr lang="en-US" dirty="0" smtClean="0"/>
              <a:t>, </a:t>
            </a:r>
            <a:r>
              <a:rPr lang="en-US" dirty="0" err="1" smtClean="0"/>
              <a:t>pemoline</a:t>
            </a:r>
            <a:r>
              <a:rPr lang="en-US" dirty="0" smtClean="0"/>
              <a:t> and </a:t>
            </a:r>
            <a:r>
              <a:rPr lang="en-US" dirty="0" err="1" smtClean="0"/>
              <a:t>dextroamphetamine</a:t>
            </a:r>
            <a:r>
              <a:rPr lang="en-US" dirty="0" smtClean="0"/>
              <a:t>); and (ii) Cognitive Control Therapy. The identified studies were limited by very small sample sizes and weak designs.</a:t>
            </a:r>
          </a:p>
          <a:p>
            <a:r>
              <a:rPr lang="en-US" b="1" dirty="0" smtClean="0"/>
              <a:t>CONCLUSION: </a:t>
            </a:r>
          </a:p>
          <a:p>
            <a:r>
              <a:rPr lang="en-US" dirty="0" smtClean="0"/>
              <a:t>There is limited scientific evidence upon which to draw recommendations regarding efficacious interventions for children and youth with a Fetal Alcohol Spectrum Disorder. Clinicians, researchers, service providers, educators, policy makers, affected children and youth and their families, and others need to urgently collaborate to develop a comprehensive research agenda for this population.</a:t>
            </a:r>
          </a:p>
          <a:p>
            <a:endParaRPr lang="en-US" dirty="0"/>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84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86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87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88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F857675-9F87-4678-B774-E75298F8F0CE}" type="slidenum">
              <a:rPr lang="en-US" smtClean="0"/>
              <a:pPr/>
              <a:t>5</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t>Requires the 3 criteria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75C60D20-962C-48ED-9EB5-97A2E139639E}" type="slidenum">
              <a:rPr lang="en-US" smtClean="0"/>
              <a:pPr/>
              <a:t>6</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CF7E75-E601-4D64-8CF5-5F49CEFA1324}"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endParaRPr lang="en-US" smtClean="0"/>
          </a:p>
        </p:txBody>
      </p:sp>
      <p:sp>
        <p:nvSpPr>
          <p:cNvPr id="28675" name="Slide Number Placeholder 3"/>
          <p:cNvSpPr>
            <a:spLocks noGrp="1"/>
          </p:cNvSpPr>
          <p:nvPr>
            <p:ph type="sldNum" sz="quarter" idx="5"/>
          </p:nvPr>
        </p:nvSpPr>
        <p:spPr>
          <a:noFill/>
        </p:spPr>
        <p:txBody>
          <a:bodyPr/>
          <a:lstStyle/>
          <a:p>
            <a:fld id="{822047CE-4D92-4995-BAC8-6AE50072D004}" type="slidenum">
              <a:rPr lang="en-US" smtClean="0"/>
              <a:pPr/>
              <a:t>19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smtClean="0"/>
          </a:p>
        </p:txBody>
      </p:sp>
      <p:sp>
        <p:nvSpPr>
          <p:cNvPr id="30723" name="Slide Number Placeholder 3"/>
          <p:cNvSpPr>
            <a:spLocks noGrp="1"/>
          </p:cNvSpPr>
          <p:nvPr>
            <p:ph type="sldNum" sz="quarter" idx="5"/>
          </p:nvPr>
        </p:nvSpPr>
        <p:spPr>
          <a:noFill/>
        </p:spPr>
        <p:txBody>
          <a:bodyPr/>
          <a:lstStyle/>
          <a:p>
            <a:fld id="{A51378B5-BEBF-4349-AA42-F51F1CE22772}" type="slidenum">
              <a:rPr lang="en-US" smtClean="0"/>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B4F87AEF-D30A-47C7-B821-9A4DF06A25B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random/>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351739-D2B2-4DCD-B4F4-2B9E5A2CF58D}" type="slidenum">
              <a:rPr lang="en-US" smtClean="0"/>
              <a:pPr>
                <a:defRPr/>
              </a:pPr>
              <a:t>‹#›</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3D03F6-E396-4805-A7A0-6F85704FC774}" type="slidenum">
              <a:rPr lang="en-US" smtClean="0"/>
              <a:pPr>
                <a:defRPr/>
              </a:pPr>
              <a:t>‹#›</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314E087B-913C-4D15-ADEC-06C6363592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C40BF0-8C44-478E-9476-64801FCEB375}" type="slidenum">
              <a:rPr lang="en-US" smtClean="0"/>
              <a:pPr>
                <a:defRPr/>
              </a:pPr>
              <a:t>‹#›</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C2B993-3444-451E-99DC-DA60F69C0F7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random/>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4D1BB5-F76D-4EB4-AD9B-1E6834C0E44E}" type="slidenum">
              <a:rPr lang="en-US" smtClean="0"/>
              <a:pPr>
                <a:defRPr/>
              </a:pPr>
              <a:t>‹#›</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D18AEC6-47C1-45A4-8A04-D4CE356991B2}" type="slidenum">
              <a:rPr lang="en-US" smtClean="0"/>
              <a:pPr>
                <a:defRPr/>
              </a:pPr>
              <a:t>‹#›</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93C9EF3-E524-4371-AAC2-44F1DFF44123}" type="slidenum">
              <a:rPr lang="en-US" smtClean="0"/>
              <a:pPr>
                <a:defRPr/>
              </a:pPr>
              <a:t>‹#›</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89EA72-42C8-45D4-96A0-CC280C9CE1EC}" type="slidenum">
              <a:rPr lang="en-US" smtClean="0"/>
              <a:pPr>
                <a:defRPr/>
              </a:pPr>
              <a:t>‹#›</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39332B-F9AA-42BB-9BAD-5742855EFA3F}" type="slidenum">
              <a:rPr lang="en-US" smtClean="0"/>
              <a:pPr>
                <a:defRPr/>
              </a:pPr>
              <a:t>‹#›</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0E03BA7E-930E-4D5E-9521-3559FB20DB27}"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98A9F05-91D3-4EB9-8C6C-25402FDA6120}"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ransition xmlns:p14="http://schemas.microsoft.com/office/powerpoint/2010/main" spd="med">
    <p:random/>
  </p:transition>
  <p:timing>
    <p:tnLst>
      <p:par>
        <p:cTn xmlns:p14="http://schemas.microsoft.com/office/powerpoint/2010/mai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www.fasdsoutheast.org/"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www.fasdsoutheast.or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04800"/>
            <a:ext cx="9144000" cy="1295400"/>
          </a:xfrm>
        </p:spPr>
        <p:txBody>
          <a:bodyPr>
            <a:normAutofit fontScale="90000"/>
          </a:bodyPr>
          <a:lstStyle/>
          <a:p>
            <a:pPr algn="l">
              <a:defRPr/>
            </a:pP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000" dirty="0" smtClean="0"/>
              <a:t/>
            </a:r>
            <a:br>
              <a:rPr lang="en-US" sz="4000" dirty="0" smtClean="0"/>
            </a:br>
            <a:r>
              <a:rPr lang="en-US" sz="4000" b="1" dirty="0" smtClean="0"/>
              <a:t/>
            </a:r>
            <a:br>
              <a:rPr lang="en-US" sz="4000" b="1" dirty="0" smtClean="0"/>
            </a:br>
            <a:r>
              <a:rPr lang="en-US" sz="4000" b="1" dirty="0" smtClean="0">
                <a:solidFill>
                  <a:schemeClr val="tx1"/>
                </a:solidFill>
              </a:rPr>
              <a:t>Fetal Alcohol Spectrum Disorders:  </a:t>
            </a:r>
            <a:br>
              <a:rPr lang="en-US" sz="4000" b="1" dirty="0" smtClean="0">
                <a:solidFill>
                  <a:schemeClr val="tx1"/>
                </a:solidFill>
              </a:rPr>
            </a:br>
            <a:r>
              <a:rPr lang="en-US" sz="4000" b="1" dirty="0" smtClean="0">
                <a:solidFill>
                  <a:schemeClr val="tx1"/>
                </a:solidFill>
              </a:rPr>
              <a:t>Diagnosis,  Management and Prevention</a:t>
            </a:r>
            <a:endParaRPr lang="en-US" sz="4400" b="0" dirty="0" smtClean="0">
              <a:solidFill>
                <a:schemeClr val="tx1"/>
              </a:solidFill>
              <a:effectLst>
                <a:outerShdw blurRad="38100" dist="38100" dir="2700000" algn="tl">
                  <a:srgbClr val="FFFFFF"/>
                </a:outerShdw>
              </a:effectLst>
              <a:ea typeface="Batang" pitchFamily="18" charset="-127"/>
              <a:cs typeface="Aharoni" pitchFamily="2" charset="-79"/>
            </a:endParaRPr>
          </a:p>
        </p:txBody>
      </p:sp>
      <p:sp>
        <p:nvSpPr>
          <p:cNvPr id="3075" name="Text Box 6"/>
          <p:cNvSpPr txBox="1">
            <a:spLocks noChangeArrowheads="1"/>
          </p:cNvSpPr>
          <p:nvPr/>
        </p:nvSpPr>
        <p:spPr bwMode="auto">
          <a:xfrm>
            <a:off x="1524000" y="1905000"/>
            <a:ext cx="6629399" cy="4188839"/>
          </a:xfrm>
          <a:prstGeom prst="rect">
            <a:avLst/>
          </a:prstGeom>
          <a:noFill/>
          <a:ln w="9525">
            <a:noFill/>
            <a:miter lim="800000"/>
            <a:headEnd/>
            <a:tailEnd/>
          </a:ln>
        </p:spPr>
        <p:txBody>
          <a:bodyPr wrap="square">
            <a:spAutoFit/>
          </a:bodyPr>
          <a:lstStyle/>
          <a:p>
            <a:pPr marL="27432" algn="ctr">
              <a:lnSpc>
                <a:spcPct val="80000"/>
              </a:lnSpc>
              <a:spcBef>
                <a:spcPts val="600"/>
              </a:spcBef>
              <a:buClr>
                <a:schemeClr val="accent1"/>
              </a:buClr>
              <a:buSzPct val="80000"/>
              <a:buFont typeface="Wingdings 2" pitchFamily="18" charset="2"/>
              <a:buNone/>
              <a:defRPr/>
            </a:pPr>
            <a:r>
              <a:rPr lang="en-US" sz="2800" b="1" dirty="0" smtClean="0"/>
              <a:t>Mohamad A. Sidani, MD</a:t>
            </a:r>
            <a:r>
              <a:rPr lang="en-US" sz="2800" b="1" dirty="0"/>
              <a:t>, </a:t>
            </a:r>
            <a:r>
              <a:rPr lang="en-US" sz="2800" b="1" dirty="0" smtClean="0"/>
              <a:t>MS</a:t>
            </a:r>
          </a:p>
          <a:p>
            <a:pPr marL="27432" algn="ctr">
              <a:lnSpc>
                <a:spcPct val="80000"/>
              </a:lnSpc>
              <a:spcBef>
                <a:spcPts val="600"/>
              </a:spcBef>
              <a:buClr>
                <a:schemeClr val="accent1"/>
              </a:buClr>
              <a:buSzPct val="80000"/>
              <a:buFont typeface="Wingdings 2" pitchFamily="18" charset="2"/>
              <a:buNone/>
              <a:defRPr/>
            </a:pPr>
            <a:r>
              <a:rPr lang="en-US" sz="2800" b="1" dirty="0" smtClean="0"/>
              <a:t>Professor &amp; Vice-Chair for Clinical Affairs</a:t>
            </a:r>
            <a:endParaRPr lang="en-US" sz="2800" b="1" dirty="0"/>
          </a:p>
          <a:p>
            <a:pPr marL="27432" algn="ctr">
              <a:lnSpc>
                <a:spcPct val="80000"/>
              </a:lnSpc>
              <a:spcBef>
                <a:spcPts val="600"/>
              </a:spcBef>
              <a:buClr>
                <a:schemeClr val="accent1"/>
              </a:buClr>
              <a:buSzPct val="80000"/>
              <a:buFont typeface="Wingdings 2" pitchFamily="18" charset="2"/>
              <a:buNone/>
              <a:defRPr/>
            </a:pPr>
            <a:r>
              <a:rPr lang="en-US" sz="2800" b="1" dirty="0" smtClean="0"/>
              <a:t>Dept. of Family &amp; Community Medicine Meharry </a:t>
            </a:r>
            <a:r>
              <a:rPr lang="en-US" sz="2800" b="1" dirty="0"/>
              <a:t>Medical College</a:t>
            </a:r>
          </a:p>
          <a:p>
            <a:pPr marL="27432" algn="ctr">
              <a:lnSpc>
                <a:spcPct val="80000"/>
              </a:lnSpc>
              <a:spcBef>
                <a:spcPts val="600"/>
              </a:spcBef>
              <a:buClr>
                <a:schemeClr val="accent1"/>
              </a:buClr>
              <a:buSzPct val="80000"/>
              <a:buFont typeface="Wingdings 2" pitchFamily="18" charset="2"/>
              <a:buNone/>
              <a:defRPr/>
            </a:pPr>
            <a:r>
              <a:rPr lang="en-US" sz="2800" b="1" dirty="0"/>
              <a:t>Nashville, </a:t>
            </a:r>
            <a:r>
              <a:rPr lang="en-US" sz="2800" b="1" dirty="0" smtClean="0"/>
              <a:t>Tennessee</a:t>
            </a:r>
          </a:p>
          <a:p>
            <a:pPr marL="27432" algn="ctr">
              <a:lnSpc>
                <a:spcPct val="80000"/>
              </a:lnSpc>
              <a:spcBef>
                <a:spcPts val="600"/>
              </a:spcBef>
              <a:buClr>
                <a:schemeClr val="accent1"/>
              </a:buClr>
              <a:buSzPct val="80000"/>
              <a:buFont typeface="Wingdings 2" pitchFamily="18" charset="2"/>
              <a:buNone/>
              <a:defRPr/>
            </a:pPr>
            <a:endParaRPr lang="en-US" sz="2400" b="1" dirty="0" smtClean="0"/>
          </a:p>
          <a:p>
            <a:pPr marL="27432" algn="ctr">
              <a:lnSpc>
                <a:spcPct val="80000"/>
              </a:lnSpc>
              <a:spcBef>
                <a:spcPts val="600"/>
              </a:spcBef>
              <a:buClr>
                <a:schemeClr val="accent1"/>
              </a:buClr>
              <a:buSzPct val="80000"/>
              <a:buFont typeface="Wingdings 2" pitchFamily="18" charset="2"/>
              <a:buNone/>
              <a:defRPr/>
            </a:pPr>
            <a:r>
              <a:rPr lang="en-US" sz="2400" b="1" dirty="0" smtClean="0"/>
              <a:t>October 18, 2014</a:t>
            </a:r>
            <a:endParaRPr lang="en-US" sz="2400" b="1" dirty="0" smtClean="0"/>
          </a:p>
          <a:p>
            <a:pPr marL="27432" algn="ctr">
              <a:lnSpc>
                <a:spcPct val="80000"/>
              </a:lnSpc>
              <a:spcBef>
                <a:spcPts val="600"/>
              </a:spcBef>
              <a:buClr>
                <a:schemeClr val="accent1"/>
              </a:buClr>
              <a:buSzPct val="80000"/>
              <a:buFont typeface="Wingdings 2" pitchFamily="18" charset="2"/>
              <a:buNone/>
              <a:defRPr/>
            </a:pPr>
            <a:r>
              <a:rPr lang="en-US" sz="2400" b="1" dirty="0" smtClean="0"/>
              <a:t>Texas Association of School Psychologists</a:t>
            </a:r>
            <a:endParaRPr lang="en-US" sz="2400" b="1" dirty="0" smtClean="0"/>
          </a:p>
          <a:p>
            <a:pPr marL="27432" algn="ctr">
              <a:lnSpc>
                <a:spcPct val="80000"/>
              </a:lnSpc>
              <a:spcBef>
                <a:spcPts val="600"/>
              </a:spcBef>
              <a:buClr>
                <a:schemeClr val="accent1"/>
              </a:buClr>
              <a:buSzPct val="80000"/>
              <a:buFont typeface="Wingdings 2" pitchFamily="18" charset="2"/>
              <a:buNone/>
              <a:defRPr/>
            </a:pPr>
            <a:r>
              <a:rPr lang="en-US" sz="2400" b="1" dirty="0" smtClean="0"/>
              <a:t>22</a:t>
            </a:r>
            <a:r>
              <a:rPr lang="en-US" sz="2400" b="1" baseline="30000" dirty="0" smtClean="0"/>
              <a:t>nd</a:t>
            </a:r>
            <a:r>
              <a:rPr lang="en-US" sz="2400" b="1" dirty="0" smtClean="0"/>
              <a:t> Annual Professional Development Conference</a:t>
            </a:r>
            <a:endParaRPr lang="en-US" sz="2400" b="1" dirty="0" smtClean="0"/>
          </a:p>
        </p:txBody>
      </p:sp>
      <p:sp>
        <p:nvSpPr>
          <p:cNvPr id="4" name="Slide Number Placeholder 3"/>
          <p:cNvSpPr>
            <a:spLocks noGrp="1"/>
          </p:cNvSpPr>
          <p:nvPr>
            <p:ph type="sldNum" sz="quarter" idx="12"/>
          </p:nvPr>
        </p:nvSpPr>
        <p:spPr/>
        <p:txBody>
          <a:bodyPr/>
          <a:lstStyle/>
          <a:p>
            <a:pPr>
              <a:defRPr/>
            </a:pPr>
            <a:fld id="{B4F87AEF-D30A-47C7-B821-9A4DF06A25B8}" type="slidenum">
              <a:rPr lang="en-US" smtClean="0"/>
              <a:pPr>
                <a:defRPr/>
              </a:pPr>
              <a:t>1</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PFL Measurement</a:t>
            </a:r>
            <a:endParaRPr lang="en-US" dirty="0">
              <a:latin typeface="Arial Black" pitchFamily="34" charset="0"/>
            </a:endParaRPr>
          </a:p>
        </p:txBody>
      </p:sp>
      <p:sp>
        <p:nvSpPr>
          <p:cNvPr id="3" name="Content Placeholder 2"/>
          <p:cNvSpPr>
            <a:spLocks noGrp="1"/>
          </p:cNvSpPr>
          <p:nvPr>
            <p:ph idx="1"/>
          </p:nvPr>
        </p:nvSpPr>
        <p:spPr>
          <a:xfrm>
            <a:off x="228600" y="2133600"/>
            <a:ext cx="8540750" cy="4041775"/>
          </a:xfrm>
        </p:spPr>
        <p:txBody>
          <a:bodyPr/>
          <a:lstStyle/>
          <a:p>
            <a:r>
              <a:rPr lang="en-US" dirty="0" smtClean="0"/>
              <a:t> </a:t>
            </a:r>
            <a:r>
              <a:rPr lang="en-US" sz="2800" b="1" dirty="0" smtClean="0"/>
              <a:t>Sliding Digital Calipers: The gold standard not safe to measure a person’s eye with a sliding digital caliper. </a:t>
            </a:r>
          </a:p>
          <a:p>
            <a:r>
              <a:rPr lang="en-US" sz="2800" b="1" dirty="0" smtClean="0"/>
              <a:t>Hand-held Ruler: used the most; inaccurate</a:t>
            </a:r>
          </a:p>
          <a:p>
            <a:r>
              <a:rPr lang="en-US" sz="2800" b="1" dirty="0" smtClean="0"/>
              <a:t>Software: FAS Facial Photographic Analysis Software measures PFL from a photograph. </a:t>
            </a:r>
          </a:p>
          <a:p>
            <a:r>
              <a:rPr lang="en-US" sz="1400" dirty="0" smtClean="0"/>
              <a:t>http://depts.washington.edu/fasdpn/</a:t>
            </a:r>
            <a:endParaRPr lang="en-US" sz="1400"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10</a:t>
            </a:fld>
            <a:endParaRPr lang="en-US"/>
          </a:p>
        </p:txBody>
      </p:sp>
    </p:spTree>
  </p:cSld>
  <p:clrMapOvr>
    <a:masterClrMapping/>
  </p:clrMapOvr>
  <p:transition xmlns:p14="http://schemas.microsoft.com/office/powerpoint/2010/mai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2" cstate="print"/>
          <a:srcRect/>
          <a:stretch>
            <a:fillRect/>
          </a:stretch>
        </p:blipFill>
        <p:spPr bwMode="auto">
          <a:xfrm>
            <a:off x="533400" y="1219200"/>
            <a:ext cx="8222446" cy="4905375"/>
          </a:xfrm>
          <a:prstGeom prst="rect">
            <a:avLst/>
          </a:prstGeom>
          <a:noFill/>
          <a:ln w="9525">
            <a:noFill/>
            <a:miter lim="800000"/>
            <a:headEnd/>
            <a:tailEnd/>
          </a:ln>
        </p:spPr>
      </p:pic>
      <p:sp>
        <p:nvSpPr>
          <p:cNvPr id="3" name="TextBox 2"/>
          <p:cNvSpPr txBox="1"/>
          <p:nvPr/>
        </p:nvSpPr>
        <p:spPr>
          <a:xfrm>
            <a:off x="2971800" y="6324600"/>
            <a:ext cx="2698175" cy="369332"/>
          </a:xfrm>
          <a:prstGeom prst="rect">
            <a:avLst/>
          </a:prstGeom>
          <a:noFill/>
        </p:spPr>
        <p:txBody>
          <a:bodyPr wrap="none" rtlCol="0">
            <a:spAutoFit/>
          </a:bodyPr>
          <a:lstStyle/>
          <a:p>
            <a:r>
              <a:rPr lang="en-US" b="1" dirty="0" smtClean="0"/>
              <a:t>Sliding Digital Calipers</a:t>
            </a:r>
            <a:endParaRPr lang="en-US" dirty="0"/>
          </a:p>
        </p:txBody>
      </p:sp>
      <p:sp>
        <p:nvSpPr>
          <p:cNvPr id="4" name="Rectangle 3"/>
          <p:cNvSpPr/>
          <p:nvPr/>
        </p:nvSpPr>
        <p:spPr>
          <a:xfrm>
            <a:off x="1066800" y="304800"/>
            <a:ext cx="7162800" cy="369332"/>
          </a:xfrm>
          <a:prstGeom prst="rect">
            <a:avLst/>
          </a:prstGeom>
        </p:spPr>
        <p:txBody>
          <a:bodyPr wrap="square">
            <a:spAutoFit/>
          </a:bodyPr>
          <a:lstStyle/>
          <a:p>
            <a:r>
              <a:rPr lang="en-US" dirty="0" smtClean="0"/>
              <a:t>http://depts.washington.edu/fasdpn/pdfs/pfl-software-accuracy.pdf</a:t>
            </a:r>
            <a:endParaRPr lang="en-US" dirty="0"/>
          </a:p>
        </p:txBody>
      </p:sp>
      <p:sp>
        <p:nvSpPr>
          <p:cNvPr id="5" name="Slide Number Placeholder 4"/>
          <p:cNvSpPr>
            <a:spLocks noGrp="1"/>
          </p:cNvSpPr>
          <p:nvPr>
            <p:ph type="sldNum" sz="quarter" idx="12"/>
          </p:nvPr>
        </p:nvSpPr>
        <p:spPr/>
        <p:txBody>
          <a:bodyPr/>
          <a:lstStyle/>
          <a:p>
            <a:pPr>
              <a:defRPr/>
            </a:pPr>
            <a:fld id="{F289EA72-42C8-45D4-96A0-CC280C9CE1EC}" type="slidenum">
              <a:rPr lang="en-US" smtClean="0"/>
              <a:pPr>
                <a:defRPr/>
              </a:pPr>
              <a:t>11</a:t>
            </a:fld>
            <a:endParaRPr lang="en-US"/>
          </a:p>
        </p:txBody>
      </p:sp>
    </p:spTree>
  </p:cSld>
  <p:clrMapOvr>
    <a:masterClrMapping/>
  </p:clrMapOvr>
  <p:transition xmlns:p14="http://schemas.microsoft.com/office/powerpoint/2010/mai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spect="1" noChangeArrowheads="1"/>
          </p:cNvPicPr>
          <p:nvPr/>
        </p:nvPicPr>
        <p:blipFill>
          <a:blip r:embed="rId2" cstate="print"/>
          <a:srcRect/>
          <a:stretch>
            <a:fillRect/>
          </a:stretch>
        </p:blipFill>
        <p:spPr bwMode="auto">
          <a:xfrm>
            <a:off x="1066800" y="1371600"/>
            <a:ext cx="6905625" cy="4171950"/>
          </a:xfrm>
          <a:prstGeom prst="rect">
            <a:avLst/>
          </a:prstGeom>
          <a:noFill/>
          <a:ln w="9525">
            <a:noFill/>
            <a:miter lim="800000"/>
            <a:headEnd/>
            <a:tailEnd/>
          </a:ln>
        </p:spPr>
      </p:pic>
      <p:sp>
        <p:nvSpPr>
          <p:cNvPr id="3" name="TextBox 2"/>
          <p:cNvSpPr txBox="1"/>
          <p:nvPr/>
        </p:nvSpPr>
        <p:spPr>
          <a:xfrm>
            <a:off x="3429000" y="6324600"/>
            <a:ext cx="1967205" cy="369332"/>
          </a:xfrm>
          <a:prstGeom prst="rect">
            <a:avLst/>
          </a:prstGeom>
          <a:noFill/>
        </p:spPr>
        <p:txBody>
          <a:bodyPr wrap="none" rtlCol="0">
            <a:spAutoFit/>
          </a:bodyPr>
          <a:lstStyle/>
          <a:p>
            <a:r>
              <a:rPr lang="en-US" b="1" dirty="0" smtClean="0"/>
              <a:t>Hand-held Ruler</a:t>
            </a:r>
            <a:endParaRPr lang="en-US" dirty="0"/>
          </a:p>
        </p:txBody>
      </p:sp>
      <p:sp>
        <p:nvSpPr>
          <p:cNvPr id="4" name="Rectangle 3"/>
          <p:cNvSpPr/>
          <p:nvPr/>
        </p:nvSpPr>
        <p:spPr>
          <a:xfrm>
            <a:off x="457200" y="304800"/>
            <a:ext cx="7391400" cy="369332"/>
          </a:xfrm>
          <a:prstGeom prst="rect">
            <a:avLst/>
          </a:prstGeom>
        </p:spPr>
        <p:txBody>
          <a:bodyPr wrap="square">
            <a:spAutoFit/>
          </a:bodyPr>
          <a:lstStyle/>
          <a:p>
            <a:r>
              <a:rPr lang="en-US" dirty="0" smtClean="0"/>
              <a:t>http://depts.washington.edu/fasdpn/pdfs/pfl-software-accuracy.pdf</a:t>
            </a:r>
            <a:endParaRPr lang="en-US" dirty="0"/>
          </a:p>
        </p:txBody>
      </p:sp>
      <p:sp>
        <p:nvSpPr>
          <p:cNvPr id="5" name="Slide Number Placeholder 4"/>
          <p:cNvSpPr>
            <a:spLocks noGrp="1"/>
          </p:cNvSpPr>
          <p:nvPr>
            <p:ph type="sldNum" sz="quarter" idx="12"/>
          </p:nvPr>
        </p:nvSpPr>
        <p:spPr/>
        <p:txBody>
          <a:bodyPr/>
          <a:lstStyle/>
          <a:p>
            <a:pPr>
              <a:defRPr/>
            </a:pPr>
            <a:fld id="{F289EA72-42C8-45D4-96A0-CC280C9CE1EC}" type="slidenum">
              <a:rPr lang="en-US" smtClean="0"/>
              <a:pPr>
                <a:defRPr/>
              </a:pPr>
              <a:t>12</a:t>
            </a:fld>
            <a:endParaRPr lang="en-US"/>
          </a:p>
        </p:txBody>
      </p:sp>
    </p:spTree>
  </p:cSld>
  <p:clrMapOvr>
    <a:masterClrMapping/>
  </p:clrMapOvr>
  <p:transition xmlns:p14="http://schemas.microsoft.com/office/powerpoint/2010/mai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6172200"/>
            <a:ext cx="5257800" cy="369332"/>
          </a:xfrm>
          <a:prstGeom prst="rect">
            <a:avLst/>
          </a:prstGeom>
        </p:spPr>
        <p:txBody>
          <a:bodyPr wrap="square">
            <a:spAutoFit/>
          </a:bodyPr>
          <a:lstStyle/>
          <a:p>
            <a:r>
              <a:rPr lang="en-US" b="1" dirty="0" smtClean="0"/>
              <a:t>FAS Facial Photographic Analysis Software</a:t>
            </a:r>
            <a:endParaRPr lang="en-US" dirty="0"/>
          </a:p>
        </p:txBody>
      </p:sp>
      <p:pic>
        <p:nvPicPr>
          <p:cNvPr id="217090" name="Picture 2"/>
          <p:cNvPicPr>
            <a:picLocks noChangeAspect="1" noChangeArrowheads="1"/>
          </p:cNvPicPr>
          <p:nvPr/>
        </p:nvPicPr>
        <p:blipFill>
          <a:blip r:embed="rId2" cstate="print"/>
          <a:srcRect/>
          <a:stretch>
            <a:fillRect/>
          </a:stretch>
        </p:blipFill>
        <p:spPr bwMode="auto">
          <a:xfrm>
            <a:off x="0" y="2057400"/>
            <a:ext cx="9144000" cy="3581400"/>
          </a:xfrm>
          <a:prstGeom prst="rect">
            <a:avLst/>
          </a:prstGeom>
          <a:noFill/>
          <a:ln w="9525">
            <a:noFill/>
            <a:miter lim="800000"/>
            <a:headEnd/>
            <a:tailEnd/>
          </a:ln>
        </p:spPr>
      </p:pic>
      <p:sp>
        <p:nvSpPr>
          <p:cNvPr id="4" name="Rectangle 3"/>
          <p:cNvSpPr/>
          <p:nvPr/>
        </p:nvSpPr>
        <p:spPr>
          <a:xfrm>
            <a:off x="914400" y="457200"/>
            <a:ext cx="7391400" cy="369332"/>
          </a:xfrm>
          <a:prstGeom prst="rect">
            <a:avLst/>
          </a:prstGeom>
        </p:spPr>
        <p:txBody>
          <a:bodyPr wrap="square">
            <a:spAutoFit/>
          </a:bodyPr>
          <a:lstStyle/>
          <a:p>
            <a:r>
              <a:rPr lang="en-US" dirty="0" smtClean="0"/>
              <a:t>http://depts.washington.edu/fasdpn/pdfs/pfl-software-accuracy.pdf</a:t>
            </a:r>
            <a:endParaRPr lang="en-US" dirty="0"/>
          </a:p>
        </p:txBody>
      </p:sp>
      <p:sp>
        <p:nvSpPr>
          <p:cNvPr id="5" name="Slide Number Placeholder 4"/>
          <p:cNvSpPr>
            <a:spLocks noGrp="1"/>
          </p:cNvSpPr>
          <p:nvPr>
            <p:ph type="sldNum" sz="quarter" idx="12"/>
          </p:nvPr>
        </p:nvSpPr>
        <p:spPr/>
        <p:txBody>
          <a:bodyPr/>
          <a:lstStyle/>
          <a:p>
            <a:pPr>
              <a:defRPr/>
            </a:pPr>
            <a:fld id="{F289EA72-42C8-45D4-96A0-CC280C9CE1EC}" type="slidenum">
              <a:rPr lang="en-US" smtClean="0"/>
              <a:pPr>
                <a:defRPr/>
              </a:pPr>
              <a:t>13</a:t>
            </a:fld>
            <a:endParaRPr lang="en-US"/>
          </a:p>
        </p:txBody>
      </p:sp>
    </p:spTree>
  </p:cSld>
  <p:clrMapOvr>
    <a:masterClrMapping/>
  </p:clrMapOvr>
  <p:transition xmlns:p14="http://schemas.microsoft.com/office/powerpoint/2010/mai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87448" y="457200"/>
            <a:ext cx="6293567" cy="5486400"/>
          </a:xfrm>
          <a:prstGeom prst="rect">
            <a:avLst/>
          </a:prstGeom>
          <a:noFill/>
          <a:ln w="9525">
            <a:noFill/>
            <a:miter lim="800000"/>
            <a:headEnd/>
            <a:tailEnd/>
          </a:ln>
        </p:spPr>
      </p:pic>
      <p:sp>
        <p:nvSpPr>
          <p:cNvPr id="1027" name="Rectangle 3"/>
          <p:cNvSpPr>
            <a:spLocks noChangeArrowheads="1"/>
          </p:cNvSpPr>
          <p:nvPr/>
        </p:nvSpPr>
        <p:spPr bwMode="auto">
          <a:xfrm>
            <a:off x="381000" y="6177290"/>
            <a:ext cx="8153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Diagnostic Guide for Fetal Alcohol Syndrome and Related Conditions The 4-Digit Diagnostic Code Second Edition </a:t>
            </a:r>
            <a:r>
              <a:rPr kumimoji="0" lang="en-US" sz="1400" b="0" i="0" u="none" strike="noStrike" cap="none" normalizeH="0" baseline="0" dirty="0" smtClean="0">
                <a:ln>
                  <a:noFill/>
                </a:ln>
                <a:effectLst/>
                <a:latin typeface="Arial" pitchFamily="34" charset="0"/>
                <a:ea typeface="Calibri" pitchFamily="34" charset="0"/>
                <a:cs typeface="Arial" pitchFamily="34" charset="0"/>
              </a:rPr>
              <a:t>FAS Diagnostic and</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1400" b="0" i="0" u="none" strike="noStrike" cap="none" normalizeH="0" baseline="0" dirty="0" smtClean="0">
                <a:ln>
                  <a:noFill/>
                </a:ln>
                <a:effectLst/>
                <a:latin typeface="Arial" pitchFamily="34" charset="0"/>
                <a:ea typeface="Calibri" pitchFamily="34" charset="0"/>
                <a:cs typeface="Arial" pitchFamily="34" charset="0"/>
              </a:rPr>
              <a:t>Prevention Network</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1400" b="0" i="0" u="none" strike="noStrike" cap="none" normalizeH="0" baseline="0" dirty="0" smtClean="0">
                <a:ln>
                  <a:noFill/>
                </a:ln>
                <a:effectLst/>
                <a:latin typeface="Arial" pitchFamily="34" charset="0"/>
                <a:ea typeface="Calibri" pitchFamily="34" charset="0"/>
                <a:cs typeface="Arial" pitchFamily="34" charset="0"/>
              </a:rPr>
              <a:t>University of Washington.1999</a:t>
            </a:r>
            <a:endParaRPr kumimoji="0" lang="en-US" sz="1400" b="0" i="0" u="none" strike="noStrike" cap="none" normalizeH="0" baseline="0" dirty="0" smtClean="0">
              <a:ln>
                <a:noFill/>
              </a:ln>
              <a:effectLst/>
              <a:latin typeface="Arial" pitchFamily="34" charset="0"/>
            </a:endParaRPr>
          </a:p>
        </p:txBody>
      </p:sp>
      <p:sp>
        <p:nvSpPr>
          <p:cNvPr id="4" name="Slide Number Placeholder 3"/>
          <p:cNvSpPr>
            <a:spLocks noGrp="1"/>
          </p:cNvSpPr>
          <p:nvPr>
            <p:ph type="sldNum" sz="quarter" idx="12"/>
          </p:nvPr>
        </p:nvSpPr>
        <p:spPr/>
        <p:txBody>
          <a:bodyPr/>
          <a:lstStyle/>
          <a:p>
            <a:pPr>
              <a:defRPr/>
            </a:pPr>
            <a:fld id="{F289EA72-42C8-45D4-96A0-CC280C9CE1EC}" type="slidenum">
              <a:rPr lang="en-US" smtClean="0"/>
              <a:pPr>
                <a:defRPr/>
              </a:pPr>
              <a:t>14</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905000"/>
          <a:ext cx="8458200" cy="4243251"/>
        </p:xfrm>
        <a:graphic>
          <a:graphicData uri="http://schemas.openxmlformats.org/drawingml/2006/table">
            <a:tbl>
              <a:tblPr>
                <a:tableStyleId>{3C2FFA5D-87B4-456A-9821-1D502468CF0F}</a:tableStyleId>
              </a:tblPr>
              <a:tblGrid>
                <a:gridCol w="4229100"/>
                <a:gridCol w="4229100"/>
              </a:tblGrid>
              <a:tr h="581694">
                <a:tc>
                  <a:txBody>
                    <a:bodyPr/>
                    <a:lstStyle/>
                    <a:p>
                      <a:pPr algn="l"/>
                      <a:r>
                        <a:rPr lang="en-US" sz="3200" dirty="0"/>
                        <a:t>Clinical feature</a:t>
                      </a:r>
                      <a:endParaRPr lang="en-US" sz="3200" b="1" dirty="0">
                        <a:solidFill>
                          <a:schemeClr val="tx1"/>
                        </a:solidFill>
                      </a:endParaRPr>
                    </a:p>
                  </a:txBody>
                  <a:tcPr marL="0" marR="0" marT="0" marB="0" anchor="b"/>
                </a:tc>
                <a:tc>
                  <a:txBody>
                    <a:bodyPr/>
                    <a:lstStyle/>
                    <a:p>
                      <a:pPr algn="l"/>
                      <a:r>
                        <a:rPr lang="en-US" sz="3200" dirty="0"/>
                        <a:t>Criteria</a:t>
                      </a:r>
                      <a:endParaRPr lang="en-US" sz="3200" b="1" dirty="0">
                        <a:solidFill>
                          <a:schemeClr val="tx1"/>
                        </a:solidFill>
                      </a:endParaRPr>
                    </a:p>
                  </a:txBody>
                  <a:tcPr marL="0" marR="0" marT="0" marB="0" anchor="b"/>
                </a:tc>
              </a:tr>
              <a:tr h="1220519">
                <a:tc>
                  <a:txBody>
                    <a:bodyPr/>
                    <a:lstStyle/>
                    <a:p>
                      <a:pPr algn="l"/>
                      <a:r>
                        <a:rPr lang="en-US" sz="3200" dirty="0"/>
                        <a:t>Shortened </a:t>
                      </a:r>
                      <a:r>
                        <a:rPr lang="en-US" sz="3200" dirty="0" err="1"/>
                        <a:t>palpebral</a:t>
                      </a:r>
                      <a:r>
                        <a:rPr lang="en-US" sz="3200" dirty="0"/>
                        <a:t> fissures</a:t>
                      </a:r>
                      <a:endParaRPr lang="en-US" sz="3200" dirty="0">
                        <a:solidFill>
                          <a:schemeClr val="tx1"/>
                        </a:solidFill>
                        <a:latin typeface="Arial" pitchFamily="34" charset="0"/>
                        <a:cs typeface="Arial" pitchFamily="34" charset="0"/>
                      </a:endParaRPr>
                    </a:p>
                  </a:txBody>
                  <a:tcPr marL="0" marR="0" marT="0" marB="0"/>
                </a:tc>
                <a:tc>
                  <a:txBody>
                    <a:bodyPr/>
                    <a:lstStyle/>
                    <a:p>
                      <a:pPr algn="l"/>
                      <a:r>
                        <a:rPr lang="en-US" sz="3200" dirty="0"/>
                        <a:t>≤10th percentile for age and racial norms</a:t>
                      </a:r>
                      <a:endParaRPr lang="en-US" sz="3200" dirty="0">
                        <a:solidFill>
                          <a:schemeClr val="tx1"/>
                        </a:solidFill>
                        <a:latin typeface="Arial" pitchFamily="34" charset="0"/>
                        <a:cs typeface="Arial" pitchFamily="34" charset="0"/>
                      </a:endParaRPr>
                    </a:p>
                  </a:txBody>
                  <a:tcPr marL="0" marR="0" marT="0" marB="0"/>
                </a:tc>
              </a:tr>
              <a:tr h="1220519">
                <a:tc>
                  <a:txBody>
                    <a:bodyPr/>
                    <a:lstStyle/>
                    <a:p>
                      <a:pPr algn="l"/>
                      <a:r>
                        <a:rPr lang="en-US" sz="3200" dirty="0"/>
                        <a:t>Smooth </a:t>
                      </a:r>
                      <a:r>
                        <a:rPr lang="en-US" sz="3200" dirty="0" err="1"/>
                        <a:t>philtrum</a:t>
                      </a:r>
                      <a:endParaRPr lang="en-US" sz="3200" dirty="0">
                        <a:solidFill>
                          <a:schemeClr val="tx1"/>
                        </a:solidFill>
                        <a:latin typeface="Arial" pitchFamily="34" charset="0"/>
                        <a:cs typeface="Arial" pitchFamily="34" charset="0"/>
                      </a:endParaRPr>
                    </a:p>
                  </a:txBody>
                  <a:tcPr marL="0" marR="0" marT="0" marB="0"/>
                </a:tc>
                <a:tc>
                  <a:txBody>
                    <a:bodyPr/>
                    <a:lstStyle/>
                    <a:p>
                      <a:pPr algn="l"/>
                      <a:r>
                        <a:rPr lang="en-US" sz="3200" dirty="0"/>
                        <a:t>Score of 4 or 5 on Lip-</a:t>
                      </a:r>
                      <a:r>
                        <a:rPr lang="en-US" sz="3200" dirty="0" err="1"/>
                        <a:t>Philtrum</a:t>
                      </a:r>
                      <a:r>
                        <a:rPr lang="en-US" sz="3200" dirty="0"/>
                        <a:t> </a:t>
                      </a:r>
                      <a:r>
                        <a:rPr lang="en-US" sz="3200" dirty="0" smtClean="0"/>
                        <a:t>Guide</a:t>
                      </a:r>
                      <a:endParaRPr lang="en-US" sz="3200" dirty="0">
                        <a:solidFill>
                          <a:schemeClr val="tx1"/>
                        </a:solidFill>
                        <a:latin typeface="Arial" pitchFamily="34" charset="0"/>
                        <a:cs typeface="Arial" pitchFamily="34" charset="0"/>
                      </a:endParaRPr>
                    </a:p>
                  </a:txBody>
                  <a:tcPr marL="0" marR="0" marT="0" marB="0"/>
                </a:tc>
              </a:tr>
              <a:tr h="1220519">
                <a:tc>
                  <a:txBody>
                    <a:bodyPr/>
                    <a:lstStyle/>
                    <a:p>
                      <a:pPr algn="l"/>
                      <a:r>
                        <a:rPr lang="en-US" sz="3200" dirty="0"/>
                        <a:t>Thin vermilion border of upper lip</a:t>
                      </a:r>
                      <a:endParaRPr lang="en-US" sz="3200" dirty="0">
                        <a:solidFill>
                          <a:schemeClr val="tx1"/>
                        </a:solidFill>
                        <a:latin typeface="Arial" pitchFamily="34" charset="0"/>
                        <a:cs typeface="Arial" pitchFamily="34" charset="0"/>
                      </a:endParaRPr>
                    </a:p>
                  </a:txBody>
                  <a:tcPr marL="0" marR="0" marT="0" marB="0"/>
                </a:tc>
                <a:tc>
                  <a:txBody>
                    <a:bodyPr/>
                    <a:lstStyle/>
                    <a:p>
                      <a:pPr algn="l"/>
                      <a:r>
                        <a:rPr lang="en-US" sz="3200" dirty="0"/>
                        <a:t>Score of 4 or 5 on Lip-</a:t>
                      </a:r>
                      <a:r>
                        <a:rPr lang="en-US" sz="3200" dirty="0" err="1"/>
                        <a:t>Philtrum</a:t>
                      </a:r>
                      <a:r>
                        <a:rPr lang="en-US" sz="3200" dirty="0"/>
                        <a:t> Guide</a:t>
                      </a:r>
                      <a:endParaRPr lang="en-US" sz="3200" dirty="0">
                        <a:solidFill>
                          <a:schemeClr val="tx1"/>
                        </a:solidFill>
                        <a:latin typeface="Arial" pitchFamily="34" charset="0"/>
                        <a:cs typeface="Arial" pitchFamily="34" charset="0"/>
                      </a:endParaRPr>
                    </a:p>
                  </a:txBody>
                  <a:tcPr marL="0" marR="0" marT="0" marB="0"/>
                </a:tc>
              </a:tr>
            </a:tbl>
          </a:graphicData>
        </a:graphic>
      </p:graphicFrame>
      <p:sp>
        <p:nvSpPr>
          <p:cNvPr id="1026" name="Rectangle 2"/>
          <p:cNvSpPr>
            <a:spLocks noChangeArrowheads="1"/>
          </p:cNvSpPr>
          <p:nvPr/>
        </p:nvSpPr>
        <p:spPr bwMode="auto">
          <a:xfrm>
            <a:off x="914400" y="886599"/>
            <a:ext cx="7467600" cy="553998"/>
          </a:xfrm>
          <a:prstGeom prst="rect">
            <a:avLst/>
          </a:prstGeom>
          <a:solidFill>
            <a:srgbClr val="325997"/>
          </a:solid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rgbClr val="FFFFFF"/>
                </a:solidFill>
                <a:effectLst/>
                <a:latin typeface="Arial" pitchFamily="34" charset="0"/>
                <a:cs typeface="Arial" pitchFamily="34" charset="0"/>
              </a:rPr>
              <a:t>Dysmorphic</a:t>
            </a:r>
            <a:r>
              <a:rPr kumimoji="0" lang="en-US" sz="3600" b="1" i="0" u="none" strike="noStrike" cap="none" normalizeH="0" dirty="0" smtClean="0">
                <a:ln>
                  <a:noFill/>
                </a:ln>
                <a:solidFill>
                  <a:srgbClr val="FFFFFF"/>
                </a:solidFill>
                <a:effectLst/>
                <a:latin typeface="Arial" pitchFamily="34" charset="0"/>
                <a:cs typeface="Arial" pitchFamily="34" charset="0"/>
              </a:rPr>
              <a:t> </a:t>
            </a:r>
            <a:r>
              <a:rPr lang="en-US" sz="3600" b="1" dirty="0" smtClean="0">
                <a:solidFill>
                  <a:srgbClr val="FFFFFF"/>
                </a:solidFill>
                <a:latin typeface="Arial" pitchFamily="34" charset="0"/>
                <a:cs typeface="Arial" pitchFamily="34" charset="0"/>
              </a:rPr>
              <a:t>F</a:t>
            </a:r>
            <a:r>
              <a:rPr kumimoji="0" lang="en-US" sz="3600" b="1" i="0" u="none" strike="noStrike" cap="none" normalizeH="0" dirty="0" smtClean="0">
                <a:ln>
                  <a:noFill/>
                </a:ln>
                <a:solidFill>
                  <a:srgbClr val="FFFFFF"/>
                </a:solidFill>
                <a:effectLst/>
                <a:latin typeface="Arial" pitchFamily="34" charset="0"/>
                <a:cs typeface="Arial" pitchFamily="34" charset="0"/>
              </a:rPr>
              <a:t>acial </a:t>
            </a:r>
            <a:r>
              <a:rPr lang="en-US" sz="3600" b="1" dirty="0" smtClean="0">
                <a:solidFill>
                  <a:srgbClr val="FFFFFF"/>
                </a:solidFill>
                <a:latin typeface="Arial" pitchFamily="34" charset="0"/>
                <a:cs typeface="Arial" pitchFamily="34" charset="0"/>
              </a:rPr>
              <a:t>F</a:t>
            </a:r>
            <a:r>
              <a:rPr kumimoji="0" lang="en-US" sz="3600" b="1" i="0" u="none" strike="noStrike" cap="none" normalizeH="0" dirty="0" smtClean="0">
                <a:ln>
                  <a:noFill/>
                </a:ln>
                <a:solidFill>
                  <a:srgbClr val="FFFFFF"/>
                </a:solidFill>
                <a:effectLst/>
                <a:latin typeface="Arial" pitchFamily="34" charset="0"/>
                <a:cs typeface="Arial" pitchFamily="34" charset="0"/>
              </a:rPr>
              <a:t>eatures FAS</a:t>
            </a:r>
            <a:endParaRPr kumimoji="0" lang="en-US" sz="3600" b="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15875"/>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0" rIns="91440" bIns="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p:txBody>
          <a:bodyPr/>
          <a:lstStyle/>
          <a:p>
            <a:pPr>
              <a:defRPr/>
            </a:pPr>
            <a:fld id="{F289EA72-42C8-45D4-96A0-CC280C9CE1EC}" type="slidenum">
              <a:rPr lang="en-US" smtClean="0"/>
              <a:pPr>
                <a:defRPr/>
              </a:pPr>
              <a:t>15</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04088"/>
          </a:xfrm>
        </p:spPr>
        <p:txBody>
          <a:bodyPr>
            <a:normAutofit fontScale="90000"/>
          </a:bodyPr>
          <a:lstStyle/>
          <a:p>
            <a:r>
              <a:rPr lang="en-US" dirty="0" smtClean="0">
                <a:latin typeface="Arial Black" pitchFamily="34" charset="0"/>
              </a:rPr>
              <a:t>Smooth </a:t>
            </a:r>
            <a:r>
              <a:rPr lang="en-US" dirty="0" err="1" smtClean="0">
                <a:latin typeface="Arial Black" pitchFamily="34" charset="0"/>
              </a:rPr>
              <a:t>Philtrum</a:t>
            </a:r>
            <a:endParaRPr lang="en-US" dirty="0">
              <a:latin typeface="Arial Black" pitchFamily="34" charset="0"/>
            </a:endParaRPr>
          </a:p>
        </p:txBody>
      </p:sp>
      <p:sp>
        <p:nvSpPr>
          <p:cNvPr id="3" name="Content Placeholder 2"/>
          <p:cNvSpPr>
            <a:spLocks noGrp="1"/>
          </p:cNvSpPr>
          <p:nvPr>
            <p:ph idx="1"/>
          </p:nvPr>
        </p:nvSpPr>
        <p:spPr/>
        <p:txBody>
          <a:bodyPr/>
          <a:lstStyle/>
          <a:p>
            <a:r>
              <a:rPr lang="en-US" sz="3200" dirty="0" smtClean="0">
                <a:latin typeface="Arial" pitchFamily="34" charset="0"/>
                <a:cs typeface="Arial" pitchFamily="34" charset="0"/>
              </a:rPr>
              <a:t>Occurs also in:</a:t>
            </a:r>
          </a:p>
          <a:p>
            <a:pPr lvl="1"/>
            <a:r>
              <a:rPr lang="en-US" sz="3200" dirty="0" smtClean="0">
                <a:latin typeface="Arial" pitchFamily="34" charset="0"/>
                <a:cs typeface="Arial" pitchFamily="34" charset="0"/>
              </a:rPr>
              <a:t>Cornelia de Lange syndrome</a:t>
            </a:r>
          </a:p>
          <a:p>
            <a:pPr lvl="1"/>
            <a:r>
              <a:rPr lang="en-US" sz="3200" dirty="0" smtClean="0">
                <a:latin typeface="Arial" pitchFamily="34" charset="0"/>
                <a:cs typeface="Arial" pitchFamily="34" charset="0"/>
              </a:rPr>
              <a:t>Floating-Harbor syndrome</a:t>
            </a:r>
          </a:p>
          <a:p>
            <a:pPr lvl="1"/>
            <a:r>
              <a:rPr lang="en-US" sz="3200" dirty="0" err="1" smtClean="0">
                <a:latin typeface="Arial" pitchFamily="34" charset="0"/>
                <a:cs typeface="Arial" pitchFamily="34" charset="0"/>
              </a:rPr>
              <a:t>Geleophysic</a:t>
            </a:r>
            <a:r>
              <a:rPr lang="en-US" sz="3200" dirty="0" smtClean="0">
                <a:latin typeface="Arial" pitchFamily="34" charset="0"/>
                <a:cs typeface="Arial" pitchFamily="34" charset="0"/>
              </a:rPr>
              <a:t> dysplasia</a:t>
            </a:r>
          </a:p>
          <a:p>
            <a:pPr lvl="1"/>
            <a:r>
              <a:rPr lang="en-US" sz="3200" dirty="0" err="1" smtClean="0">
                <a:latin typeface="Arial" pitchFamily="34" charset="0"/>
                <a:cs typeface="Arial" pitchFamily="34" charset="0"/>
              </a:rPr>
              <a:t>Opitz</a:t>
            </a:r>
            <a:r>
              <a:rPr lang="en-US" sz="3200" dirty="0" smtClean="0">
                <a:latin typeface="Arial" pitchFamily="34" charset="0"/>
                <a:cs typeface="Arial" pitchFamily="34" charset="0"/>
              </a:rPr>
              <a:t> syndrome</a:t>
            </a:r>
          </a:p>
          <a:p>
            <a:pPr lvl="1"/>
            <a:r>
              <a:rPr lang="en-US" sz="3200" dirty="0" smtClean="0">
                <a:latin typeface="Arial" pitchFamily="34" charset="0"/>
                <a:cs typeface="Arial" pitchFamily="34" charset="0"/>
              </a:rPr>
              <a:t>Toluene </a:t>
            </a:r>
            <a:r>
              <a:rPr lang="en-US" sz="3200" dirty="0" err="1" smtClean="0">
                <a:latin typeface="Arial" pitchFamily="34" charset="0"/>
                <a:cs typeface="Arial" pitchFamily="34" charset="0"/>
              </a:rPr>
              <a:t>embryopathy</a:t>
            </a:r>
            <a:endParaRPr lang="en-US" sz="3200" dirty="0" smtClean="0">
              <a:latin typeface="Arial" pitchFamily="34" charset="0"/>
              <a:cs typeface="Arial" pitchFamily="34" charset="0"/>
            </a:endParaRPr>
          </a:p>
          <a:p>
            <a:pPr lvl="1"/>
            <a:endParaRPr lang="en-US" dirty="0" smtClean="0"/>
          </a:p>
          <a:p>
            <a:pPr lvl="1"/>
            <a:r>
              <a:rPr lang="en-US" sz="1400" dirty="0" smtClean="0"/>
              <a:t>Fetal Alcohol Syndrome. Guidelines for Referral and Diagnosis. CDC. May 2005</a:t>
            </a:r>
          </a:p>
          <a:p>
            <a:pPr lvl="1"/>
            <a:endParaRPr lang="en-US" dirty="0"/>
          </a:p>
        </p:txBody>
      </p:sp>
      <p:pic>
        <p:nvPicPr>
          <p:cNvPr id="4" name="Picture 3"/>
          <p:cNvPicPr/>
          <p:nvPr/>
        </p:nvPicPr>
        <p:blipFill>
          <a:blip r:embed="rId2" cstate="print"/>
          <a:srcRect l="420" t="22917" r="90363" b="64750"/>
          <a:stretch>
            <a:fillRect/>
          </a:stretch>
        </p:blipFill>
        <p:spPr bwMode="auto">
          <a:xfrm>
            <a:off x="6858000" y="990600"/>
            <a:ext cx="2076450" cy="1676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16</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Thin Vermillion Border</a:t>
            </a:r>
            <a:endParaRPr lang="en-US" dirty="0">
              <a:latin typeface="Arial Black" pitchFamily="34" charset="0"/>
            </a:endParaRPr>
          </a:p>
        </p:txBody>
      </p:sp>
      <p:sp>
        <p:nvSpPr>
          <p:cNvPr id="3" name="Content Placeholder 2"/>
          <p:cNvSpPr>
            <a:spLocks noGrp="1"/>
          </p:cNvSpPr>
          <p:nvPr>
            <p:ph idx="1"/>
          </p:nvPr>
        </p:nvSpPr>
        <p:spPr/>
        <p:txBody>
          <a:bodyPr/>
          <a:lstStyle/>
          <a:p>
            <a:r>
              <a:rPr lang="en-US" sz="3200" dirty="0" smtClean="0">
                <a:latin typeface="Arial" pitchFamily="34" charset="0"/>
                <a:cs typeface="Arial" pitchFamily="34" charset="0"/>
              </a:rPr>
              <a:t>Occurs also in:</a:t>
            </a:r>
          </a:p>
          <a:p>
            <a:pPr lvl="1"/>
            <a:r>
              <a:rPr lang="en-US" sz="3000" dirty="0" smtClean="0">
                <a:latin typeface="Arial" pitchFamily="34" charset="0"/>
                <a:cs typeface="Arial" pitchFamily="34" charset="0"/>
              </a:rPr>
              <a:t>Miller-</a:t>
            </a:r>
            <a:r>
              <a:rPr lang="en-US" sz="3000" dirty="0" err="1" smtClean="0">
                <a:latin typeface="Arial" pitchFamily="34" charset="0"/>
                <a:cs typeface="Arial" pitchFamily="34" charset="0"/>
              </a:rPr>
              <a:t>Dieker</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Lissencephaly</a:t>
            </a:r>
            <a:r>
              <a:rPr lang="en-US" sz="3000" dirty="0" smtClean="0">
                <a:latin typeface="Arial" pitchFamily="34" charset="0"/>
                <a:cs typeface="Arial" pitchFamily="34" charset="0"/>
              </a:rPr>
              <a:t>) syndrome</a:t>
            </a:r>
          </a:p>
          <a:p>
            <a:pPr lvl="1"/>
            <a:r>
              <a:rPr lang="en-US" sz="3000" dirty="0" smtClean="0">
                <a:latin typeface="Arial" pitchFamily="34" charset="0"/>
                <a:cs typeface="Arial" pitchFamily="34" charset="0"/>
              </a:rPr>
              <a:t>Fetal </a:t>
            </a:r>
            <a:r>
              <a:rPr lang="en-US" sz="3000" dirty="0" err="1" smtClean="0">
                <a:latin typeface="Arial" pitchFamily="34" charset="0"/>
                <a:cs typeface="Arial" pitchFamily="34" charset="0"/>
              </a:rPr>
              <a:t>Valproate</a:t>
            </a:r>
            <a:r>
              <a:rPr lang="en-US" sz="3000" dirty="0" smtClean="0">
                <a:latin typeface="Arial" pitchFamily="34" charset="0"/>
                <a:cs typeface="Arial" pitchFamily="34" charset="0"/>
              </a:rPr>
              <a:t> syndrome</a:t>
            </a:r>
          </a:p>
          <a:p>
            <a:pPr lvl="1"/>
            <a:r>
              <a:rPr lang="en-US" sz="3000" dirty="0" err="1" smtClean="0">
                <a:latin typeface="Arial" pitchFamily="34" charset="0"/>
                <a:cs typeface="Arial" pitchFamily="34" charset="0"/>
              </a:rPr>
              <a:t>Geleophysic</a:t>
            </a:r>
            <a:r>
              <a:rPr lang="en-US" sz="3000" dirty="0" smtClean="0">
                <a:latin typeface="Arial" pitchFamily="34" charset="0"/>
                <a:cs typeface="Arial" pitchFamily="34" charset="0"/>
              </a:rPr>
              <a:t> dysplasia</a:t>
            </a:r>
          </a:p>
          <a:p>
            <a:pPr lvl="1"/>
            <a:r>
              <a:rPr lang="en-US" sz="3000" dirty="0" smtClean="0">
                <a:latin typeface="Arial" pitchFamily="34" charset="0"/>
                <a:cs typeface="Arial" pitchFamily="34" charset="0"/>
              </a:rPr>
              <a:t>Cornelia de Lange syndrome</a:t>
            </a:r>
          </a:p>
          <a:p>
            <a:pPr lvl="1"/>
            <a:r>
              <a:rPr lang="en-US" sz="3000" dirty="0" smtClean="0">
                <a:latin typeface="Arial" pitchFamily="34" charset="0"/>
                <a:cs typeface="Arial" pitchFamily="34" charset="0"/>
              </a:rPr>
              <a:t>Toluene </a:t>
            </a:r>
            <a:r>
              <a:rPr lang="en-US" sz="3000" dirty="0" err="1" smtClean="0">
                <a:latin typeface="Arial" pitchFamily="34" charset="0"/>
                <a:cs typeface="Arial" pitchFamily="34" charset="0"/>
              </a:rPr>
              <a:t>embryopathy</a:t>
            </a:r>
            <a:endParaRPr lang="en-US" sz="3000" dirty="0" smtClean="0">
              <a:latin typeface="Arial" pitchFamily="34" charset="0"/>
              <a:cs typeface="Arial" pitchFamily="34" charset="0"/>
            </a:endParaRPr>
          </a:p>
          <a:p>
            <a:endParaRPr lang="en-US" dirty="0" smtClean="0"/>
          </a:p>
          <a:p>
            <a:r>
              <a:rPr lang="en-US" sz="1400" dirty="0" smtClean="0"/>
              <a:t>Fetal Alcohol Syndrome. Guidelines for Referral and Diagnosis. CDC. May 2005</a:t>
            </a:r>
          </a:p>
          <a:p>
            <a:endParaRPr lang="en-US" dirty="0" smtClean="0"/>
          </a:p>
          <a:p>
            <a:endParaRPr lang="en-US" dirty="0" smtClean="0"/>
          </a:p>
          <a:p>
            <a:endParaRPr lang="en-US" dirty="0"/>
          </a:p>
        </p:txBody>
      </p:sp>
      <p:pic>
        <p:nvPicPr>
          <p:cNvPr id="4" name="Picture 3"/>
          <p:cNvPicPr/>
          <p:nvPr/>
        </p:nvPicPr>
        <p:blipFill>
          <a:blip r:embed="rId2" cstate="print"/>
          <a:srcRect l="420" t="22917" r="90363" b="64750"/>
          <a:stretch>
            <a:fillRect/>
          </a:stretch>
        </p:blipFill>
        <p:spPr bwMode="auto">
          <a:xfrm>
            <a:off x="6629400" y="2895600"/>
            <a:ext cx="2228850" cy="1828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17</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32688"/>
          </a:xfrm>
        </p:spPr>
        <p:txBody>
          <a:bodyPr>
            <a:normAutofit/>
          </a:bodyPr>
          <a:lstStyle/>
          <a:p>
            <a:r>
              <a:rPr lang="en-US" dirty="0" smtClean="0">
                <a:latin typeface="Arial Black" pitchFamily="34" charset="0"/>
              </a:rPr>
              <a:t>Short </a:t>
            </a:r>
            <a:r>
              <a:rPr lang="en-US" dirty="0" err="1" smtClean="0">
                <a:latin typeface="Arial Black" pitchFamily="34" charset="0"/>
              </a:rPr>
              <a:t>palpebral</a:t>
            </a:r>
            <a:r>
              <a:rPr lang="en-US" dirty="0" smtClean="0">
                <a:latin typeface="Arial Black" pitchFamily="34" charset="0"/>
              </a:rPr>
              <a:t> Fissure</a:t>
            </a:r>
            <a:endParaRPr lang="en-US" dirty="0"/>
          </a:p>
        </p:txBody>
      </p:sp>
      <p:sp>
        <p:nvSpPr>
          <p:cNvPr id="3" name="Content Placeholder 2"/>
          <p:cNvSpPr>
            <a:spLocks noGrp="1"/>
          </p:cNvSpPr>
          <p:nvPr>
            <p:ph idx="1"/>
          </p:nvPr>
        </p:nvSpPr>
        <p:spPr>
          <a:xfrm>
            <a:off x="0" y="1981200"/>
            <a:ext cx="4648200" cy="4389120"/>
          </a:xfrm>
        </p:spPr>
        <p:txBody>
          <a:bodyPr>
            <a:normAutofit fontScale="92500"/>
          </a:bodyPr>
          <a:lstStyle/>
          <a:p>
            <a:pPr lvl="1"/>
            <a:r>
              <a:rPr lang="en-US" sz="3000" dirty="0" smtClean="0">
                <a:latin typeface="Arial" pitchFamily="34" charset="0"/>
                <a:cs typeface="Arial" pitchFamily="34" charset="0"/>
              </a:rPr>
              <a:t>Occurs also in:</a:t>
            </a:r>
          </a:p>
          <a:p>
            <a:pPr lvl="2">
              <a:lnSpc>
                <a:spcPts val="3120"/>
              </a:lnSpc>
            </a:pPr>
            <a:r>
              <a:rPr lang="en-US" sz="2600" dirty="0" err="1" smtClean="0">
                <a:latin typeface="Arial" pitchFamily="34" charset="0"/>
                <a:cs typeface="Arial" pitchFamily="34" charset="0"/>
              </a:rPr>
              <a:t>Campomelic</a:t>
            </a:r>
            <a:r>
              <a:rPr lang="en-US" sz="2600" dirty="0" smtClean="0">
                <a:latin typeface="Arial" pitchFamily="34" charset="0"/>
                <a:cs typeface="Arial" pitchFamily="34" charset="0"/>
              </a:rPr>
              <a:t> dysplasia</a:t>
            </a:r>
          </a:p>
          <a:p>
            <a:pPr lvl="2">
              <a:lnSpc>
                <a:spcPts val="3120"/>
              </a:lnSpc>
            </a:pPr>
            <a:r>
              <a:rPr lang="en-US" sz="2600" dirty="0" err="1" smtClean="0">
                <a:latin typeface="Arial" pitchFamily="34" charset="0"/>
                <a:cs typeface="Arial" pitchFamily="34" charset="0"/>
              </a:rPr>
              <a:t>DiGeorge</a:t>
            </a:r>
            <a:r>
              <a:rPr lang="en-US" sz="2600" dirty="0" smtClean="0">
                <a:latin typeface="Arial" pitchFamily="34" charset="0"/>
                <a:cs typeface="Arial" pitchFamily="34" charset="0"/>
              </a:rPr>
              <a:t> sequence</a:t>
            </a:r>
          </a:p>
          <a:p>
            <a:pPr lvl="2">
              <a:lnSpc>
                <a:spcPts val="3120"/>
              </a:lnSpc>
            </a:pPr>
            <a:r>
              <a:rPr lang="en-US" sz="2600" dirty="0" err="1" smtClean="0">
                <a:latin typeface="Arial" pitchFamily="34" charset="0"/>
                <a:cs typeface="Arial" pitchFamily="34" charset="0"/>
              </a:rPr>
              <a:t>Dubowitz</a:t>
            </a:r>
            <a:r>
              <a:rPr lang="en-US" sz="2600" dirty="0" smtClean="0">
                <a:latin typeface="Arial" pitchFamily="34" charset="0"/>
                <a:cs typeface="Arial" pitchFamily="34" charset="0"/>
              </a:rPr>
              <a:t> syndrome</a:t>
            </a:r>
          </a:p>
          <a:p>
            <a:pPr lvl="2">
              <a:lnSpc>
                <a:spcPts val="3120"/>
              </a:lnSpc>
            </a:pPr>
            <a:r>
              <a:rPr lang="en-US" sz="2600" dirty="0" smtClean="0">
                <a:latin typeface="Arial" pitchFamily="34" charset="0"/>
                <a:cs typeface="Arial" pitchFamily="34" charset="0"/>
              </a:rPr>
              <a:t>Duplication 10q sequence</a:t>
            </a:r>
          </a:p>
          <a:p>
            <a:pPr lvl="2">
              <a:lnSpc>
                <a:spcPts val="3120"/>
              </a:lnSpc>
            </a:pPr>
            <a:r>
              <a:rPr lang="en-US" sz="2600" dirty="0" smtClean="0">
                <a:latin typeface="Arial" pitchFamily="34" charset="0"/>
                <a:cs typeface="Arial" pitchFamily="34" charset="0"/>
              </a:rPr>
              <a:t>Duplication 15q sequence</a:t>
            </a:r>
          </a:p>
          <a:p>
            <a:pPr lvl="2">
              <a:lnSpc>
                <a:spcPts val="3120"/>
              </a:lnSpc>
            </a:pPr>
            <a:r>
              <a:rPr lang="en-US" sz="2600" dirty="0" smtClean="0">
                <a:latin typeface="Arial" pitchFamily="34" charset="0"/>
                <a:cs typeface="Arial" pitchFamily="34" charset="0"/>
              </a:rPr>
              <a:t>FG syndrome</a:t>
            </a:r>
          </a:p>
          <a:p>
            <a:pPr lvl="2">
              <a:lnSpc>
                <a:spcPts val="3120"/>
              </a:lnSpc>
            </a:pPr>
            <a:r>
              <a:rPr lang="en-US" sz="2600" dirty="0" smtClean="0">
                <a:latin typeface="Arial" pitchFamily="34" charset="0"/>
                <a:cs typeface="Arial" pitchFamily="34" charset="0"/>
              </a:rPr>
              <a:t>Maternal </a:t>
            </a:r>
            <a:r>
              <a:rPr lang="en-US" sz="2600" dirty="0" err="1" smtClean="0">
                <a:latin typeface="Arial" pitchFamily="34" charset="0"/>
                <a:cs typeface="Arial" pitchFamily="34" charset="0"/>
              </a:rPr>
              <a:t>phenylketonuria</a:t>
            </a:r>
            <a:r>
              <a:rPr lang="en-US" sz="2600" dirty="0" smtClean="0">
                <a:latin typeface="Arial" pitchFamily="34" charset="0"/>
                <a:cs typeface="Arial" pitchFamily="34" charset="0"/>
              </a:rPr>
              <a:t> (PKU)</a:t>
            </a:r>
          </a:p>
          <a:p>
            <a:endParaRPr lang="en-US" dirty="0"/>
          </a:p>
        </p:txBody>
      </p:sp>
      <p:sp>
        <p:nvSpPr>
          <p:cNvPr id="4" name="Rectangle 3"/>
          <p:cNvSpPr/>
          <p:nvPr/>
        </p:nvSpPr>
        <p:spPr>
          <a:xfrm>
            <a:off x="3733800" y="2438400"/>
            <a:ext cx="5638800" cy="2862322"/>
          </a:xfrm>
          <a:prstGeom prst="rect">
            <a:avLst/>
          </a:prstGeom>
        </p:spPr>
        <p:txBody>
          <a:bodyPr wrap="square">
            <a:spAutoFit/>
          </a:bodyPr>
          <a:lstStyle/>
          <a:p>
            <a:pPr lvl="2" indent="246888">
              <a:lnSpc>
                <a:spcPts val="3120"/>
              </a:lnSpc>
              <a:spcBef>
                <a:spcPts val="576"/>
              </a:spcBef>
              <a:buClr>
                <a:srgbClr val="00B0F0"/>
              </a:buClr>
              <a:buFont typeface="Arial" pitchFamily="34" charset="0"/>
              <a:buChar char="•"/>
            </a:pPr>
            <a:r>
              <a:rPr lang="en-US" sz="2600" dirty="0" err="1" smtClean="0"/>
              <a:t>Oculodentodigital</a:t>
            </a:r>
            <a:r>
              <a:rPr lang="en-US" sz="2600" dirty="0" smtClean="0"/>
              <a:t> syndrome</a:t>
            </a:r>
          </a:p>
          <a:p>
            <a:pPr lvl="2" indent="246888">
              <a:lnSpc>
                <a:spcPts val="3120"/>
              </a:lnSpc>
              <a:spcBef>
                <a:spcPts val="576"/>
              </a:spcBef>
              <a:buClr>
                <a:srgbClr val="00B0F0"/>
              </a:buClr>
              <a:buFont typeface="Arial" pitchFamily="34" charset="0"/>
              <a:buChar char="•"/>
            </a:pPr>
            <a:r>
              <a:rPr lang="en-US" sz="2600" dirty="0" err="1" smtClean="0"/>
              <a:t>Opitz</a:t>
            </a:r>
            <a:r>
              <a:rPr lang="en-US" sz="2600" dirty="0" smtClean="0"/>
              <a:t> syndrome</a:t>
            </a:r>
          </a:p>
          <a:p>
            <a:pPr lvl="2" indent="246888">
              <a:lnSpc>
                <a:spcPts val="3120"/>
              </a:lnSpc>
              <a:spcBef>
                <a:spcPts val="576"/>
              </a:spcBef>
              <a:buClr>
                <a:srgbClr val="00B0F0"/>
              </a:buClr>
              <a:buFont typeface="Arial" pitchFamily="34" charset="0"/>
              <a:buChar char="•"/>
            </a:pPr>
            <a:r>
              <a:rPr lang="en-US" sz="2600" dirty="0" err="1" smtClean="0"/>
              <a:t>Trisomy</a:t>
            </a:r>
            <a:r>
              <a:rPr lang="en-US" sz="2600" dirty="0" smtClean="0"/>
              <a:t> 18 syndrome</a:t>
            </a:r>
          </a:p>
          <a:p>
            <a:pPr lvl="2" indent="246888">
              <a:lnSpc>
                <a:spcPts val="3120"/>
              </a:lnSpc>
              <a:spcBef>
                <a:spcPts val="576"/>
              </a:spcBef>
              <a:buClr>
                <a:srgbClr val="00B0F0"/>
              </a:buClr>
              <a:buFont typeface="Arial" pitchFamily="34" charset="0"/>
              <a:buChar char="•"/>
            </a:pPr>
            <a:r>
              <a:rPr lang="en-US" sz="2600" dirty="0" smtClean="0"/>
              <a:t>Williams syndrome</a:t>
            </a:r>
          </a:p>
          <a:p>
            <a:pPr lvl="2" indent="246888">
              <a:lnSpc>
                <a:spcPts val="3120"/>
              </a:lnSpc>
              <a:spcBef>
                <a:spcPts val="576"/>
              </a:spcBef>
              <a:buClr>
                <a:srgbClr val="00B0F0"/>
              </a:buClr>
              <a:buFont typeface="Arial" pitchFamily="34" charset="0"/>
              <a:buChar char="•"/>
            </a:pPr>
            <a:r>
              <a:rPr lang="en-US" sz="2600" dirty="0" err="1" smtClean="0"/>
              <a:t>Velocardiofacial</a:t>
            </a:r>
            <a:r>
              <a:rPr lang="en-US" sz="2600" dirty="0" smtClean="0"/>
              <a:t> syndrome</a:t>
            </a:r>
          </a:p>
          <a:p>
            <a:pPr lvl="2" indent="246888">
              <a:lnSpc>
                <a:spcPts val="3120"/>
              </a:lnSpc>
              <a:spcBef>
                <a:spcPts val="576"/>
              </a:spcBef>
              <a:buClr>
                <a:srgbClr val="00B0F0"/>
              </a:buClr>
              <a:buFont typeface="Arial" pitchFamily="34" charset="0"/>
              <a:buChar char="•"/>
            </a:pPr>
            <a:r>
              <a:rPr lang="en-US" sz="2600" dirty="0" smtClean="0"/>
              <a:t>Toluene </a:t>
            </a:r>
            <a:r>
              <a:rPr lang="en-US" sz="2600" dirty="0" err="1" smtClean="0"/>
              <a:t>embryopathy</a:t>
            </a:r>
            <a:r>
              <a:rPr lang="en-US" sz="2600" dirty="0" smtClean="0"/>
              <a:t> </a:t>
            </a:r>
          </a:p>
        </p:txBody>
      </p:sp>
      <p:pic>
        <p:nvPicPr>
          <p:cNvPr id="6" name="Picture 5"/>
          <p:cNvPicPr/>
          <p:nvPr/>
        </p:nvPicPr>
        <p:blipFill>
          <a:blip r:embed="rId2" cstate="print"/>
          <a:srcRect l="28686" t="33502" r="35797" b="32237"/>
          <a:stretch>
            <a:fillRect/>
          </a:stretch>
        </p:blipFill>
        <p:spPr bwMode="auto">
          <a:xfrm>
            <a:off x="5638800" y="5257800"/>
            <a:ext cx="3505200" cy="1600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C5C40BF0-8C44-478E-9476-64801FCEB375}" type="slidenum">
              <a:rPr lang="en-US" smtClean="0"/>
              <a:pPr>
                <a:defRPr/>
              </a:pPr>
              <a:t>18</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O:\Prog Coordinator\FAS\FAS Activity log\FAS 2008-2011\photos children with FAS\photo_19.JPG"/>
          <p:cNvPicPr>
            <a:picLocks noChangeAspect="1" noChangeArrowheads="1"/>
          </p:cNvPicPr>
          <p:nvPr/>
        </p:nvPicPr>
        <p:blipFill>
          <a:blip r:embed="rId3" cstate="print"/>
          <a:srcRect/>
          <a:stretch>
            <a:fillRect/>
          </a:stretch>
        </p:blipFill>
        <p:spPr bwMode="auto">
          <a:xfrm>
            <a:off x="1676400" y="228600"/>
            <a:ext cx="6019800" cy="4300538"/>
          </a:xfrm>
          <a:prstGeom prst="rect">
            <a:avLst/>
          </a:prstGeom>
          <a:noFill/>
          <a:ln w="9525">
            <a:noFill/>
            <a:miter lim="800000"/>
            <a:headEnd/>
            <a:tailEnd/>
          </a:ln>
        </p:spPr>
      </p:pic>
      <p:sp>
        <p:nvSpPr>
          <p:cNvPr id="27650" name="Rectangle 2"/>
          <p:cNvSpPr>
            <a:spLocks noChangeArrowheads="1"/>
          </p:cNvSpPr>
          <p:nvPr/>
        </p:nvSpPr>
        <p:spPr bwMode="auto">
          <a:xfrm>
            <a:off x="914400" y="4572000"/>
            <a:ext cx="7467600" cy="2092325"/>
          </a:xfrm>
          <a:prstGeom prst="rect">
            <a:avLst/>
          </a:prstGeom>
          <a:noFill/>
          <a:ln w="9525">
            <a:noFill/>
            <a:miter lim="800000"/>
            <a:headEnd/>
            <a:tailEnd/>
          </a:ln>
        </p:spPr>
        <p:txBody>
          <a:bodyPr>
            <a:spAutoFit/>
          </a:bodyPr>
          <a:lstStyle/>
          <a:p>
            <a:r>
              <a:rPr lang="en-US" sz="1600" dirty="0"/>
              <a:t>Photo courtesy of the University of Louisville Fetal Alcohol Spectrum Disorders (FASD) Clinic - Weisskopf Child Evaluation Center, and the FASD Southeast Regional Training Center at Meharry Medical College Department of Family and Community Medicine: </a:t>
            </a:r>
            <a:r>
              <a:rPr lang="en-US" sz="1600" u="sng" dirty="0">
                <a:hlinkClick r:id="rId4"/>
              </a:rPr>
              <a:t>FASDsoutheast.org</a:t>
            </a:r>
            <a:r>
              <a:rPr lang="en-US" sz="1600" u="sng" dirty="0"/>
              <a:t/>
            </a:r>
            <a:br>
              <a:rPr lang="en-US" sz="1600" u="sng" dirty="0"/>
            </a:br>
            <a:r>
              <a:rPr lang="en-US" sz="1600" dirty="0"/>
              <a:t>Any use of this photo requires written permission from the University of Louisville FASD Clinic - Weisskopf Child Evaluation Center and the proper acknowledgement as written in this caption. </a:t>
            </a:r>
          </a:p>
          <a:p>
            <a:endParaRPr lang="en-US" dirty="0"/>
          </a:p>
        </p:txBody>
      </p:sp>
      <p:sp>
        <p:nvSpPr>
          <p:cNvPr id="4" name="Slide Number Placeholder 3"/>
          <p:cNvSpPr>
            <a:spLocks noGrp="1"/>
          </p:cNvSpPr>
          <p:nvPr>
            <p:ph type="sldNum" sz="quarter" idx="12"/>
          </p:nvPr>
        </p:nvSpPr>
        <p:spPr/>
        <p:txBody>
          <a:bodyPr/>
          <a:lstStyle/>
          <a:p>
            <a:pPr>
              <a:defRPr/>
            </a:pPr>
            <a:fld id="{F289EA72-42C8-45D4-96A0-CC280C9CE1EC}" type="slidenum">
              <a:rPr lang="en-US" smtClean="0"/>
              <a:pPr>
                <a:defRPr/>
              </a:pPr>
              <a:t>19</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381000" y="1219200"/>
            <a:ext cx="8229600" cy="788987"/>
          </a:xfrm>
        </p:spPr>
        <p:txBody>
          <a:bodyPr>
            <a:normAutofit fontScale="90000"/>
          </a:bodyPr>
          <a:lstStyle/>
          <a:p>
            <a:pPr algn="ctr"/>
            <a:r>
              <a:rPr lang="en-US" b="1" dirty="0" smtClean="0">
                <a:solidFill>
                  <a:schemeClr val="tx1"/>
                </a:solidFill>
              </a:rPr>
              <a:t>Presenter </a:t>
            </a:r>
            <a:r>
              <a:rPr lang="en-US" b="1" dirty="0">
                <a:solidFill>
                  <a:schemeClr val="tx1"/>
                </a:solidFill>
              </a:rPr>
              <a:t>Disclosures</a:t>
            </a:r>
          </a:p>
        </p:txBody>
      </p:sp>
      <p:sp>
        <p:nvSpPr>
          <p:cNvPr id="6151" name="Rectangle 7"/>
          <p:cNvSpPr>
            <a:spLocks noGrp="1" noChangeArrowheads="1"/>
          </p:cNvSpPr>
          <p:nvPr>
            <p:ph type="body" sz="half" idx="2"/>
          </p:nvPr>
        </p:nvSpPr>
        <p:spPr>
          <a:xfrm>
            <a:off x="228600" y="3048000"/>
            <a:ext cx="8686800" cy="1143000"/>
          </a:xfrm>
        </p:spPr>
        <p:txBody>
          <a:bodyPr>
            <a:normAutofit lnSpcReduction="10000"/>
          </a:bodyPr>
          <a:lstStyle/>
          <a:p>
            <a:pPr>
              <a:spcBef>
                <a:spcPct val="0"/>
              </a:spcBef>
              <a:buFont typeface="Wingdings" pitchFamily="2" charset="2"/>
              <a:buNone/>
            </a:pPr>
            <a:r>
              <a:rPr lang="en-US" sz="2400" b="1" dirty="0">
                <a:solidFill>
                  <a:srgbClr val="66CCFF"/>
                </a:solidFill>
                <a:latin typeface="Arial" charset="0"/>
              </a:rPr>
              <a:t>	</a:t>
            </a:r>
            <a:r>
              <a:rPr lang="en-US" sz="2400" b="1" dirty="0">
                <a:solidFill>
                  <a:schemeClr val="tx1"/>
                </a:solidFill>
                <a:latin typeface="Arial" charset="0"/>
              </a:rPr>
              <a:t>The following personal financial relationships with commercial interests relevant to this presentation existed during the past 12 months:</a:t>
            </a:r>
            <a:endParaRPr lang="en-US" sz="2400" dirty="0">
              <a:solidFill>
                <a:schemeClr val="tx1"/>
              </a:solidFill>
            </a:endParaRPr>
          </a:p>
        </p:txBody>
      </p:sp>
      <p:sp>
        <p:nvSpPr>
          <p:cNvPr id="6154" name="Text Box 10"/>
          <p:cNvSpPr txBox="1">
            <a:spLocks noChangeArrowheads="1"/>
          </p:cNvSpPr>
          <p:nvPr/>
        </p:nvSpPr>
        <p:spPr bwMode="auto">
          <a:xfrm>
            <a:off x="685800" y="1712913"/>
            <a:ext cx="7848600" cy="366712"/>
          </a:xfrm>
          <a:prstGeom prst="rect">
            <a:avLst/>
          </a:prstGeom>
          <a:noFill/>
          <a:ln w="9525">
            <a:noFill/>
            <a:miter lim="800000"/>
            <a:headEnd/>
            <a:tailEnd/>
          </a:ln>
          <a:effectLst/>
        </p:spPr>
        <p:txBody>
          <a:bodyPr>
            <a:spAutoFit/>
          </a:bodyPr>
          <a:lstStyle/>
          <a:p>
            <a:endParaRPr lang="en-US"/>
          </a:p>
        </p:txBody>
      </p:sp>
      <p:sp>
        <p:nvSpPr>
          <p:cNvPr id="6155" name="Text Box 11"/>
          <p:cNvSpPr txBox="1">
            <a:spLocks noChangeArrowheads="1"/>
          </p:cNvSpPr>
          <p:nvPr/>
        </p:nvSpPr>
        <p:spPr bwMode="auto">
          <a:xfrm>
            <a:off x="685800" y="1789113"/>
            <a:ext cx="7924800" cy="366712"/>
          </a:xfrm>
          <a:prstGeom prst="rect">
            <a:avLst/>
          </a:prstGeom>
          <a:noFill/>
          <a:ln w="9525">
            <a:noFill/>
            <a:miter lim="800000"/>
            <a:headEnd/>
            <a:tailEnd/>
          </a:ln>
          <a:effectLst/>
        </p:spPr>
        <p:txBody>
          <a:bodyPr>
            <a:spAutoFit/>
          </a:bodyPr>
          <a:lstStyle/>
          <a:p>
            <a:endParaRPr lang="en-US"/>
          </a:p>
        </p:txBody>
      </p:sp>
      <p:sp>
        <p:nvSpPr>
          <p:cNvPr id="6156" name="Text Box 12"/>
          <p:cNvSpPr txBox="1">
            <a:spLocks noChangeArrowheads="1"/>
          </p:cNvSpPr>
          <p:nvPr/>
        </p:nvSpPr>
        <p:spPr bwMode="auto">
          <a:xfrm>
            <a:off x="304800" y="2209800"/>
            <a:ext cx="7924800" cy="646331"/>
          </a:xfrm>
          <a:prstGeom prst="rect">
            <a:avLst/>
          </a:prstGeom>
          <a:noFill/>
          <a:ln w="9525">
            <a:noFill/>
            <a:miter lim="800000"/>
            <a:headEnd/>
            <a:tailEnd/>
          </a:ln>
          <a:effectLst/>
        </p:spPr>
        <p:txBody>
          <a:bodyPr>
            <a:spAutoFit/>
          </a:bodyPr>
          <a:lstStyle/>
          <a:p>
            <a:pPr algn="ctr"/>
            <a:r>
              <a:rPr lang="en-US" sz="3600" dirty="0" smtClean="0">
                <a:latin typeface="Arial" pitchFamily="34" charset="0"/>
                <a:cs typeface="Arial" pitchFamily="34" charset="0"/>
              </a:rPr>
              <a:t>Mohamad Sidani, MD, MS</a:t>
            </a:r>
            <a:endParaRPr lang="en-US" sz="3600" dirty="0">
              <a:latin typeface="Arial" pitchFamily="34" charset="0"/>
              <a:cs typeface="Arial" pitchFamily="34" charset="0"/>
            </a:endParaRPr>
          </a:p>
        </p:txBody>
      </p:sp>
      <p:sp>
        <p:nvSpPr>
          <p:cNvPr id="6157" name="Text Box 13"/>
          <p:cNvSpPr txBox="1">
            <a:spLocks noChangeArrowheads="1"/>
          </p:cNvSpPr>
          <p:nvPr/>
        </p:nvSpPr>
        <p:spPr bwMode="auto">
          <a:xfrm>
            <a:off x="228600" y="4648200"/>
            <a:ext cx="8686800" cy="1200329"/>
          </a:xfrm>
          <a:prstGeom prst="rect">
            <a:avLst/>
          </a:prstGeom>
          <a:noFill/>
          <a:ln w="9525">
            <a:noFill/>
            <a:miter lim="800000"/>
            <a:headEnd/>
            <a:tailEnd/>
          </a:ln>
          <a:effectLst/>
        </p:spPr>
        <p:txBody>
          <a:bodyPr>
            <a:spAutoFit/>
          </a:bodyPr>
          <a:lstStyle/>
          <a:p>
            <a:pPr algn="ctr"/>
            <a:r>
              <a:rPr lang="en-US" sz="3600" dirty="0" smtClean="0">
                <a:latin typeface="Arial" pitchFamily="34" charset="0"/>
                <a:cs typeface="Arial" pitchFamily="34" charset="0"/>
              </a:rPr>
              <a:t>“</a:t>
            </a:r>
            <a:r>
              <a:rPr lang="en-US" sz="3600" dirty="0">
                <a:latin typeface="Arial" pitchFamily="34" charset="0"/>
                <a:cs typeface="Arial" pitchFamily="34" charset="0"/>
              </a:rPr>
              <a:t>No relationships to disclose</a:t>
            </a:r>
            <a:r>
              <a:rPr lang="en-US" sz="3600" dirty="0" smtClean="0">
                <a:latin typeface="Arial" pitchFamily="34" charset="0"/>
                <a:cs typeface="Arial" pitchFamily="34" charset="0"/>
              </a:rPr>
              <a:t>”</a:t>
            </a:r>
            <a:endParaRPr lang="en-US" sz="3600" dirty="0">
              <a:latin typeface="Arial" pitchFamily="34" charset="0"/>
              <a:cs typeface="Arial" pitchFamily="34" charset="0"/>
            </a:endParaRPr>
          </a:p>
          <a:p>
            <a:pPr algn="l"/>
            <a:endParaRPr lang="en-US" dirty="0">
              <a:solidFill>
                <a:schemeClr val="folHlink"/>
              </a:solidFill>
            </a:endParaRPr>
          </a:p>
          <a:p>
            <a:pPr algn="l"/>
            <a:endParaRPr lang="en-US" dirty="0">
              <a:solidFill>
                <a:schemeClr val="folHlink"/>
              </a:solidFill>
            </a:endParaRPr>
          </a:p>
        </p:txBody>
      </p:sp>
      <p:sp>
        <p:nvSpPr>
          <p:cNvPr id="6158" name="Text Box 14"/>
          <p:cNvSpPr txBox="1">
            <a:spLocks noChangeArrowheads="1"/>
          </p:cNvSpPr>
          <p:nvPr/>
        </p:nvSpPr>
        <p:spPr bwMode="auto">
          <a:xfrm>
            <a:off x="457200" y="4343400"/>
            <a:ext cx="8153400" cy="366712"/>
          </a:xfrm>
          <a:prstGeom prst="rect">
            <a:avLst/>
          </a:prstGeom>
          <a:noFill/>
          <a:ln w="9525">
            <a:noFill/>
            <a:miter lim="800000"/>
            <a:headEnd/>
            <a:tailEnd/>
          </a:ln>
          <a:effectLst/>
        </p:spPr>
        <p:txBody>
          <a:bodyPr>
            <a:spAutoFit/>
          </a:bodyPr>
          <a:lstStyle/>
          <a:p>
            <a:endParaRPr lang="en-US"/>
          </a:p>
        </p:txBody>
      </p:sp>
      <p:sp>
        <p:nvSpPr>
          <p:cNvPr id="9" name="Slide Number Placeholder 8"/>
          <p:cNvSpPr>
            <a:spLocks noGrp="1"/>
          </p:cNvSpPr>
          <p:nvPr>
            <p:ph type="sldNum" sz="quarter" idx="12"/>
          </p:nvPr>
        </p:nvSpPr>
        <p:spPr/>
        <p:txBody>
          <a:bodyPr/>
          <a:lstStyle/>
          <a:p>
            <a:fld id="{314E087B-913C-4D15-ADEC-06C6363592C4}"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9698" name="Content Placeholder 3" descr="photo_23.JPG"/>
          <p:cNvPicPr>
            <a:picLocks noGrp="1" noChangeAspect="1"/>
          </p:cNvPicPr>
          <p:nvPr>
            <p:ph idx="1"/>
          </p:nvPr>
        </p:nvPicPr>
        <p:blipFill>
          <a:blip r:embed="rId3" cstate="print"/>
          <a:srcRect/>
          <a:stretch>
            <a:fillRect/>
          </a:stretch>
        </p:blipFill>
        <p:spPr>
          <a:xfrm>
            <a:off x="2667000" y="-15875"/>
            <a:ext cx="3886200" cy="5441950"/>
          </a:xfrm>
        </p:spPr>
      </p:pic>
      <p:sp>
        <p:nvSpPr>
          <p:cNvPr id="29699" name="Rectangle 4"/>
          <p:cNvSpPr>
            <a:spLocks noChangeArrowheads="1"/>
          </p:cNvSpPr>
          <p:nvPr/>
        </p:nvSpPr>
        <p:spPr bwMode="auto">
          <a:xfrm>
            <a:off x="381000" y="5474494"/>
            <a:ext cx="8763000" cy="1231106"/>
          </a:xfrm>
          <a:prstGeom prst="rect">
            <a:avLst/>
          </a:prstGeom>
          <a:noFill/>
          <a:ln w="9525">
            <a:noFill/>
            <a:miter lim="800000"/>
            <a:headEnd/>
            <a:tailEnd/>
          </a:ln>
        </p:spPr>
        <p:txBody>
          <a:bodyPr>
            <a:spAutoFit/>
          </a:bodyPr>
          <a:lstStyle/>
          <a:p>
            <a:r>
              <a:rPr lang="en-US" sz="1400" dirty="0"/>
              <a:t>Photo courtesy of the University of Louisville Fetal Alcohol Spectrum Disorders (FASD) Clinic - Weisskopf Child Evaluation Center, and the FASD Southeast Regional Training Center at Meharry Medical College Department of Family and Community Medicine: </a:t>
            </a:r>
            <a:r>
              <a:rPr lang="en-US" sz="1400" u="sng" dirty="0">
                <a:hlinkClick r:id="rId4"/>
              </a:rPr>
              <a:t>FASDsoutheast.org</a:t>
            </a:r>
            <a:r>
              <a:rPr lang="en-US" sz="1400" u="sng" dirty="0"/>
              <a:t>  </a:t>
            </a:r>
            <a:r>
              <a:rPr lang="en-US" sz="1400" dirty="0"/>
              <a:t>Any use of this photo requires written permission from the University of Louisville FASD Clinic - Weisskopf Child Evaluation Center and the proper acknowledgement as written in this caption.</a:t>
            </a:r>
            <a:r>
              <a:rPr lang="en-US" dirty="0"/>
              <a:t> </a:t>
            </a:r>
          </a:p>
        </p:txBody>
      </p:sp>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20</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162800"/>
            <a:ext cx="7430294" cy="838200"/>
          </a:xfrm>
        </p:spPr>
        <p:txBody>
          <a:bodyPr/>
          <a:lstStyle/>
          <a:p>
            <a:endParaRPr lang="en-US" sz="28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lvl="2"/>
            <a:endParaRPr lang="en-US" dirty="0" smtClean="0"/>
          </a:p>
          <a:p>
            <a:endParaRPr lang="en-US" dirty="0"/>
          </a:p>
        </p:txBody>
      </p:sp>
      <p:pic>
        <p:nvPicPr>
          <p:cNvPr id="1026" name="Picture 2" descr="C:\Users\chayes\AppData\Local\Microsoft\Windows\Temporary Internet Files\Content.Outlook\3O01NX43\Child with FAS_age 6_resiz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685800"/>
            <a:ext cx="56896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4878907"/>
            <a:ext cx="4572000" cy="923330"/>
          </a:xfrm>
          <a:prstGeom prst="rect">
            <a:avLst/>
          </a:prstGeom>
        </p:spPr>
        <p:txBody>
          <a:bodyPr>
            <a:spAutoFit/>
          </a:bodyPr>
          <a:lstStyle/>
          <a:p>
            <a:r>
              <a:rPr lang="en-US" dirty="0"/>
              <a:t>Photo of a 6-year old child with FAS.</a:t>
            </a:r>
          </a:p>
          <a:p>
            <a:r>
              <a:rPr lang="en-US" dirty="0" smtClean="0"/>
              <a:t>Courtesy of the Great Lakes FASD Regional Training Center. </a:t>
            </a:r>
            <a:endParaRPr lang="en-US" dirty="0"/>
          </a:p>
        </p:txBody>
      </p:sp>
      <p:sp>
        <p:nvSpPr>
          <p:cNvPr id="6" name="Slide Number Placeholder 5"/>
          <p:cNvSpPr>
            <a:spLocks noGrp="1"/>
          </p:cNvSpPr>
          <p:nvPr>
            <p:ph type="sldNum" sz="quarter" idx="12"/>
          </p:nvPr>
        </p:nvSpPr>
        <p:spPr/>
        <p:txBody>
          <a:bodyPr/>
          <a:lstStyle/>
          <a:p>
            <a:pPr>
              <a:defRPr/>
            </a:pPr>
            <a:fld id="{C5C40BF0-8C44-478E-9476-64801FCEB375}" type="slidenum">
              <a:rPr lang="en-US" smtClean="0"/>
              <a:pPr>
                <a:defRPr/>
              </a:pPr>
              <a:t>21</a:t>
            </a:fld>
            <a:endParaRPr lang="en-US"/>
          </a:p>
        </p:txBody>
      </p:sp>
    </p:spTree>
    <p:extLst>
      <p:ext uri="{BB962C8B-B14F-4D97-AF65-F5344CB8AC3E}">
        <p14:creationId xmlns:p14="http://schemas.microsoft.com/office/powerpoint/2010/main" val="3973246546"/>
      </p:ext>
    </p:extLst>
  </p:cSld>
  <p:clrMapOvr>
    <a:masterClrMapping/>
  </p:clrMapOvr>
  <p:transition xmlns:p14="http://schemas.microsoft.com/office/powerpoint/2010/mai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715000"/>
            <a:ext cx="6553200" cy="838201"/>
          </a:xfrm>
        </p:spPr>
        <p:txBody>
          <a:bodyPr/>
          <a:lstStyle/>
          <a:p>
            <a:pPr algn="l"/>
            <a:r>
              <a:rPr lang="en-US" sz="1400" dirty="0" smtClean="0"/>
              <a:t>Photo of a 13-year old child with FAS.  Courtesy of the Great lakes Regional Training Center.   </a:t>
            </a:r>
            <a:endParaRPr lang="en-US" sz="1400" dirty="0"/>
          </a:p>
        </p:txBody>
      </p:sp>
      <p:sp>
        <p:nvSpPr>
          <p:cNvPr id="3" name="Content Placeholder 2"/>
          <p:cNvSpPr>
            <a:spLocks noGrp="1"/>
          </p:cNvSpPr>
          <p:nvPr>
            <p:ph idx="1"/>
          </p:nvPr>
        </p:nvSpPr>
        <p:spPr/>
        <p:txBody>
          <a:bodyPr/>
          <a:lstStyle/>
          <a:p>
            <a:endParaRPr lang="en-US" dirty="0"/>
          </a:p>
        </p:txBody>
      </p:sp>
      <p:pic>
        <p:nvPicPr>
          <p:cNvPr id="2050" name="Picture 2" descr="C:\Users\chayes\AppData\Local\Microsoft\Windows\Temporary Internet Files\Content.Outlook\3O01NX43\DSCN0311_resiz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3716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22</a:t>
            </a:fld>
            <a:endParaRPr lang="en-US"/>
          </a:p>
        </p:txBody>
      </p:sp>
    </p:spTree>
    <p:extLst>
      <p:ext uri="{BB962C8B-B14F-4D97-AF65-F5344CB8AC3E}">
        <p14:creationId xmlns:p14="http://schemas.microsoft.com/office/powerpoint/2010/main" val="4208032549"/>
      </p:ext>
    </p:extLst>
  </p:cSld>
  <p:clrMapOvr>
    <a:masterClrMapping/>
  </p:clrMapOvr>
  <p:transition xmlns:p14="http://schemas.microsoft.com/office/powerpoint/2010/mai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82" t="13218" r="9772" b="12002"/>
          <a:stretch/>
        </p:blipFill>
        <p:spPr bwMode="auto">
          <a:xfrm>
            <a:off x="363691" y="228600"/>
            <a:ext cx="8780309" cy="6452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289EA72-42C8-45D4-96A0-CC280C9CE1EC}" type="slidenum">
              <a:rPr lang="en-US" smtClean="0"/>
              <a:pPr>
                <a:defRPr/>
              </a:pPr>
              <a:t>23</a:t>
            </a:fld>
            <a:endParaRPr lang="en-US"/>
          </a:p>
        </p:txBody>
      </p:sp>
    </p:spTree>
    <p:extLst>
      <p:ext uri="{BB962C8B-B14F-4D97-AF65-F5344CB8AC3E}">
        <p14:creationId xmlns:p14="http://schemas.microsoft.com/office/powerpoint/2010/main" val="4062125638"/>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jpg"/>
          <p:cNvPicPr>
            <a:picLocks noChangeAspect="1"/>
          </p:cNvPicPr>
          <p:nvPr/>
        </p:nvPicPr>
        <p:blipFill>
          <a:blip r:embed="rId2" cstate="print"/>
          <a:stretch>
            <a:fillRect/>
          </a:stretch>
        </p:blipFill>
        <p:spPr>
          <a:xfrm>
            <a:off x="3276600" y="2209800"/>
            <a:ext cx="3418960" cy="4438650"/>
          </a:xfrm>
          <a:prstGeom prst="rect">
            <a:avLst/>
          </a:prstGeom>
        </p:spPr>
      </p:pic>
      <p:sp>
        <p:nvSpPr>
          <p:cNvPr id="3" name="TextBox 2"/>
          <p:cNvSpPr txBox="1"/>
          <p:nvPr/>
        </p:nvSpPr>
        <p:spPr>
          <a:xfrm>
            <a:off x="152400" y="304800"/>
            <a:ext cx="8686801" cy="2646878"/>
          </a:xfrm>
          <a:prstGeom prst="rect">
            <a:avLst/>
          </a:prstGeom>
          <a:noFill/>
        </p:spPr>
        <p:txBody>
          <a:bodyPr wrap="square" rtlCol="0">
            <a:spAutoFit/>
          </a:bodyPr>
          <a:lstStyle/>
          <a:p>
            <a:r>
              <a:rPr lang="en-US" sz="2800" dirty="0" smtClean="0"/>
              <a:t>Characteristic features of an ear of a child with fetal alcohol spectrum disorders. Note the underdeveloped upper part of the ear parallel to the ear crease below (“railroad track” appearance).</a:t>
            </a:r>
          </a:p>
          <a:p>
            <a:r>
              <a:rPr lang="en-US" dirty="0" smtClean="0"/>
              <a:t/>
            </a:r>
            <a:br>
              <a:rPr lang="en-US" dirty="0" smtClean="0"/>
            </a:br>
            <a:r>
              <a:rPr lang="en-US" dirty="0" smtClean="0"/>
              <a:t/>
            </a:r>
            <a:br>
              <a:rPr lang="en-US" dirty="0" smtClean="0"/>
            </a:br>
            <a:endParaRPr lang="en-US" dirty="0"/>
          </a:p>
        </p:txBody>
      </p:sp>
      <p:sp>
        <p:nvSpPr>
          <p:cNvPr id="4" name="Rectangle 3"/>
          <p:cNvSpPr/>
          <p:nvPr/>
        </p:nvSpPr>
        <p:spPr>
          <a:xfrm>
            <a:off x="0" y="3429000"/>
            <a:ext cx="2667000" cy="923330"/>
          </a:xfrm>
          <a:prstGeom prst="rect">
            <a:avLst/>
          </a:prstGeom>
        </p:spPr>
        <p:txBody>
          <a:bodyPr wrap="square">
            <a:spAutoFit/>
          </a:bodyPr>
          <a:lstStyle/>
          <a:p>
            <a:r>
              <a:rPr lang="en-US" i="1" dirty="0" smtClean="0"/>
              <a:t>Am </a:t>
            </a:r>
            <a:r>
              <a:rPr lang="en-US" i="1" dirty="0" err="1" smtClean="0"/>
              <a:t>Fam</a:t>
            </a:r>
            <a:r>
              <a:rPr lang="en-US" i="1" dirty="0" smtClean="0"/>
              <a:t> Physician.</a:t>
            </a:r>
            <a:r>
              <a:rPr lang="en-US" dirty="0" smtClean="0"/>
              <a:t> 2005 Jul 15;72(2):279-285</a:t>
            </a:r>
            <a:endParaRPr lang="en-US" dirty="0"/>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3886200" cy="5262979"/>
          </a:xfrm>
          <a:prstGeom prst="rect">
            <a:avLst/>
          </a:prstGeom>
        </p:spPr>
        <p:txBody>
          <a:bodyPr wrap="square">
            <a:spAutoFit/>
          </a:bodyPr>
          <a:lstStyle/>
          <a:p>
            <a:r>
              <a:rPr lang="en-US" sz="2800" dirty="0" smtClean="0"/>
              <a:t>Characteristic features of a hand of a child with fetal alcohol spectrum disorders. Note the curved fifth finger (</a:t>
            </a:r>
            <a:r>
              <a:rPr lang="en-US" sz="2800" dirty="0" err="1" smtClean="0"/>
              <a:t>clinodactyly</a:t>
            </a:r>
            <a:r>
              <a:rPr lang="en-US" sz="2800" dirty="0" smtClean="0"/>
              <a:t>) and the upper </a:t>
            </a:r>
            <a:r>
              <a:rPr lang="en-US" sz="2800" dirty="0" err="1" smtClean="0"/>
              <a:t>palmar</a:t>
            </a:r>
            <a:r>
              <a:rPr lang="en-US" sz="2800" dirty="0" smtClean="0"/>
              <a:t> crease that widens and ends between the second and third fingers (“hockey stick” crease).</a:t>
            </a:r>
            <a:endParaRPr lang="en-US" sz="2800" dirty="0"/>
          </a:p>
        </p:txBody>
      </p:sp>
      <p:pic>
        <p:nvPicPr>
          <p:cNvPr id="3" name="Picture 2" descr="hand.jpg"/>
          <p:cNvPicPr>
            <a:picLocks noChangeAspect="1"/>
          </p:cNvPicPr>
          <p:nvPr/>
        </p:nvPicPr>
        <p:blipFill>
          <a:blip r:embed="rId2" cstate="print"/>
          <a:stretch>
            <a:fillRect/>
          </a:stretch>
        </p:blipFill>
        <p:spPr>
          <a:xfrm>
            <a:off x="5334000" y="867612"/>
            <a:ext cx="3324225" cy="5657014"/>
          </a:xfrm>
          <a:prstGeom prst="rect">
            <a:avLst/>
          </a:prstGeom>
        </p:spPr>
      </p:pic>
      <p:sp>
        <p:nvSpPr>
          <p:cNvPr id="4" name="Rectangle 3"/>
          <p:cNvSpPr/>
          <p:nvPr/>
        </p:nvSpPr>
        <p:spPr>
          <a:xfrm>
            <a:off x="304800" y="6211669"/>
            <a:ext cx="4572000" cy="646331"/>
          </a:xfrm>
          <a:prstGeom prst="rect">
            <a:avLst/>
          </a:prstGeom>
        </p:spPr>
        <p:txBody>
          <a:bodyPr>
            <a:spAutoFit/>
          </a:bodyPr>
          <a:lstStyle/>
          <a:p>
            <a:r>
              <a:rPr lang="en-US" i="1" dirty="0" smtClean="0"/>
              <a:t>Am </a:t>
            </a:r>
            <a:r>
              <a:rPr lang="en-US" i="1" dirty="0" err="1" smtClean="0"/>
              <a:t>Fam</a:t>
            </a:r>
            <a:r>
              <a:rPr lang="en-US" i="1" dirty="0" smtClean="0"/>
              <a:t> Physician.</a:t>
            </a:r>
            <a:r>
              <a:rPr lang="en-US" dirty="0" smtClean="0"/>
              <a:t> 2005 Jul 15;72(2):279-285</a:t>
            </a:r>
            <a:endParaRPr lang="en-US" dirty="0"/>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r>
              <a:rPr lang="en-US" sz="4400" b="1" dirty="0" smtClean="0">
                <a:latin typeface="Arial Black" pitchFamily="34" charset="0"/>
              </a:rPr>
              <a:t>#2. Growth Deficits in FAS </a:t>
            </a:r>
          </a:p>
        </p:txBody>
      </p:sp>
      <p:sp>
        <p:nvSpPr>
          <p:cNvPr id="3" name="Content Placeholder 2"/>
          <p:cNvSpPr>
            <a:spLocks noGrp="1"/>
          </p:cNvSpPr>
          <p:nvPr>
            <p:ph idx="1"/>
          </p:nvPr>
        </p:nvSpPr>
        <p:spPr>
          <a:xfrm>
            <a:off x="1219200" y="2057400"/>
            <a:ext cx="7620000" cy="4114800"/>
          </a:xfrm>
        </p:spPr>
        <p:txBody>
          <a:bodyPr>
            <a:normAutofit lnSpcReduction="10000"/>
          </a:bodyPr>
          <a:lstStyle/>
          <a:p>
            <a:r>
              <a:rPr lang="en-US" sz="3200" dirty="0" smtClean="0">
                <a:latin typeface="Arial" pitchFamily="34" charset="0"/>
                <a:cs typeface="Arial" pitchFamily="34" charset="0"/>
              </a:rPr>
              <a:t>Timing</a:t>
            </a:r>
          </a:p>
          <a:p>
            <a:pPr lvl="1"/>
            <a:r>
              <a:rPr lang="en-US" sz="3200" dirty="0" smtClean="0">
                <a:latin typeface="Arial" pitchFamily="34" charset="0"/>
                <a:cs typeface="Arial" pitchFamily="34" charset="0"/>
              </a:rPr>
              <a:t>Prenatal or Postnatal</a:t>
            </a:r>
          </a:p>
          <a:p>
            <a:pPr lvl="1"/>
            <a:r>
              <a:rPr lang="en-US" sz="3200" dirty="0" smtClean="0">
                <a:latin typeface="Arial" pitchFamily="34" charset="0"/>
                <a:cs typeface="Arial" pitchFamily="34" charset="0"/>
              </a:rPr>
              <a:t>At any one point</a:t>
            </a:r>
          </a:p>
          <a:p>
            <a:r>
              <a:rPr lang="en-US" sz="3200" dirty="0" smtClean="0">
                <a:latin typeface="Arial" pitchFamily="34" charset="0"/>
                <a:cs typeface="Arial" pitchFamily="34" charset="0"/>
              </a:rPr>
              <a:t>Degree</a:t>
            </a:r>
          </a:p>
          <a:p>
            <a:pPr lvl="1"/>
            <a:r>
              <a:rPr lang="en-US" sz="3200" dirty="0" smtClean="0">
                <a:latin typeface="Arial" pitchFamily="34" charset="0"/>
                <a:cs typeface="Arial" pitchFamily="34" charset="0"/>
              </a:rPr>
              <a:t>≤ 10</a:t>
            </a:r>
            <a:r>
              <a:rPr lang="en-US" sz="3200" baseline="30000" dirty="0" smtClean="0">
                <a:latin typeface="Arial" pitchFamily="34" charset="0"/>
                <a:cs typeface="Arial" pitchFamily="34" charset="0"/>
              </a:rPr>
              <a:t>th</a:t>
            </a:r>
            <a:r>
              <a:rPr lang="en-US" sz="3200" dirty="0" smtClean="0">
                <a:latin typeface="Arial" pitchFamily="34" charset="0"/>
                <a:cs typeface="Arial" pitchFamily="34" charset="0"/>
              </a:rPr>
              <a:t> percentile adjusted for age, sex, gestational age, and race or ethnicity</a:t>
            </a:r>
          </a:p>
          <a:p>
            <a:r>
              <a:rPr lang="en-US" sz="3200" dirty="0" smtClean="0">
                <a:latin typeface="Arial" pitchFamily="34" charset="0"/>
                <a:cs typeface="Arial" pitchFamily="34" charset="0"/>
              </a:rPr>
              <a:t>Height or Weight </a:t>
            </a:r>
          </a:p>
          <a:p>
            <a:pPr lvl="1">
              <a:buNone/>
            </a:pPr>
            <a:endParaRPr lang="en-US" sz="3000" dirty="0" smtClean="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26</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2" y="5336654"/>
            <a:ext cx="8510588" cy="1325563"/>
          </a:xfrm>
        </p:spPr>
        <p:txBody>
          <a:bodyPr/>
          <a:lstStyle/>
          <a:p>
            <a:pPr algn="l"/>
            <a:r>
              <a:rPr lang="en-US" sz="2800" dirty="0" smtClean="0"/>
              <a:t>Courtesy of the UCLA RTC</a:t>
            </a:r>
            <a:endParaRPr lang="en-US" sz="2800" dirty="0"/>
          </a:p>
        </p:txBody>
      </p:sp>
      <p:sp>
        <p:nvSpPr>
          <p:cNvPr id="3" name="Content Placeholder 2"/>
          <p:cNvSpPr>
            <a:spLocks noGrp="1"/>
          </p:cNvSpPr>
          <p:nvPr>
            <p:ph idx="1"/>
          </p:nvPr>
        </p:nvSpPr>
        <p:spPr/>
        <p:txBody>
          <a:bodyPr/>
          <a:lstStyle/>
          <a:p>
            <a:r>
              <a:rPr lang="en-US" sz="2400" dirty="0" smtClean="0"/>
              <a:t>UCLA</a:t>
            </a:r>
            <a:endParaRPr lang="en-US" sz="2400" dirty="0"/>
          </a:p>
        </p:txBody>
      </p:sp>
      <p:pic>
        <p:nvPicPr>
          <p:cNvPr id="4" name="Picture 2" descr="MO020603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09600"/>
            <a:ext cx="7086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27</a:t>
            </a:fld>
            <a:endParaRPr lang="en-US"/>
          </a:p>
        </p:txBody>
      </p:sp>
    </p:spTree>
    <p:extLst>
      <p:ext uri="{BB962C8B-B14F-4D97-AF65-F5344CB8AC3E}">
        <p14:creationId xmlns:p14="http://schemas.microsoft.com/office/powerpoint/2010/main" val="108553829"/>
      </p:ext>
    </p:extLst>
  </p:cSld>
  <p:clrMapOvr>
    <a:masterClrMapping/>
  </p:clrMapOvr>
  <p:transition xmlns:p14="http://schemas.microsoft.com/office/powerpoint/2010/mai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8600" y="838200"/>
            <a:ext cx="8915400" cy="1143000"/>
          </a:xfrm>
          <a:prstGeom prst="rect">
            <a:avLst/>
          </a:prstGeom>
          <a:noFill/>
          <a:ln w="9525">
            <a:noFill/>
            <a:miter lim="800000"/>
            <a:headEnd/>
            <a:tailEnd/>
          </a:ln>
          <a:effectLst/>
        </p:spPr>
        <p:txBody>
          <a:bodyPr lIns="92075" tIns="46038" rIns="92075" bIns="46038" anchor="ctr"/>
          <a:lstStyle/>
          <a:p>
            <a:pPr marL="838200" indent="-838200">
              <a:defRPr/>
            </a:pPr>
            <a:r>
              <a:rPr lang="en-US" sz="4800" b="1" dirty="0" smtClean="0">
                <a:solidFill>
                  <a:schemeClr val="tx2"/>
                </a:solidFill>
                <a:latin typeface="Arial Black" pitchFamily="34" charset="0"/>
              </a:rPr>
              <a:t>#3. CNS </a:t>
            </a:r>
            <a:r>
              <a:rPr lang="en-US" sz="4800" b="1" dirty="0">
                <a:solidFill>
                  <a:schemeClr val="tx2"/>
                </a:solidFill>
                <a:latin typeface="Arial Black" pitchFamily="34" charset="0"/>
              </a:rPr>
              <a:t>Abnormalities </a:t>
            </a:r>
            <a:r>
              <a:rPr lang="en-US" sz="4800" b="1" dirty="0" smtClean="0">
                <a:solidFill>
                  <a:schemeClr val="tx2"/>
                </a:solidFill>
                <a:latin typeface="Arial Black" pitchFamily="34" charset="0"/>
              </a:rPr>
              <a:t>of FAS</a:t>
            </a:r>
            <a:endParaRPr lang="en-US" sz="4800" b="1" dirty="0">
              <a:solidFill>
                <a:schemeClr val="tx2"/>
              </a:solidFill>
              <a:latin typeface="Arial Black" pitchFamily="34" charset="0"/>
            </a:endParaRPr>
          </a:p>
        </p:txBody>
      </p:sp>
      <p:sp>
        <p:nvSpPr>
          <p:cNvPr id="21507" name="Rectangle 3"/>
          <p:cNvSpPr>
            <a:spLocks noChangeArrowheads="1"/>
          </p:cNvSpPr>
          <p:nvPr/>
        </p:nvSpPr>
        <p:spPr bwMode="auto">
          <a:xfrm>
            <a:off x="381000" y="2209800"/>
            <a:ext cx="8534400" cy="3352800"/>
          </a:xfrm>
          <a:prstGeom prst="rect">
            <a:avLst/>
          </a:prstGeom>
          <a:noFill/>
          <a:ln w="9525">
            <a:noFill/>
            <a:miter lim="800000"/>
            <a:headEnd/>
            <a:tailEnd/>
          </a:ln>
          <a:effectLst/>
        </p:spPr>
        <p:txBody>
          <a:bodyPr/>
          <a:lstStyle/>
          <a:p>
            <a:pPr marL="609600" indent="-609600">
              <a:spcBef>
                <a:spcPct val="20000"/>
              </a:spcBef>
              <a:buClr>
                <a:srgbClr val="00B0F0"/>
              </a:buClr>
              <a:buFont typeface="+mj-lt"/>
              <a:buAutoNum type="romanUcPeriod"/>
              <a:defRPr/>
            </a:pPr>
            <a:r>
              <a:rPr lang="en-US" sz="3200" dirty="0" smtClean="0">
                <a:latin typeface="Arial" pitchFamily="34" charset="0"/>
                <a:cs typeface="Arial" pitchFamily="34" charset="0"/>
              </a:rPr>
              <a:t>Structural</a:t>
            </a:r>
            <a:r>
              <a:rPr lang="en-US" sz="3200" dirty="0" smtClean="0">
                <a:effectLst>
                  <a:outerShdw blurRad="38100" dist="38100" dir="2700000" algn="tl">
                    <a:srgbClr val="000000"/>
                  </a:outerShdw>
                </a:effectLst>
                <a:latin typeface="Arial" pitchFamily="34" charset="0"/>
                <a:cs typeface="Arial" pitchFamily="34" charset="0"/>
              </a:rPr>
              <a:t> </a:t>
            </a:r>
          </a:p>
          <a:p>
            <a:pPr marL="609600" indent="-609600">
              <a:spcBef>
                <a:spcPct val="20000"/>
              </a:spcBef>
              <a:buClr>
                <a:srgbClr val="00B0F0"/>
              </a:buClr>
              <a:defRPr/>
            </a:pPr>
            <a:r>
              <a:rPr lang="en-US" sz="3200" dirty="0" smtClean="0">
                <a:effectLst>
                  <a:outerShdw blurRad="38100" dist="38100" dir="2700000" algn="tl">
                    <a:srgbClr val="000000"/>
                  </a:outerShdw>
                </a:effectLst>
                <a:latin typeface="Arial" pitchFamily="34" charset="0"/>
                <a:cs typeface="Arial" pitchFamily="34" charset="0"/>
              </a:rPr>
              <a:t>                 </a:t>
            </a:r>
            <a:r>
              <a:rPr lang="en-US" sz="3200" dirty="0" smtClean="0">
                <a:latin typeface="Arial" pitchFamily="34" charset="0"/>
                <a:cs typeface="Arial" pitchFamily="34" charset="0"/>
              </a:rPr>
              <a:t> OR</a:t>
            </a:r>
          </a:p>
          <a:p>
            <a:pPr marL="609600" indent="-609600">
              <a:spcBef>
                <a:spcPct val="20000"/>
              </a:spcBef>
              <a:buClr>
                <a:srgbClr val="00B0F0"/>
              </a:buClr>
              <a:buFont typeface="+mj-lt"/>
              <a:buAutoNum type="romanUcPeriod"/>
              <a:defRPr/>
            </a:pPr>
            <a:r>
              <a:rPr lang="en-US" sz="3200" dirty="0" smtClean="0"/>
              <a:t>Neurological </a:t>
            </a:r>
          </a:p>
          <a:p>
            <a:pPr marL="609600" indent="-609600">
              <a:spcBef>
                <a:spcPct val="20000"/>
              </a:spcBef>
              <a:buClr>
                <a:srgbClr val="00B0F0"/>
              </a:buClr>
              <a:defRPr/>
            </a:pPr>
            <a:r>
              <a:rPr lang="en-US" sz="3200" dirty="0" smtClean="0"/>
              <a:t>                  OR</a:t>
            </a:r>
          </a:p>
          <a:p>
            <a:pPr marL="609600" indent="-609600">
              <a:spcBef>
                <a:spcPct val="20000"/>
              </a:spcBef>
              <a:buClr>
                <a:srgbClr val="00B0F0"/>
              </a:buClr>
              <a:buFont typeface="+mj-lt"/>
              <a:buAutoNum type="romanUcPeriod"/>
              <a:defRPr/>
            </a:pPr>
            <a:r>
              <a:rPr lang="en-US" sz="3200" dirty="0" smtClean="0"/>
              <a:t>Functional Abnormality</a:t>
            </a:r>
          </a:p>
          <a:p>
            <a:pPr marL="609600" indent="-609600">
              <a:spcBef>
                <a:spcPct val="20000"/>
              </a:spcBef>
              <a:buClr>
                <a:srgbClr val="00B0F0"/>
              </a:buClr>
              <a:buFont typeface="+mj-lt"/>
              <a:buAutoNum type="romanUcPeriod"/>
              <a:defRPr/>
            </a:pPr>
            <a:endParaRPr lang="en-US" sz="2800" dirty="0" smtClean="0">
              <a:effectLst>
                <a:outerShdw blurRad="38100" dist="38100" dir="2700000" algn="tl">
                  <a:srgbClr val="000000"/>
                </a:outerShdw>
              </a:effectLst>
              <a:latin typeface="Arial" pitchFamily="34" charset="0"/>
              <a:cs typeface="Arial" pitchFamily="34" charset="0"/>
            </a:endParaRPr>
          </a:p>
          <a:p>
            <a:pPr marL="965200" lvl="2" indent="63500">
              <a:spcBef>
                <a:spcPct val="20000"/>
              </a:spcBef>
              <a:buClr>
                <a:schemeClr val="hlink"/>
              </a:buClr>
              <a:buFont typeface="Wingdings" pitchFamily="2" charset="2"/>
              <a:buNone/>
              <a:defRPr/>
            </a:pPr>
            <a:endParaRPr lang="en-US" sz="1400" dirty="0" smtClean="0">
              <a:effectLst>
                <a:outerShdw blurRad="38100" dist="38100" dir="2700000" algn="tl">
                  <a:srgbClr val="000000"/>
                </a:outerShdw>
              </a:effectLst>
              <a:latin typeface="Arial" pitchFamily="34" charset="0"/>
              <a:cs typeface="Arial" pitchFamily="34" charset="0"/>
            </a:endParaRPr>
          </a:p>
          <a:p>
            <a:pPr marL="965200" lvl="2" indent="63500">
              <a:spcBef>
                <a:spcPct val="20000"/>
              </a:spcBef>
              <a:buClr>
                <a:schemeClr val="hlink"/>
              </a:buClr>
              <a:buFont typeface="Wingdings" pitchFamily="2" charset="2"/>
              <a:buNone/>
              <a:defRPr/>
            </a:pPr>
            <a:endParaRPr lang="en-US" sz="1400" dirty="0" smtClean="0">
              <a:effectLst>
                <a:outerShdw blurRad="38100" dist="38100" dir="2700000" algn="tl">
                  <a:srgbClr val="000000"/>
                </a:outerShdw>
              </a:effectLst>
              <a:latin typeface="Arial" pitchFamily="34" charset="0"/>
              <a:cs typeface="Arial" pitchFamily="34" charset="0"/>
            </a:endParaRPr>
          </a:p>
          <a:p>
            <a:pPr marL="965200" lvl="2" indent="63500">
              <a:spcBef>
                <a:spcPct val="20000"/>
              </a:spcBef>
              <a:buClr>
                <a:schemeClr val="hlink"/>
              </a:buClr>
              <a:buFont typeface="Wingdings" pitchFamily="2" charset="2"/>
              <a:buNone/>
              <a:defRPr/>
            </a:pPr>
            <a:r>
              <a:rPr lang="en-US" sz="1400" dirty="0" smtClean="0">
                <a:latin typeface="Arial" pitchFamily="34" charset="0"/>
                <a:cs typeface="Arial" pitchFamily="34" charset="0"/>
              </a:rPr>
              <a:t>Bertrand </a:t>
            </a:r>
            <a:r>
              <a:rPr lang="en-US" sz="1400" dirty="0">
                <a:latin typeface="Arial" pitchFamily="34" charset="0"/>
                <a:cs typeface="Arial" pitchFamily="34" charset="0"/>
              </a:rPr>
              <a:t>J, Floyd RL, Weber MK. Guidelines for Identifying and Referring Persons with Fetal Alcohol syndrome. Morbidity and Mortality Weekly Review. October 28, 2005/54;1-10</a:t>
            </a:r>
          </a:p>
        </p:txBody>
      </p:sp>
      <p:sp>
        <p:nvSpPr>
          <p:cNvPr id="4" name="Slide Number Placeholder 3"/>
          <p:cNvSpPr>
            <a:spLocks noGrp="1"/>
          </p:cNvSpPr>
          <p:nvPr>
            <p:ph type="sldNum" sz="quarter" idx="12"/>
          </p:nvPr>
        </p:nvSpPr>
        <p:spPr/>
        <p:txBody>
          <a:bodyPr/>
          <a:lstStyle/>
          <a:p>
            <a:pPr>
              <a:defRPr/>
            </a:pPr>
            <a:fld id="{F289EA72-42C8-45D4-96A0-CC280C9CE1EC}" type="slidenum">
              <a:rPr lang="en-US" smtClean="0"/>
              <a:pPr>
                <a:defRPr/>
              </a:pPr>
              <a:t>28</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8600" y="609600"/>
            <a:ext cx="8915400" cy="1143000"/>
          </a:xfrm>
          <a:prstGeom prst="rect">
            <a:avLst/>
          </a:prstGeom>
          <a:noFill/>
          <a:ln w="9525">
            <a:noFill/>
            <a:miter lim="800000"/>
            <a:headEnd/>
            <a:tailEnd/>
          </a:ln>
          <a:effectLst/>
        </p:spPr>
        <p:txBody>
          <a:bodyPr lIns="92075" tIns="46038" rIns="92075" bIns="46038" anchor="ctr"/>
          <a:lstStyle/>
          <a:p>
            <a:pPr marL="838200" indent="-838200">
              <a:defRPr/>
            </a:pPr>
            <a:r>
              <a:rPr lang="en-US" sz="4800" b="1" dirty="0" smtClean="0">
                <a:solidFill>
                  <a:schemeClr val="tx2"/>
                </a:solidFill>
                <a:effectLst>
                  <a:outerShdw blurRad="38100" dist="38100" dir="2700000" algn="tl">
                    <a:srgbClr val="000000">
                      <a:alpha val="43137"/>
                    </a:srgbClr>
                  </a:outerShdw>
                </a:effectLst>
              </a:rPr>
              <a:t>#3. CNS </a:t>
            </a:r>
            <a:r>
              <a:rPr lang="en-US" sz="4800" b="1" dirty="0">
                <a:solidFill>
                  <a:schemeClr val="tx2"/>
                </a:solidFill>
                <a:effectLst>
                  <a:outerShdw blurRad="38100" dist="38100" dir="2700000" algn="tl">
                    <a:srgbClr val="000000">
                      <a:alpha val="43137"/>
                    </a:srgbClr>
                  </a:outerShdw>
                </a:effectLst>
              </a:rPr>
              <a:t>Abnormalities </a:t>
            </a:r>
            <a:r>
              <a:rPr lang="en-US" sz="4800" b="1" dirty="0" smtClean="0">
                <a:solidFill>
                  <a:schemeClr val="tx2"/>
                </a:solidFill>
                <a:effectLst>
                  <a:outerShdw blurRad="38100" dist="38100" dir="2700000" algn="tl">
                    <a:srgbClr val="000000">
                      <a:alpha val="43137"/>
                    </a:srgbClr>
                  </a:outerShdw>
                </a:effectLst>
              </a:rPr>
              <a:t>of FAS</a:t>
            </a:r>
            <a:endParaRPr lang="en-US" sz="4800" b="1" dirty="0">
              <a:solidFill>
                <a:schemeClr val="tx2"/>
              </a:solidFill>
              <a:effectLst>
                <a:outerShdw blurRad="38100" dist="38100" dir="2700000" algn="tl">
                  <a:srgbClr val="000000">
                    <a:alpha val="43137"/>
                  </a:srgbClr>
                </a:outerShdw>
              </a:effectLst>
            </a:endParaRPr>
          </a:p>
        </p:txBody>
      </p:sp>
      <p:sp>
        <p:nvSpPr>
          <p:cNvPr id="21507" name="Rectangle 3"/>
          <p:cNvSpPr>
            <a:spLocks noChangeArrowheads="1"/>
          </p:cNvSpPr>
          <p:nvPr/>
        </p:nvSpPr>
        <p:spPr bwMode="auto">
          <a:xfrm>
            <a:off x="381000" y="1447800"/>
            <a:ext cx="8534400" cy="4114800"/>
          </a:xfrm>
          <a:prstGeom prst="rect">
            <a:avLst/>
          </a:prstGeom>
          <a:noFill/>
          <a:ln w="9525">
            <a:noFill/>
            <a:miter lim="800000"/>
            <a:headEnd/>
            <a:tailEnd/>
          </a:ln>
          <a:effectLst/>
        </p:spPr>
        <p:txBody>
          <a:bodyPr/>
          <a:lstStyle/>
          <a:p>
            <a:pPr marL="609600" indent="-609600">
              <a:spcBef>
                <a:spcPct val="20000"/>
              </a:spcBef>
              <a:buClr>
                <a:srgbClr val="00B0F0"/>
              </a:buClr>
              <a:buFont typeface="+mj-lt"/>
              <a:buAutoNum type="romanUcPeriod"/>
              <a:defRPr/>
            </a:pPr>
            <a:r>
              <a:rPr lang="en-US" sz="2800" dirty="0" smtClean="0">
                <a:latin typeface="Arial" pitchFamily="34" charset="0"/>
                <a:cs typeface="Arial" pitchFamily="34" charset="0"/>
              </a:rPr>
              <a:t>Structural</a:t>
            </a:r>
            <a:r>
              <a:rPr lang="en-US" sz="2800" dirty="0" smtClean="0">
                <a:effectLst>
                  <a:outerShdw blurRad="38100" dist="38100" dir="2700000" algn="tl">
                    <a:srgbClr val="000000"/>
                  </a:outerShdw>
                </a:effectLst>
                <a:latin typeface="Arial" pitchFamily="34" charset="0"/>
                <a:cs typeface="Arial" pitchFamily="34" charset="0"/>
              </a:rPr>
              <a:t> </a:t>
            </a:r>
          </a:p>
          <a:p>
            <a:pPr marL="1066800" lvl="1" indent="-609600">
              <a:spcBef>
                <a:spcPct val="20000"/>
              </a:spcBef>
              <a:buClr>
                <a:schemeClr val="tx1"/>
              </a:buClr>
              <a:buFont typeface="Arial" pitchFamily="34" charset="0"/>
              <a:buChar char="−"/>
              <a:defRPr/>
            </a:pPr>
            <a:r>
              <a:rPr lang="en-US" sz="2600" dirty="0" smtClean="0">
                <a:latin typeface="Arial" pitchFamily="34" charset="0"/>
                <a:cs typeface="Arial" pitchFamily="34" charset="0"/>
              </a:rPr>
              <a:t>Head </a:t>
            </a:r>
            <a:r>
              <a:rPr lang="en-US" sz="2600" dirty="0">
                <a:latin typeface="Arial" pitchFamily="34" charset="0"/>
                <a:cs typeface="Arial" pitchFamily="34" charset="0"/>
              </a:rPr>
              <a:t>circumference ≤ 10</a:t>
            </a:r>
            <a:r>
              <a:rPr lang="en-US" sz="2600" dirty="0" smtClean="0">
                <a:latin typeface="Arial" pitchFamily="34" charset="0"/>
                <a:cs typeface="Arial" pitchFamily="34" charset="0"/>
              </a:rPr>
              <a:t>% </a:t>
            </a:r>
            <a:r>
              <a:rPr lang="en-US" sz="2600" dirty="0">
                <a:latin typeface="Arial" pitchFamily="34" charset="0"/>
                <a:cs typeface="Arial" pitchFamily="34" charset="0"/>
              </a:rPr>
              <a:t>(adjusted for age, </a:t>
            </a:r>
            <a:r>
              <a:rPr lang="en-US" sz="2600" dirty="0" smtClean="0">
                <a:latin typeface="Arial" pitchFamily="34" charset="0"/>
                <a:cs typeface="Arial" pitchFamily="34" charset="0"/>
              </a:rPr>
              <a:t>sex) (or ≤3rd percentile for children whose height and weight are ≤10th percentile)</a:t>
            </a:r>
          </a:p>
          <a:p>
            <a:pPr marL="1066800" lvl="1" indent="-609600">
              <a:spcBef>
                <a:spcPct val="20000"/>
              </a:spcBef>
              <a:buClr>
                <a:schemeClr val="tx1"/>
              </a:buClr>
              <a:defRPr/>
            </a:pPr>
            <a:r>
              <a:rPr lang="en-US" sz="2600" dirty="0" smtClean="0">
                <a:latin typeface="Arial" pitchFamily="34" charset="0"/>
                <a:cs typeface="Arial" pitchFamily="34" charset="0"/>
              </a:rPr>
              <a:t>					OR</a:t>
            </a:r>
          </a:p>
          <a:p>
            <a:pPr marL="1066800" lvl="1" indent="-609600">
              <a:spcBef>
                <a:spcPct val="20000"/>
              </a:spcBef>
              <a:buClr>
                <a:schemeClr val="tx1"/>
              </a:buClr>
              <a:buFont typeface="Arial" pitchFamily="34" charset="0"/>
              <a:buChar char="−"/>
              <a:defRPr/>
            </a:pPr>
            <a:r>
              <a:rPr lang="en-US" sz="2600" dirty="0" smtClean="0">
                <a:latin typeface="Arial" pitchFamily="34" charset="0"/>
                <a:cs typeface="Arial" pitchFamily="34" charset="0"/>
              </a:rPr>
              <a:t>Clinically significant </a:t>
            </a:r>
            <a:r>
              <a:rPr lang="en-US" sz="2600" dirty="0">
                <a:latin typeface="Arial" pitchFamily="34" charset="0"/>
                <a:cs typeface="Arial" pitchFamily="34" charset="0"/>
              </a:rPr>
              <a:t>brain abnormalities observed through imaging (reduction in size or change in shape of corpus callosum, cerebellum, </a:t>
            </a:r>
            <a:r>
              <a:rPr lang="en-US" sz="2600" dirty="0" smtClean="0">
                <a:latin typeface="Arial" pitchFamily="34" charset="0"/>
                <a:cs typeface="Arial" pitchFamily="34" charset="0"/>
              </a:rPr>
              <a:t>hippocampus, or </a:t>
            </a:r>
            <a:r>
              <a:rPr lang="en-US" sz="2600" dirty="0">
                <a:latin typeface="Arial" pitchFamily="34" charset="0"/>
                <a:cs typeface="Arial" pitchFamily="34" charset="0"/>
              </a:rPr>
              <a:t>basal ganglia</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marL="965200" lvl="2" indent="63500">
              <a:spcBef>
                <a:spcPct val="20000"/>
              </a:spcBef>
              <a:buClr>
                <a:schemeClr val="hlink"/>
              </a:buClr>
              <a:buFont typeface="Wingdings" pitchFamily="2" charset="2"/>
              <a:buNone/>
              <a:defRPr/>
            </a:pPr>
            <a:endParaRPr lang="en-US" sz="1400" dirty="0" smtClean="0">
              <a:effectLst>
                <a:outerShdw blurRad="38100" dist="38100" dir="2700000" algn="tl">
                  <a:srgbClr val="000000"/>
                </a:outerShdw>
              </a:effectLst>
              <a:latin typeface="Arial" pitchFamily="34" charset="0"/>
              <a:cs typeface="Arial" pitchFamily="34" charset="0"/>
            </a:endParaRPr>
          </a:p>
          <a:p>
            <a:pPr marL="965200" lvl="2" indent="63500">
              <a:spcBef>
                <a:spcPct val="20000"/>
              </a:spcBef>
              <a:buClr>
                <a:schemeClr val="hlink"/>
              </a:buClr>
              <a:buFont typeface="Wingdings" pitchFamily="2" charset="2"/>
              <a:buNone/>
              <a:defRPr/>
            </a:pPr>
            <a:endParaRPr lang="en-US" sz="1400" dirty="0" smtClean="0">
              <a:effectLst>
                <a:outerShdw blurRad="38100" dist="38100" dir="2700000" algn="tl">
                  <a:srgbClr val="000000"/>
                </a:outerShdw>
              </a:effectLst>
              <a:latin typeface="Arial" pitchFamily="34" charset="0"/>
              <a:cs typeface="Arial" pitchFamily="34" charset="0"/>
            </a:endParaRPr>
          </a:p>
          <a:p>
            <a:pPr marL="965200" lvl="2" indent="63500">
              <a:spcBef>
                <a:spcPct val="20000"/>
              </a:spcBef>
              <a:buClr>
                <a:schemeClr val="hlink"/>
              </a:buClr>
              <a:buFont typeface="Wingdings" pitchFamily="2" charset="2"/>
              <a:buNone/>
              <a:defRPr/>
            </a:pPr>
            <a:r>
              <a:rPr lang="en-US" sz="1400" dirty="0" smtClean="0">
                <a:effectLst>
                  <a:outerShdw blurRad="38100" dist="38100" dir="2700000" algn="tl">
                    <a:srgbClr val="000000"/>
                  </a:outerShdw>
                </a:effectLst>
                <a:latin typeface="Arial" pitchFamily="34" charset="0"/>
                <a:cs typeface="Arial" pitchFamily="34" charset="0"/>
              </a:rPr>
              <a:t>Bertrand </a:t>
            </a:r>
            <a:r>
              <a:rPr lang="en-US" sz="1400" dirty="0">
                <a:effectLst>
                  <a:outerShdw blurRad="38100" dist="38100" dir="2700000" algn="tl">
                    <a:srgbClr val="000000"/>
                  </a:outerShdw>
                </a:effectLst>
                <a:latin typeface="Arial" pitchFamily="34" charset="0"/>
                <a:cs typeface="Arial" pitchFamily="34" charset="0"/>
              </a:rPr>
              <a:t>J, Floyd RL, Weber MK. Guidelines for Identifying and Referring Persons with Fetal Alcohol syndrome. Morbidity and Mortality Weekly Review. October 28, 2005/54;1-10</a:t>
            </a:r>
          </a:p>
        </p:txBody>
      </p:sp>
      <p:sp>
        <p:nvSpPr>
          <p:cNvPr id="4" name="Slide Number Placeholder 3"/>
          <p:cNvSpPr>
            <a:spLocks noGrp="1"/>
          </p:cNvSpPr>
          <p:nvPr>
            <p:ph type="sldNum" sz="quarter" idx="12"/>
          </p:nvPr>
        </p:nvSpPr>
        <p:spPr/>
        <p:txBody>
          <a:bodyPr/>
          <a:lstStyle/>
          <a:p>
            <a:pPr>
              <a:defRPr/>
            </a:pPr>
            <a:fld id="{F289EA72-42C8-45D4-96A0-CC280C9CE1EC}" type="slidenum">
              <a:rPr lang="en-US" smtClean="0"/>
              <a:pPr>
                <a:defRPr/>
              </a:pPr>
              <a:t>29</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normAutofit/>
          </a:bodyPr>
          <a:lstStyle/>
          <a:p>
            <a:pPr eaLnBrk="1" hangingPunct="1">
              <a:defRPr/>
            </a:pPr>
            <a:r>
              <a:rPr lang="en-US" sz="4800" b="1" dirty="0" smtClean="0">
                <a:latin typeface="Arial Black" pitchFamily="34" charset="0"/>
              </a:rPr>
              <a:t>Goals and Objectives</a:t>
            </a:r>
          </a:p>
        </p:txBody>
      </p:sp>
      <p:sp>
        <p:nvSpPr>
          <p:cNvPr id="90115" name="Rectangle 3"/>
          <p:cNvSpPr>
            <a:spLocks noGrp="1" noRot="1" noChangeArrowheads="1"/>
          </p:cNvSpPr>
          <p:nvPr>
            <p:ph idx="1"/>
          </p:nvPr>
        </p:nvSpPr>
        <p:spPr/>
        <p:txBody>
          <a:bodyPr/>
          <a:lstStyle/>
          <a:p>
            <a:pPr marL="514350" indent="-514350">
              <a:buFont typeface="+mj-lt"/>
              <a:buAutoNum type="arabicPeriod"/>
              <a:defRPr/>
            </a:pPr>
            <a:r>
              <a:rPr lang="en-US" dirty="0" smtClean="0"/>
              <a:t>Review  the diagnostic criteria for FAS and FASDs </a:t>
            </a:r>
          </a:p>
          <a:p>
            <a:pPr marL="514350" indent="-514350">
              <a:buFont typeface="+mj-lt"/>
              <a:buAutoNum type="arabicPeriod"/>
              <a:defRPr/>
            </a:pPr>
            <a:r>
              <a:rPr lang="en-US" dirty="0" smtClean="0"/>
              <a:t>Review the prevalence of FAS and FASD</a:t>
            </a:r>
          </a:p>
          <a:p>
            <a:pPr marL="514350" indent="-514350">
              <a:buFont typeface="+mj-lt"/>
              <a:buAutoNum type="arabicPeriod"/>
              <a:defRPr/>
            </a:pPr>
            <a:r>
              <a:rPr lang="en-US" dirty="0" smtClean="0"/>
              <a:t>Review some neurobehavioral problems associated with FASDs</a:t>
            </a:r>
          </a:p>
          <a:p>
            <a:pPr marL="514350" indent="-514350">
              <a:buFont typeface="+mj-lt"/>
              <a:buAutoNum type="arabicPeriod"/>
              <a:defRPr/>
            </a:pPr>
            <a:r>
              <a:rPr lang="en-US" dirty="0" smtClean="0"/>
              <a:t>Review  intervention &amp; treatment options of children with FAS/FASD</a:t>
            </a:r>
          </a:p>
          <a:p>
            <a:pPr marL="514350" indent="-514350">
              <a:buFont typeface="+mj-lt"/>
              <a:buAutoNum type="arabicPeriod"/>
              <a:defRPr/>
            </a:pPr>
            <a:r>
              <a:rPr lang="en-US" dirty="0" smtClean="0"/>
              <a:t>Review FASDs prevention/alcohol screening and brief intervention.</a:t>
            </a:r>
          </a:p>
          <a:p>
            <a:pPr marL="514350" indent="-514350">
              <a:buFont typeface="+mj-lt"/>
              <a:buAutoNum type="arabicPeriod"/>
              <a:defRPr/>
            </a:pPr>
            <a:endParaRPr lang="en-US" dirty="0" smtClean="0"/>
          </a:p>
          <a:p>
            <a:pPr eaLnBrk="1" hangingPunct="1">
              <a:defRPr/>
            </a:pPr>
            <a:endParaRPr lang="en-US" dirty="0" smtClean="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3</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CNS Abnormalities of FAS</a:t>
            </a:r>
            <a:endParaRPr lang="en-US" dirty="0"/>
          </a:p>
        </p:txBody>
      </p:sp>
      <p:sp>
        <p:nvSpPr>
          <p:cNvPr id="3" name="Content Placeholder 2"/>
          <p:cNvSpPr>
            <a:spLocks noGrp="1"/>
          </p:cNvSpPr>
          <p:nvPr>
            <p:ph idx="1"/>
          </p:nvPr>
        </p:nvSpPr>
        <p:spPr>
          <a:xfrm>
            <a:off x="457200" y="2286000"/>
            <a:ext cx="8229600" cy="4389120"/>
          </a:xfrm>
        </p:spPr>
        <p:txBody>
          <a:bodyPr>
            <a:normAutofit/>
          </a:bodyPr>
          <a:lstStyle/>
          <a:p>
            <a:pPr marL="571500" indent="-571500">
              <a:buFont typeface="+mj-lt"/>
              <a:buAutoNum type="romanUcPeriod" startAt="2"/>
            </a:pPr>
            <a:r>
              <a:rPr lang="en-US" sz="3200" dirty="0" smtClean="0"/>
              <a:t>Neurological </a:t>
            </a:r>
          </a:p>
          <a:p>
            <a:pPr lvl="1"/>
            <a:r>
              <a:rPr lang="en-US" sz="3200" dirty="0" smtClean="0"/>
              <a:t>Neurological problems not due to a postnatal insult or fever</a:t>
            </a:r>
          </a:p>
          <a:p>
            <a:pPr lvl="1">
              <a:buNone/>
            </a:pPr>
            <a:r>
              <a:rPr lang="en-US" sz="3200" dirty="0" smtClean="0"/>
              <a:t>					OR</a:t>
            </a:r>
          </a:p>
          <a:p>
            <a:pPr lvl="1"/>
            <a:r>
              <a:rPr lang="en-US" sz="3200" dirty="0" smtClean="0"/>
              <a:t>other soft neurological signs outside normal limits  </a:t>
            </a:r>
          </a:p>
          <a:p>
            <a:endParaRPr lang="en-US" sz="3200"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30</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CNS Abnormalities of FAS</a:t>
            </a:r>
            <a:endParaRPr lang="en-US" dirty="0"/>
          </a:p>
        </p:txBody>
      </p:sp>
      <p:sp>
        <p:nvSpPr>
          <p:cNvPr id="3" name="Content Placeholder 2"/>
          <p:cNvSpPr>
            <a:spLocks noGrp="1"/>
          </p:cNvSpPr>
          <p:nvPr>
            <p:ph idx="1"/>
          </p:nvPr>
        </p:nvSpPr>
        <p:spPr/>
        <p:txBody>
          <a:bodyPr/>
          <a:lstStyle/>
          <a:p>
            <a:pPr marL="571500" indent="-571500">
              <a:buFont typeface="+mj-lt"/>
              <a:buAutoNum type="romanUcPeriod" startAt="3"/>
            </a:pPr>
            <a:r>
              <a:rPr lang="en-US" sz="2800" dirty="0" smtClean="0"/>
              <a:t>Functional Abnormality: Performance substantially below that expected for an individual’s age, schooling, or circumstances, as evidenced by</a:t>
            </a:r>
            <a:r>
              <a:rPr lang="en-US" dirty="0" smtClean="0"/>
              <a:t>: </a:t>
            </a:r>
          </a:p>
          <a:p>
            <a:pPr marL="914400" lvl="1" indent="-457200">
              <a:buClr>
                <a:srgbClr val="00B0F0"/>
              </a:buClr>
              <a:buFont typeface="+mj-lt"/>
              <a:buAutoNum type="arabicPeriod"/>
            </a:pPr>
            <a:r>
              <a:rPr lang="en-US" sz="2400" dirty="0" smtClean="0"/>
              <a:t>Global cognitive or intellectual deficits (or significant developmental delay in younger children) with performance below the 3rd percentile (2 standard deviations below the mean for standardized testing) </a:t>
            </a:r>
          </a:p>
          <a:p>
            <a:pPr>
              <a:buNone/>
            </a:pPr>
            <a:r>
              <a:rPr lang="en-US" dirty="0" smtClean="0"/>
              <a:t>					OR </a:t>
            </a:r>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31</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86800" cy="1143000"/>
          </a:xfrm>
        </p:spPr>
        <p:txBody>
          <a:bodyPr>
            <a:normAutofit fontScale="90000"/>
          </a:bodyPr>
          <a:lstStyle/>
          <a:p>
            <a:r>
              <a:rPr lang="en-US" b="1" dirty="0" smtClean="0">
                <a:latin typeface="Arial Black" pitchFamily="34" charset="0"/>
              </a:rPr>
              <a:t>#3. CNS Abnormalities of FAS</a:t>
            </a:r>
            <a:endParaRPr lang="en-US" dirty="0">
              <a:latin typeface="Arial Black" pitchFamily="34" charset="0"/>
            </a:endParaRPr>
          </a:p>
        </p:txBody>
      </p:sp>
      <p:sp>
        <p:nvSpPr>
          <p:cNvPr id="3" name="Content Placeholder 2"/>
          <p:cNvSpPr>
            <a:spLocks noGrp="1"/>
          </p:cNvSpPr>
          <p:nvPr>
            <p:ph idx="1"/>
          </p:nvPr>
        </p:nvSpPr>
        <p:spPr>
          <a:xfrm>
            <a:off x="533400" y="2514600"/>
            <a:ext cx="8229600" cy="3855720"/>
          </a:xfrm>
        </p:spPr>
        <p:txBody>
          <a:bodyPr/>
          <a:lstStyle/>
          <a:p>
            <a:pPr marL="914400" lvl="1" indent="-457200">
              <a:buClr>
                <a:srgbClr val="00B0F0"/>
              </a:buClr>
              <a:buFont typeface="+mj-lt"/>
              <a:buAutoNum type="arabicPeriod" startAt="2"/>
            </a:pPr>
            <a:r>
              <a:rPr lang="en-US" sz="2200" dirty="0" smtClean="0"/>
              <a:t>Functional deficits (&lt;16th percentile) in at least 3 domains:</a:t>
            </a:r>
          </a:p>
          <a:p>
            <a:pPr marL="1371600" lvl="2" indent="-457200">
              <a:buFont typeface="+mj-lt"/>
              <a:buAutoNum type="alphaLcPeriod"/>
            </a:pPr>
            <a:r>
              <a:rPr lang="en-US" sz="2000" dirty="0" smtClean="0"/>
              <a:t>cognitive or developmental deficits or discrepancies</a:t>
            </a:r>
          </a:p>
          <a:p>
            <a:pPr marL="1371600" lvl="2" indent="-457200">
              <a:buFont typeface="+mj-lt"/>
              <a:buAutoNum type="alphaLcPeriod"/>
            </a:pPr>
            <a:r>
              <a:rPr lang="en-US" sz="2400" dirty="0" smtClean="0"/>
              <a:t>executive functioning deficits </a:t>
            </a:r>
            <a:endParaRPr lang="en-US" dirty="0" smtClean="0"/>
          </a:p>
          <a:p>
            <a:pPr marL="1371600" lvl="2" indent="-457200">
              <a:buFont typeface="+mj-lt"/>
              <a:buAutoNum type="alphaLcPeriod"/>
            </a:pPr>
            <a:r>
              <a:rPr lang="en-US" sz="2400" dirty="0" smtClean="0"/>
              <a:t>motor functioning delays </a:t>
            </a:r>
            <a:endParaRPr lang="en-US" dirty="0" smtClean="0"/>
          </a:p>
          <a:p>
            <a:pPr marL="1371600" lvl="2" indent="-457200">
              <a:buFont typeface="+mj-lt"/>
              <a:buAutoNum type="alphaLcPeriod"/>
            </a:pPr>
            <a:r>
              <a:rPr lang="en-US" sz="2400" dirty="0" smtClean="0"/>
              <a:t>problems with attention or hyperactivity </a:t>
            </a:r>
            <a:endParaRPr lang="en-US" dirty="0" smtClean="0"/>
          </a:p>
          <a:p>
            <a:pPr marL="1371600" lvl="2" indent="-457200">
              <a:buFont typeface="+mj-lt"/>
              <a:buAutoNum type="alphaLcPeriod"/>
            </a:pPr>
            <a:r>
              <a:rPr lang="en-US" sz="2400" dirty="0" smtClean="0"/>
              <a:t>social skills </a:t>
            </a:r>
            <a:endParaRPr lang="en-US" dirty="0" smtClean="0"/>
          </a:p>
          <a:p>
            <a:pPr marL="1371600" lvl="2" indent="-457200">
              <a:buFont typeface="+mj-lt"/>
              <a:buAutoNum type="alphaLcPeriod"/>
            </a:pPr>
            <a:r>
              <a:rPr lang="en-US" sz="2400" dirty="0" smtClean="0"/>
              <a:t>other, such as sensory problems, pragmatic language problems, memory deficits, etc. </a:t>
            </a:r>
            <a:endParaRPr lang="en-US" sz="2200" dirty="0" smtClean="0"/>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32</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Age Effect</a:t>
            </a:r>
            <a:endParaRPr lang="en-US" dirty="0">
              <a:latin typeface="Arial Black" pitchFamily="34" charset="0"/>
            </a:endParaRPr>
          </a:p>
        </p:txBody>
      </p:sp>
      <p:sp>
        <p:nvSpPr>
          <p:cNvPr id="3" name="Content Placeholder 2"/>
          <p:cNvSpPr>
            <a:spLocks noGrp="1"/>
          </p:cNvSpPr>
          <p:nvPr>
            <p:ph idx="1"/>
          </p:nvPr>
        </p:nvSpPr>
        <p:spPr>
          <a:xfrm>
            <a:off x="457200" y="2209800"/>
            <a:ext cx="8229600" cy="4389120"/>
          </a:xfrm>
        </p:spPr>
        <p:txBody>
          <a:bodyPr/>
          <a:lstStyle/>
          <a:p>
            <a:r>
              <a:rPr lang="en-US" dirty="0" smtClean="0"/>
              <a:t>Cognitive deficits and behavioral disorder typically become more apparent in school-aged children with FASD and usually persist into adolescence and adulthood</a:t>
            </a:r>
          </a:p>
          <a:p>
            <a:r>
              <a:rPr lang="en-US" dirty="0" smtClean="0"/>
              <a:t>Facial findings among the subset with FAS may become less characteristic with age.</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33</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0"/>
            <a:ext cx="8153400" cy="914400"/>
          </a:xfrm>
        </p:spPr>
        <p:txBody>
          <a:bodyPr>
            <a:normAutofit/>
          </a:bodyPr>
          <a:lstStyle/>
          <a:p>
            <a:pPr eaLnBrk="1" fontAlgn="auto" hangingPunct="1">
              <a:spcAft>
                <a:spcPts val="0"/>
              </a:spcAft>
              <a:defRPr/>
            </a:pPr>
            <a:r>
              <a:rPr lang="en-US" sz="4800" b="1" dirty="0" smtClean="0">
                <a:latin typeface="Arial Black" pitchFamily="34" charset="0"/>
              </a:rPr>
              <a:t>Incidence of FAS</a:t>
            </a:r>
          </a:p>
        </p:txBody>
      </p:sp>
      <p:sp>
        <p:nvSpPr>
          <p:cNvPr id="30723" name="Rectangle 3"/>
          <p:cNvSpPr>
            <a:spLocks noGrp="1" noChangeArrowheads="1"/>
          </p:cNvSpPr>
          <p:nvPr>
            <p:ph idx="1"/>
          </p:nvPr>
        </p:nvSpPr>
        <p:spPr>
          <a:xfrm>
            <a:off x="457200" y="2057400"/>
            <a:ext cx="8401050" cy="4267200"/>
          </a:xfrm>
        </p:spPr>
        <p:txBody>
          <a:bodyPr/>
          <a:lstStyle/>
          <a:p>
            <a:pPr eaLnBrk="1" hangingPunct="1"/>
            <a:r>
              <a:rPr lang="en-US" sz="2800" dirty="0" smtClean="0"/>
              <a:t>Comparable with or higher than rates for other common developmental disabilities (Down’s syndrome, </a:t>
            </a:r>
            <a:r>
              <a:rPr lang="en-US" sz="2800" dirty="0" err="1" smtClean="0"/>
              <a:t>spina</a:t>
            </a:r>
            <a:r>
              <a:rPr lang="en-US" sz="2800" dirty="0" smtClean="0"/>
              <a:t> bifida)</a:t>
            </a:r>
          </a:p>
          <a:p>
            <a:pPr eaLnBrk="1" hangingPunct="1"/>
            <a:r>
              <a:rPr lang="en-US" sz="2800" dirty="0" smtClean="0"/>
              <a:t>0.2 to 1.5 cases of FAS per 1,000 live births in the US</a:t>
            </a:r>
          </a:p>
          <a:p>
            <a:pPr eaLnBrk="1" hangingPunct="1">
              <a:lnSpc>
                <a:spcPct val="90000"/>
              </a:lnSpc>
              <a:defRPr/>
            </a:pPr>
            <a:r>
              <a:rPr lang="en-US" sz="2800" dirty="0" smtClean="0"/>
              <a:t>Approximately 4 million infants are born in the US per year </a:t>
            </a:r>
          </a:p>
          <a:p>
            <a:pPr eaLnBrk="1" hangingPunct="1">
              <a:lnSpc>
                <a:spcPct val="90000"/>
              </a:lnSpc>
              <a:defRPr/>
            </a:pPr>
            <a:r>
              <a:rPr lang="en-US" sz="2800" dirty="0" smtClean="0"/>
              <a:t>An estimated 1,000--6,000 are born with Fetal Alcohol Syndrome</a:t>
            </a:r>
          </a:p>
          <a:p>
            <a:pPr eaLnBrk="1" hangingPunct="1">
              <a:buNone/>
            </a:pPr>
            <a:endParaRPr lang="en-US" dirty="0" smtClean="0"/>
          </a:p>
          <a:p>
            <a:pPr eaLnBrk="1" hangingPunct="1">
              <a:buNone/>
            </a:pPr>
            <a:endParaRPr lang="en-US" dirty="0" smtClean="0"/>
          </a:p>
          <a:p>
            <a:pPr eaLnBrk="1" hangingPunct="1"/>
            <a:endParaRPr lang="en-US" dirty="0" smtClean="0"/>
          </a:p>
        </p:txBody>
      </p:sp>
      <p:sp>
        <p:nvSpPr>
          <p:cNvPr id="30724" name="Text Box 4"/>
          <p:cNvSpPr txBox="1">
            <a:spLocks noChangeArrowheads="1"/>
          </p:cNvSpPr>
          <p:nvPr/>
        </p:nvSpPr>
        <p:spPr bwMode="auto">
          <a:xfrm>
            <a:off x="4191000" y="6477000"/>
            <a:ext cx="4572000" cy="228600"/>
          </a:xfrm>
          <a:prstGeom prst="rect">
            <a:avLst/>
          </a:prstGeom>
          <a:noFill/>
          <a:ln w="9525">
            <a:noFill/>
            <a:miter lim="800000"/>
            <a:headEnd/>
            <a:tailEnd/>
          </a:ln>
        </p:spPr>
        <p:txBody>
          <a:bodyPr>
            <a:spAutoFit/>
          </a:bodyPr>
          <a:lstStyle/>
          <a:p>
            <a:pPr algn="r">
              <a:spcBef>
                <a:spcPct val="50000"/>
              </a:spcBef>
            </a:pPr>
            <a:r>
              <a:rPr lang="en-US" sz="900" dirty="0"/>
              <a:t>CDC. </a:t>
            </a:r>
            <a:r>
              <a:rPr lang="en-US" sz="900" i="1" dirty="0"/>
              <a:t>MMWR</a:t>
            </a:r>
            <a:r>
              <a:rPr lang="en-US" sz="900" dirty="0"/>
              <a:t> </a:t>
            </a:r>
            <a:r>
              <a:rPr lang="en-US" sz="900" i="1" dirty="0" err="1"/>
              <a:t>Morb</a:t>
            </a:r>
            <a:r>
              <a:rPr lang="en-US" sz="900" i="1" dirty="0"/>
              <a:t> Mortal Wkly Rep</a:t>
            </a:r>
            <a:r>
              <a:rPr lang="en-US" sz="900" dirty="0"/>
              <a:t> 2002;51:433-435.</a:t>
            </a:r>
          </a:p>
        </p:txBody>
      </p:sp>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34</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Economic Burden</a:t>
            </a:r>
            <a:endParaRPr lang="en-US" dirty="0">
              <a:latin typeface="Arial Black" pitchFamily="34" charset="0"/>
            </a:endParaRPr>
          </a:p>
        </p:txBody>
      </p:sp>
      <p:sp>
        <p:nvSpPr>
          <p:cNvPr id="3" name="Content Placeholder 2"/>
          <p:cNvSpPr>
            <a:spLocks noGrp="1"/>
          </p:cNvSpPr>
          <p:nvPr>
            <p:ph idx="1"/>
          </p:nvPr>
        </p:nvSpPr>
        <p:spPr/>
        <p:txBody>
          <a:bodyPr/>
          <a:lstStyle/>
          <a:p>
            <a:r>
              <a:rPr lang="en-US" sz="3200" dirty="0" smtClean="0"/>
              <a:t>FAS alone costs the United States &gt; $ 4 billion annually in direct and indirect costs. </a:t>
            </a:r>
          </a:p>
          <a:p>
            <a:r>
              <a:rPr lang="en-US" sz="3200" dirty="0" smtClean="0"/>
              <a:t>Lifetime health cost for an individual with FAS was estimated at is $ 2.0 million in 2002</a:t>
            </a:r>
            <a:r>
              <a:rPr lang="en-US" dirty="0" smtClean="0"/>
              <a:t>.</a:t>
            </a:r>
          </a:p>
          <a:p>
            <a:r>
              <a:rPr lang="en-US" sz="1400" dirty="0" smtClean="0"/>
              <a:t>www.cdc.gov</a:t>
            </a:r>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35</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457200" y="762000"/>
            <a:ext cx="8229600" cy="932688"/>
          </a:xfrm>
        </p:spPr>
        <p:txBody>
          <a:bodyPr>
            <a:normAutofit/>
          </a:bodyPr>
          <a:lstStyle/>
          <a:p>
            <a:pPr eaLnBrk="1" hangingPunct="1"/>
            <a:r>
              <a:rPr lang="en-US" sz="4800" b="1" dirty="0" smtClean="0">
                <a:latin typeface="Arial Black" pitchFamily="34" charset="0"/>
              </a:rPr>
              <a:t>What are FASDs?</a:t>
            </a:r>
          </a:p>
        </p:txBody>
      </p:sp>
      <p:sp>
        <p:nvSpPr>
          <p:cNvPr id="40963" name="Rectangle 3"/>
          <p:cNvSpPr>
            <a:spLocks noGrp="1" noRot="1" noChangeArrowheads="1"/>
          </p:cNvSpPr>
          <p:nvPr>
            <p:ph idx="1"/>
          </p:nvPr>
        </p:nvSpPr>
        <p:spPr>
          <a:xfrm>
            <a:off x="838200" y="1905000"/>
            <a:ext cx="7715250" cy="3733800"/>
          </a:xfrm>
        </p:spPr>
        <p:txBody>
          <a:bodyPr/>
          <a:lstStyle/>
          <a:p>
            <a:pPr eaLnBrk="1" hangingPunct="1">
              <a:buFont typeface="Wingdings" pitchFamily="2" charset="2"/>
              <a:buNone/>
            </a:pPr>
            <a:r>
              <a:rPr lang="en-US" dirty="0" smtClean="0"/>
              <a:t>	</a:t>
            </a:r>
            <a:r>
              <a:rPr lang="en-US" sz="3200" dirty="0" smtClean="0">
                <a:latin typeface="Arial" pitchFamily="34" charset="0"/>
                <a:cs typeface="Arial" pitchFamily="34" charset="0"/>
              </a:rPr>
              <a:t>“Fetal Alcohol Spectrum Disorder” is NOT a diagnostic category, but rather an umbrella term describing a range of effects that can occur in a person whose mother drank alcohol during pregnancy” </a:t>
            </a:r>
          </a:p>
        </p:txBody>
      </p:sp>
      <p:sp>
        <p:nvSpPr>
          <p:cNvPr id="40964" name="Rectangle 4"/>
          <p:cNvSpPr>
            <a:spLocks noChangeArrowheads="1"/>
          </p:cNvSpPr>
          <p:nvPr/>
        </p:nvSpPr>
        <p:spPr bwMode="auto">
          <a:xfrm>
            <a:off x="3733800" y="6400800"/>
            <a:ext cx="5105400" cy="276225"/>
          </a:xfrm>
          <a:prstGeom prst="rect">
            <a:avLst/>
          </a:prstGeom>
          <a:noFill/>
          <a:ln w="9525">
            <a:noFill/>
            <a:miter lim="800000"/>
            <a:headEnd/>
            <a:tailEnd/>
          </a:ln>
        </p:spPr>
        <p:txBody>
          <a:bodyPr>
            <a:spAutoFit/>
          </a:bodyPr>
          <a:lstStyle/>
          <a:p>
            <a:r>
              <a:rPr lang="en-US" sz="1200"/>
              <a:t>Bertrand J, Floyd RL, Weber MK.  MMWR. October 28, 2005 / 54;1-10.</a:t>
            </a:r>
          </a:p>
        </p:txBody>
      </p:sp>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36</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FASD prevalence</a:t>
            </a:r>
            <a:endParaRPr lang="en-US" dirty="0">
              <a:latin typeface="Arial Black" pitchFamily="34" charset="0"/>
            </a:endParaRPr>
          </a:p>
        </p:txBody>
      </p:sp>
      <p:sp>
        <p:nvSpPr>
          <p:cNvPr id="3" name="Content Placeholder 2"/>
          <p:cNvSpPr>
            <a:spLocks noGrp="1"/>
          </p:cNvSpPr>
          <p:nvPr>
            <p:ph idx="1"/>
          </p:nvPr>
        </p:nvSpPr>
        <p:spPr>
          <a:xfrm>
            <a:off x="457200" y="2667000"/>
            <a:ext cx="8229600" cy="2255520"/>
          </a:xfrm>
        </p:spPr>
        <p:txBody>
          <a:bodyPr/>
          <a:lstStyle/>
          <a:p>
            <a:r>
              <a:rPr lang="en-US" dirty="0" smtClean="0"/>
              <a:t>We do not know exactly how many people have an FASD. </a:t>
            </a:r>
          </a:p>
          <a:p>
            <a:r>
              <a:rPr lang="en-US" dirty="0" smtClean="0"/>
              <a:t>Scientists believe that there are at least three times as many cases of FASDs as FAS</a:t>
            </a:r>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37</a:t>
            </a:fld>
            <a:endParaRPr lang="en-US"/>
          </a:p>
        </p:txBody>
      </p:sp>
    </p:spTree>
  </p:cSld>
  <p:clrMapOvr>
    <a:masterClrMapping/>
  </p:clrMapOvr>
  <p:transition xmlns:p14="http://schemas.microsoft.com/office/powerpoint/2010/mai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FASDs Distribution</a:t>
            </a:r>
            <a:endParaRPr lang="en-US" dirty="0">
              <a:latin typeface="Arial Black" pitchFamily="34" charset="0"/>
            </a:endParaRPr>
          </a:p>
        </p:txBody>
      </p:sp>
      <p:sp>
        <p:nvSpPr>
          <p:cNvPr id="3" name="Content Placeholder 2"/>
          <p:cNvSpPr>
            <a:spLocks noGrp="1"/>
          </p:cNvSpPr>
          <p:nvPr>
            <p:ph idx="1"/>
          </p:nvPr>
        </p:nvSpPr>
        <p:spPr>
          <a:xfrm>
            <a:off x="457200" y="1905000"/>
            <a:ext cx="8229600" cy="4648200"/>
          </a:xfrm>
        </p:spPr>
        <p:txBody>
          <a:bodyPr>
            <a:normAutofit/>
          </a:bodyPr>
          <a:lstStyle/>
          <a:p>
            <a:r>
              <a:rPr lang="en-US" sz="3200" dirty="0" smtClean="0">
                <a:latin typeface="Arial" pitchFamily="34" charset="0"/>
                <a:cs typeface="Arial" pitchFamily="34" charset="0"/>
              </a:rPr>
              <a:t>FASDs affect every segment of the population. </a:t>
            </a:r>
          </a:p>
          <a:p>
            <a:r>
              <a:rPr lang="en-US" sz="3200" dirty="0" smtClean="0">
                <a:latin typeface="Arial" pitchFamily="34" charset="0"/>
                <a:cs typeface="Arial" pitchFamily="34" charset="0"/>
              </a:rPr>
              <a:t>All racial groups and economic classes are affected by FASDs.</a:t>
            </a:r>
          </a:p>
          <a:p>
            <a:r>
              <a:rPr lang="en-US" sz="3200" dirty="0" smtClean="0">
                <a:latin typeface="Arial" pitchFamily="34" charset="0"/>
                <a:cs typeface="Arial" pitchFamily="34" charset="0"/>
              </a:rPr>
              <a:t>Social, economic and environmental factors all contribute to the higher rates of FASDs in some populations.</a:t>
            </a:r>
          </a:p>
          <a:p>
            <a:r>
              <a:rPr lang="en-US" sz="1400" dirty="0" smtClean="0"/>
              <a:t>Fetal Alcohol Spectrum Disorders handbook. Center for Disabilities. Sanford School of Medicine of The University of South Dakota. www.usd.edu/cd </a:t>
            </a:r>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38</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dirty="0" smtClean="0">
                <a:latin typeface="Arial Black" pitchFamily="34" charset="0"/>
              </a:rPr>
              <a:t>FASDs Distribution</a:t>
            </a:r>
          </a:p>
        </p:txBody>
      </p:sp>
      <p:sp>
        <p:nvSpPr>
          <p:cNvPr id="12291" name="Rectangle 3"/>
          <p:cNvSpPr>
            <a:spLocks noGrp="1"/>
          </p:cNvSpPr>
          <p:nvPr>
            <p:ph idx="1"/>
          </p:nvPr>
        </p:nvSpPr>
        <p:spPr/>
        <p:txBody>
          <a:bodyPr>
            <a:normAutofit lnSpcReduction="10000"/>
          </a:bodyPr>
          <a:lstStyle/>
          <a:p>
            <a:r>
              <a:rPr lang="en-US" sz="3200" dirty="0" smtClean="0">
                <a:latin typeface="Arial" pitchFamily="34" charset="0"/>
                <a:cs typeface="Arial" pitchFamily="34" charset="0"/>
              </a:rPr>
              <a:t>Some groups have been found to have higher rates of FAS/FASDs:</a:t>
            </a:r>
          </a:p>
          <a:p>
            <a:pPr lvl="1"/>
            <a:r>
              <a:rPr lang="en-US" sz="3200" dirty="0" smtClean="0">
                <a:latin typeface="Arial" pitchFamily="34" charset="0"/>
                <a:cs typeface="Arial" pitchFamily="34" charset="0"/>
              </a:rPr>
              <a:t>Disadvantaged groups, some American Indian/Alaska Native groups, and other minorities.</a:t>
            </a:r>
          </a:p>
          <a:p>
            <a:pPr lvl="1"/>
            <a:r>
              <a:rPr lang="en-US" sz="3200" dirty="0" smtClean="0">
                <a:latin typeface="Arial" pitchFamily="34" charset="0"/>
                <a:cs typeface="Arial" pitchFamily="34" charset="0"/>
              </a:rPr>
              <a:t>Children in foster care.</a:t>
            </a:r>
          </a:p>
          <a:p>
            <a:pPr lvl="1"/>
            <a:r>
              <a:rPr lang="en-US" sz="3200" dirty="0" smtClean="0">
                <a:latin typeface="Arial" pitchFamily="34" charset="0"/>
                <a:cs typeface="Arial" pitchFamily="34" charset="0"/>
              </a:rPr>
              <a:t>Youth in juvenile justice system.</a:t>
            </a:r>
          </a:p>
          <a:p>
            <a:pPr lvl="1"/>
            <a:endParaRPr lang="en-US" sz="3200" dirty="0" smtClean="0">
              <a:latin typeface="Times New Roman" pitchFamily="18" charset="0"/>
            </a:endParaRPr>
          </a:p>
          <a:p>
            <a:pPr lvl="1"/>
            <a:r>
              <a:rPr lang="en-US" sz="1400" dirty="0" smtClean="0"/>
              <a:t>CDC Diagnostic Guidelines, 2004</a:t>
            </a:r>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39</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Rot="1" noChangeArrowheads="1"/>
          </p:cNvSpPr>
          <p:nvPr>
            <p:ph type="title"/>
          </p:nvPr>
        </p:nvSpPr>
        <p:spPr>
          <a:xfrm>
            <a:off x="0" y="838200"/>
            <a:ext cx="8991600" cy="1341438"/>
          </a:xfrm>
        </p:spPr>
        <p:txBody>
          <a:bodyPr>
            <a:normAutofit fontScale="90000"/>
          </a:bodyPr>
          <a:lstStyle/>
          <a:p>
            <a:pPr eaLnBrk="1" hangingPunct="1"/>
            <a:r>
              <a:rPr lang="en-US" dirty="0" smtClean="0">
                <a:latin typeface="Arial Black" pitchFamily="34" charset="0"/>
              </a:rPr>
              <a:t>Barriers We Face as Providers</a:t>
            </a:r>
            <a:r>
              <a:rPr lang="en-US" b="1" dirty="0" smtClean="0">
                <a:solidFill>
                  <a:srgbClr val="FF0000"/>
                </a:solidFill>
              </a:rPr>
              <a:t>	</a:t>
            </a:r>
          </a:p>
        </p:txBody>
      </p:sp>
      <p:sp>
        <p:nvSpPr>
          <p:cNvPr id="10245" name="Rectangle 5"/>
          <p:cNvSpPr>
            <a:spLocks noGrp="1" noRot="1" noChangeArrowheads="1"/>
          </p:cNvSpPr>
          <p:nvPr>
            <p:ph idx="1"/>
          </p:nvPr>
        </p:nvSpPr>
        <p:spPr>
          <a:xfrm>
            <a:off x="304800" y="2590800"/>
            <a:ext cx="8610600" cy="3200400"/>
          </a:xfrm>
        </p:spPr>
        <p:txBody>
          <a:bodyPr>
            <a:noAutofit/>
          </a:bodyPr>
          <a:lstStyle/>
          <a:p>
            <a:pPr marL="274320" eaLnBrk="1" hangingPunct="1">
              <a:lnSpc>
                <a:spcPct val="90000"/>
              </a:lnSpc>
              <a:spcBef>
                <a:spcPts val="580"/>
              </a:spcBef>
              <a:buFont typeface="Wingdings" pitchFamily="2" charset="2"/>
              <a:buChar char="§"/>
              <a:defRPr/>
            </a:pPr>
            <a:r>
              <a:rPr lang="en-US" sz="3200" dirty="0" smtClean="0">
                <a:solidFill>
                  <a:srgbClr val="FF0000"/>
                </a:solidFill>
                <a:latin typeface="Arial" pitchFamily="34" charset="0"/>
                <a:cs typeface="Arial" pitchFamily="34" charset="0"/>
              </a:rPr>
              <a:t>Diagnosis and Care of Children with FASDs</a:t>
            </a:r>
          </a:p>
          <a:p>
            <a:pPr marL="548958" lvl="1" eaLnBrk="1" hangingPunct="1">
              <a:lnSpc>
                <a:spcPct val="90000"/>
              </a:lnSpc>
              <a:spcBef>
                <a:spcPts val="580"/>
              </a:spcBef>
              <a:buFont typeface="Wingdings" pitchFamily="2" charset="2"/>
              <a:buChar char="§"/>
              <a:defRPr/>
            </a:pPr>
            <a:r>
              <a:rPr lang="en-US" sz="3200" dirty="0" smtClean="0">
                <a:latin typeface="Arial" pitchFamily="34" charset="0"/>
                <a:cs typeface="Arial" pitchFamily="34" charset="0"/>
              </a:rPr>
              <a:t>Lack of training</a:t>
            </a:r>
          </a:p>
          <a:p>
            <a:pPr marL="548958" lvl="1" eaLnBrk="1" hangingPunct="1">
              <a:lnSpc>
                <a:spcPct val="90000"/>
              </a:lnSpc>
              <a:spcBef>
                <a:spcPts val="580"/>
              </a:spcBef>
              <a:buFont typeface="Wingdings" pitchFamily="2" charset="2"/>
              <a:buChar char="§"/>
              <a:defRPr/>
            </a:pPr>
            <a:r>
              <a:rPr lang="en-US" sz="3200" dirty="0" smtClean="0">
                <a:latin typeface="Arial" pitchFamily="34" charset="0"/>
                <a:cs typeface="Arial" pitchFamily="34" charset="0"/>
              </a:rPr>
              <a:t>Uncertain about how to intervene if problem is found</a:t>
            </a:r>
          </a:p>
          <a:p>
            <a:pPr marL="548958" lvl="1" eaLnBrk="1" hangingPunct="1">
              <a:lnSpc>
                <a:spcPct val="90000"/>
              </a:lnSpc>
              <a:spcBef>
                <a:spcPts val="580"/>
              </a:spcBef>
              <a:buFont typeface="Wingdings" pitchFamily="2" charset="2"/>
              <a:buChar char="§"/>
              <a:defRPr/>
            </a:pPr>
            <a:r>
              <a:rPr lang="en-US" sz="3200" dirty="0" smtClean="0">
                <a:latin typeface="Arial" pitchFamily="34" charset="0"/>
                <a:cs typeface="Arial" pitchFamily="34" charset="0"/>
              </a:rPr>
              <a:t>Fear of offending mother</a:t>
            </a:r>
          </a:p>
          <a:p>
            <a:pPr marL="548958" lvl="1" eaLnBrk="1" hangingPunct="1">
              <a:lnSpc>
                <a:spcPct val="90000"/>
              </a:lnSpc>
              <a:spcBef>
                <a:spcPts val="580"/>
              </a:spcBef>
              <a:buFont typeface="Wingdings" pitchFamily="2" charset="2"/>
              <a:buChar char="§"/>
              <a:defRPr/>
            </a:pPr>
            <a:r>
              <a:rPr lang="en-US" sz="3200" dirty="0" smtClean="0">
                <a:latin typeface="Arial" pitchFamily="34" charset="0"/>
                <a:cs typeface="Arial" pitchFamily="34" charset="0"/>
              </a:rPr>
              <a:t>Belief that the harm is already done </a:t>
            </a:r>
          </a:p>
        </p:txBody>
      </p:sp>
      <p:sp>
        <p:nvSpPr>
          <p:cNvPr id="15364" name="TextBox 4"/>
          <p:cNvSpPr txBox="1">
            <a:spLocks noChangeArrowheads="1"/>
          </p:cNvSpPr>
          <p:nvPr/>
        </p:nvSpPr>
        <p:spPr bwMode="auto">
          <a:xfrm>
            <a:off x="1752600" y="6179403"/>
            <a:ext cx="7391400" cy="830997"/>
          </a:xfrm>
          <a:prstGeom prst="rect">
            <a:avLst/>
          </a:prstGeom>
          <a:noFill/>
          <a:ln w="9525">
            <a:noFill/>
            <a:miter lim="800000"/>
            <a:headEnd/>
            <a:tailEnd/>
          </a:ln>
        </p:spPr>
        <p:txBody>
          <a:bodyPr wrap="square">
            <a:spAutoFit/>
          </a:bodyPr>
          <a:lstStyle/>
          <a:p>
            <a:pPr algn="r"/>
            <a:r>
              <a:rPr lang="en-US" sz="1200" dirty="0" err="1"/>
              <a:t>Weisner</a:t>
            </a:r>
            <a:r>
              <a:rPr lang="en-US" sz="1200" dirty="0"/>
              <a:t> C, </a:t>
            </a:r>
            <a:r>
              <a:rPr lang="en-US" sz="1200" dirty="0" err="1"/>
              <a:t>Matzger</a:t>
            </a:r>
            <a:r>
              <a:rPr lang="en-US" sz="1200" dirty="0"/>
              <a:t> H. Alcohol </a:t>
            </a:r>
            <a:r>
              <a:rPr lang="en-US" sz="1200" dirty="0" err="1"/>
              <a:t>Clin</a:t>
            </a:r>
            <a:r>
              <a:rPr lang="en-US" sz="1200" dirty="0"/>
              <a:t> Exp Res. 2003 Jul;27(7):1132-41; </a:t>
            </a:r>
            <a:endParaRPr lang="en-US" sz="1200" dirty="0" smtClean="0"/>
          </a:p>
          <a:p>
            <a:pPr algn="r"/>
            <a:r>
              <a:rPr lang="en-US" sz="1200" dirty="0" err="1" smtClean="0"/>
              <a:t>Nevin</a:t>
            </a:r>
            <a:r>
              <a:rPr lang="en-US" sz="1200" dirty="0" smtClean="0"/>
              <a:t> </a:t>
            </a:r>
            <a:r>
              <a:rPr lang="en-US" sz="1200" dirty="0"/>
              <a:t>AC et al. BMC </a:t>
            </a:r>
            <a:r>
              <a:rPr lang="en-US" sz="1200" dirty="0" err="1"/>
              <a:t>Fam</a:t>
            </a:r>
            <a:r>
              <a:rPr lang="en-US" sz="1200" dirty="0"/>
              <a:t> </a:t>
            </a:r>
            <a:r>
              <a:rPr lang="en-US" sz="1200" dirty="0" err="1"/>
              <a:t>Pract</a:t>
            </a:r>
            <a:r>
              <a:rPr lang="en-US" sz="1200" dirty="0"/>
              <a:t>. 2002;3:2. </a:t>
            </a:r>
            <a:endParaRPr lang="en-US" sz="1200" dirty="0" smtClean="0"/>
          </a:p>
          <a:p>
            <a:pPr algn="r"/>
            <a:r>
              <a:rPr lang="en-US" sz="1200" dirty="0" smtClean="0"/>
              <a:t>Zoorob </a:t>
            </a:r>
            <a:r>
              <a:rPr lang="en-US" sz="1200" dirty="0"/>
              <a:t>R, </a:t>
            </a:r>
            <a:r>
              <a:rPr lang="en-US" sz="1200" dirty="0" err="1"/>
              <a:t>Aliyu</a:t>
            </a:r>
            <a:r>
              <a:rPr lang="en-US" sz="1200" dirty="0"/>
              <a:t> MH, Hayes C. Alcohol. 2010 Jun;44(4):379-85.</a:t>
            </a:r>
          </a:p>
          <a:p>
            <a:pPr algn="r"/>
            <a:endParaRPr lang="en-US" sz="1200" dirty="0"/>
          </a:p>
        </p:txBody>
      </p:sp>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4</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Arial Black" pitchFamily="34" charset="0"/>
              </a:rPr>
              <a:t>FASDs Diagnostic Criteria</a:t>
            </a:r>
            <a:endParaRPr lang="en-US" sz="4800" dirty="0">
              <a:latin typeface="Arial Black" pitchFamily="34" charset="0"/>
            </a:endParaRPr>
          </a:p>
        </p:txBody>
      </p:sp>
      <p:sp>
        <p:nvSpPr>
          <p:cNvPr id="3" name="Content Placeholder 2"/>
          <p:cNvSpPr>
            <a:spLocks noGrp="1"/>
          </p:cNvSpPr>
          <p:nvPr>
            <p:ph idx="1"/>
          </p:nvPr>
        </p:nvSpPr>
        <p:spPr/>
        <p:txBody>
          <a:bodyPr>
            <a:normAutofit lnSpcReduction="10000"/>
          </a:bodyPr>
          <a:lstStyle/>
          <a:p>
            <a:r>
              <a:rPr lang="en-US" sz="3200" dirty="0" smtClean="0"/>
              <a:t>The term FASDs is </a:t>
            </a:r>
            <a:r>
              <a:rPr lang="en-US" sz="3200" i="1" dirty="0" smtClean="0"/>
              <a:t>not</a:t>
            </a:r>
            <a:r>
              <a:rPr lang="en-US" sz="3200" dirty="0" smtClean="0"/>
              <a:t> meant for use as a clinical diagnosis. </a:t>
            </a:r>
          </a:p>
          <a:p>
            <a:r>
              <a:rPr lang="en-US" sz="3200" dirty="0" smtClean="0"/>
              <a:t>Guidelines were developed for FAS only. </a:t>
            </a:r>
          </a:p>
          <a:p>
            <a:r>
              <a:rPr lang="en-US" sz="3200" dirty="0" smtClean="0"/>
              <a:t>CDC and its partners are working to put together diagnostic criteria for other FASDs, such as ARND. Clinical and scientific research on these conditions is going on now.</a:t>
            </a:r>
          </a:p>
          <a:p>
            <a:r>
              <a:rPr lang="en-US" sz="1400" dirty="0" smtClean="0"/>
              <a:t>www.CDC.gov</a:t>
            </a:r>
          </a:p>
          <a:p>
            <a:endParaRPr lang="en-US" sz="14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40</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89EA72-42C8-45D4-96A0-CC280C9CE1EC}" type="slidenum">
              <a:rPr lang="en-US" smtClean="0"/>
              <a:pPr>
                <a:defRPr/>
              </a:pPr>
              <a:t>41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671363" y="150085"/>
            <a:ext cx="5872437" cy="6479315"/>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r>
              <a:rPr lang="en-US" sz="4800" b="1" dirty="0" smtClean="0"/>
              <a:t>Types of FASDs: FAS</a:t>
            </a:r>
            <a:endParaRPr lang="en-US" sz="4800" dirty="0"/>
          </a:p>
        </p:txBody>
      </p:sp>
      <p:sp>
        <p:nvSpPr>
          <p:cNvPr id="3" name="Content Placeholder 2"/>
          <p:cNvSpPr>
            <a:spLocks noGrp="1"/>
          </p:cNvSpPr>
          <p:nvPr>
            <p:ph idx="1"/>
          </p:nvPr>
        </p:nvSpPr>
        <p:spPr/>
        <p:txBody>
          <a:bodyPr/>
          <a:lstStyle/>
          <a:p>
            <a:pPr marL="514350" indent="-514350">
              <a:buFont typeface="+mj-lt"/>
              <a:buAutoNum type="arabicPeriod"/>
            </a:pPr>
            <a:r>
              <a:rPr lang="en-US" sz="3200" b="1" dirty="0" smtClean="0"/>
              <a:t>Fetal Alcohol Syndrome (FAS):</a:t>
            </a:r>
            <a:r>
              <a:rPr lang="en-US" sz="3200" dirty="0" smtClean="0"/>
              <a:t> The severe end of the FASD spectrum.. </a:t>
            </a:r>
          </a:p>
          <a:p>
            <a:r>
              <a:rPr lang="en-US" sz="1400" dirty="0" smtClean="0"/>
              <a:t>www.CDC.gov</a:t>
            </a:r>
          </a:p>
          <a:p>
            <a:endParaRPr lang="en-US" sz="1400" dirty="0" smtClean="0"/>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42</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Black" pitchFamily="34" charset="0"/>
              </a:rPr>
              <a:t>Types of FASDs: </a:t>
            </a:r>
            <a:r>
              <a:rPr lang="en-US" sz="4800" dirty="0" smtClean="0">
                <a:latin typeface="Arial Black" pitchFamily="34" charset="0"/>
              </a:rPr>
              <a:t>ARND</a:t>
            </a:r>
            <a:endParaRPr lang="en-US" sz="4800" dirty="0">
              <a:latin typeface="Arial Black" pitchFamily="34" charset="0"/>
            </a:endParaRPr>
          </a:p>
        </p:txBody>
      </p:sp>
      <p:sp>
        <p:nvSpPr>
          <p:cNvPr id="3" name="Content Placeholder 2"/>
          <p:cNvSpPr>
            <a:spLocks noGrp="1"/>
          </p:cNvSpPr>
          <p:nvPr>
            <p:ph idx="1"/>
          </p:nvPr>
        </p:nvSpPr>
        <p:spPr/>
        <p:txBody>
          <a:bodyPr>
            <a:normAutofit/>
          </a:bodyPr>
          <a:lstStyle/>
          <a:p>
            <a:pPr marL="514350" lvl="0" indent="-514350">
              <a:buFont typeface="+mj-lt"/>
              <a:buAutoNum type="arabicPeriod" startAt="2"/>
            </a:pPr>
            <a:r>
              <a:rPr lang="en-US" sz="3200" b="1" dirty="0" smtClean="0"/>
              <a:t>Alcohol-Related </a:t>
            </a:r>
            <a:r>
              <a:rPr lang="en-US" sz="3200" b="1" dirty="0" err="1" smtClean="0"/>
              <a:t>Neurodevelopmental</a:t>
            </a:r>
            <a:r>
              <a:rPr lang="en-US" sz="3200" b="1" dirty="0" smtClean="0"/>
              <a:t> Disorder (ARND):</a:t>
            </a:r>
            <a:r>
              <a:rPr lang="en-US" sz="3200" dirty="0" smtClean="0"/>
              <a:t> </a:t>
            </a:r>
          </a:p>
          <a:p>
            <a:pPr marL="880110" lvl="1" indent="-514350">
              <a:buFont typeface="Arial" pitchFamily="34" charset="0"/>
              <a:buChar char="•"/>
            </a:pPr>
            <a:r>
              <a:rPr lang="en-US" sz="3000" dirty="0" smtClean="0"/>
              <a:t>Intellectual disabilities and problems with behavior and learning. </a:t>
            </a:r>
          </a:p>
          <a:p>
            <a:pPr marL="880110" lvl="1" indent="-514350">
              <a:buFont typeface="Arial" pitchFamily="34" charset="0"/>
              <a:buChar char="•"/>
            </a:pPr>
            <a:r>
              <a:rPr lang="en-US" sz="3000" dirty="0" smtClean="0"/>
              <a:t>poor performance at school, difficulties with math, memory, attention, judgment, and poor impulse control.</a:t>
            </a:r>
          </a:p>
          <a:p>
            <a:pPr marL="514350" indent="-514350">
              <a:buNone/>
            </a:pPr>
            <a:r>
              <a:rPr lang="en-US" sz="1600" dirty="0" smtClean="0"/>
              <a:t>www.CDC.gov</a:t>
            </a:r>
          </a:p>
          <a:p>
            <a:pPr marL="514350" lvl="0" indent="-51435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43</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Black" pitchFamily="34" charset="0"/>
              </a:rPr>
              <a:t>Types of FASDs: </a:t>
            </a:r>
            <a:r>
              <a:rPr lang="en-US" sz="4800" dirty="0" smtClean="0">
                <a:latin typeface="Arial Black" pitchFamily="34" charset="0"/>
              </a:rPr>
              <a:t>ARBD</a:t>
            </a:r>
            <a:endParaRPr lang="en-US" sz="4800" dirty="0">
              <a:latin typeface="Arial Black" pitchFamily="34" charset="0"/>
            </a:endParaRPr>
          </a:p>
        </p:txBody>
      </p:sp>
      <p:sp>
        <p:nvSpPr>
          <p:cNvPr id="3" name="Content Placeholder 2"/>
          <p:cNvSpPr>
            <a:spLocks noGrp="1"/>
          </p:cNvSpPr>
          <p:nvPr>
            <p:ph idx="1"/>
          </p:nvPr>
        </p:nvSpPr>
        <p:spPr/>
        <p:txBody>
          <a:bodyPr/>
          <a:lstStyle/>
          <a:p>
            <a:pPr marL="514350" indent="-514350">
              <a:buFont typeface="+mj-lt"/>
              <a:buAutoNum type="arabicPeriod" startAt="3"/>
            </a:pPr>
            <a:r>
              <a:rPr lang="en-US" sz="3200" b="1" dirty="0" smtClean="0"/>
              <a:t>Alcohol-Related Birth Defects (ARBD):</a:t>
            </a:r>
            <a:r>
              <a:rPr lang="en-US" sz="3200" dirty="0" smtClean="0"/>
              <a:t> People with ARBD might have problems with the heart, kidneys, or bones or with hearing. They might have a mix of these.</a:t>
            </a:r>
          </a:p>
          <a:p>
            <a:r>
              <a:rPr lang="en-US" sz="1600" dirty="0" smtClean="0"/>
              <a:t>www.CDC.gov</a:t>
            </a:r>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44</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latin typeface="Arial Black" pitchFamily="34" charset="0"/>
              </a:rPr>
              <a:t>Partial FAS (IOM, </a:t>
            </a:r>
            <a:r>
              <a:rPr lang="en-US" dirty="0" err="1" smtClean="0">
                <a:latin typeface="Arial Black" pitchFamily="34" charset="0"/>
              </a:rPr>
              <a:t>Hoyme</a:t>
            </a:r>
            <a:r>
              <a:rPr lang="en-US" dirty="0" smtClean="0">
                <a:latin typeface="Arial Black" pitchFamily="34" charset="0"/>
              </a:rPr>
              <a:t> Criteria)</a:t>
            </a:r>
            <a:endParaRPr lang="en-US" dirty="0">
              <a:latin typeface="Arial Black" pitchFamily="34" charset="0"/>
            </a:endParaRPr>
          </a:p>
        </p:txBody>
      </p:sp>
      <p:sp>
        <p:nvSpPr>
          <p:cNvPr id="3" name="Content Placeholder 2"/>
          <p:cNvSpPr>
            <a:spLocks noGrp="1"/>
          </p:cNvSpPr>
          <p:nvPr>
            <p:ph idx="1"/>
          </p:nvPr>
        </p:nvSpPr>
        <p:spPr>
          <a:xfrm>
            <a:off x="457200" y="2209800"/>
            <a:ext cx="8229600" cy="3550920"/>
          </a:xfrm>
        </p:spPr>
        <p:txBody>
          <a:bodyPr>
            <a:noAutofit/>
          </a:bodyPr>
          <a:lstStyle/>
          <a:p>
            <a:r>
              <a:rPr lang="en-US" sz="3200" dirty="0" smtClean="0"/>
              <a:t>Partial FAS With  or without Confirmed Maternal Alcohol Exposure:</a:t>
            </a:r>
          </a:p>
          <a:p>
            <a:pPr marL="594360" lvl="1" indent="-228600">
              <a:buFont typeface="Wingdings" pitchFamily="2" charset="2"/>
              <a:buAutoNum type="arabicPeriod"/>
              <a:tabLst>
                <a:tab pos="50800" algn="l"/>
                <a:tab pos="228600" algn="l"/>
              </a:tabLst>
              <a:defRPr/>
            </a:pPr>
            <a:r>
              <a:rPr lang="en-US" sz="3000" dirty="0" smtClean="0"/>
              <a:t>Documentation of 2 of the three </a:t>
            </a:r>
            <a:r>
              <a:rPr lang="en-US" sz="3000" dirty="0" err="1" smtClean="0"/>
              <a:t>dysmorphic</a:t>
            </a:r>
            <a:r>
              <a:rPr lang="en-US" sz="3000" dirty="0" smtClean="0"/>
              <a:t> facial features (smooth </a:t>
            </a:r>
            <a:r>
              <a:rPr lang="en-US" sz="3000" dirty="0" err="1" smtClean="0"/>
              <a:t>philtrum</a:t>
            </a:r>
            <a:r>
              <a:rPr lang="en-US" sz="3000" dirty="0" smtClean="0"/>
              <a:t>, thin vermillion border, small </a:t>
            </a:r>
            <a:r>
              <a:rPr lang="en-US" sz="3000" dirty="0" err="1" smtClean="0"/>
              <a:t>palpebral</a:t>
            </a:r>
            <a:r>
              <a:rPr lang="en-US" sz="3000" dirty="0" smtClean="0"/>
              <a:t> fissures)</a:t>
            </a:r>
          </a:p>
          <a:p>
            <a:pPr marL="594360" lvl="1" indent="-228600">
              <a:buFont typeface="Wingdings" pitchFamily="2" charset="2"/>
              <a:buAutoNum type="arabicPeriod"/>
              <a:tabLst>
                <a:tab pos="50800" algn="l"/>
                <a:tab pos="228600" algn="l"/>
              </a:tabLst>
              <a:defRPr/>
            </a:pPr>
            <a:r>
              <a:rPr lang="en-US" sz="3000" dirty="0" smtClean="0"/>
              <a:t>Documentation of either growth deficits or CNS abnormality</a:t>
            </a:r>
            <a:endParaRPr lang="en-US" sz="3000" dirty="0"/>
          </a:p>
        </p:txBody>
      </p:sp>
      <p:sp>
        <p:nvSpPr>
          <p:cNvPr id="4" name="TextBox 3"/>
          <p:cNvSpPr txBox="1"/>
          <p:nvPr/>
        </p:nvSpPr>
        <p:spPr>
          <a:xfrm>
            <a:off x="914400" y="6400800"/>
            <a:ext cx="3789307" cy="307777"/>
          </a:xfrm>
          <a:prstGeom prst="rect">
            <a:avLst/>
          </a:prstGeom>
          <a:noFill/>
        </p:spPr>
        <p:txBody>
          <a:bodyPr wrap="none" rtlCol="0">
            <a:spAutoFit/>
          </a:bodyPr>
          <a:lstStyle/>
          <a:p>
            <a:pPr marL="914400" lvl="1" indent="-514350">
              <a:buClr>
                <a:srgbClr val="FFC000"/>
              </a:buClr>
              <a:buNone/>
            </a:pPr>
            <a:r>
              <a:rPr lang="en-US" sz="1400" i="1" dirty="0" err="1" smtClean="0"/>
              <a:t>Hoyme</a:t>
            </a:r>
            <a:r>
              <a:rPr lang="en-US" sz="1400" i="1" dirty="0" smtClean="0"/>
              <a:t>, Eugene. Pediatrics 2005;115;39</a:t>
            </a:r>
            <a:endParaRPr lang="en-US" sz="1400" dirty="0" smtClean="0"/>
          </a:p>
        </p:txBody>
      </p:sp>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45</a:t>
            </a:fld>
            <a:endParaRPr lang="en-US"/>
          </a:p>
        </p:txBody>
      </p:sp>
    </p:spTree>
  </p:cSld>
  <p:clrMapOvr>
    <a:masterClrMapping/>
  </p:clrMapOvr>
  <p:transition xmlns:p14="http://schemas.microsoft.com/office/powerpoint/2010/mai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915400" cy="1143000"/>
          </a:xfrm>
        </p:spPr>
        <p:txBody>
          <a:bodyPr>
            <a:normAutofit fontScale="90000"/>
          </a:bodyPr>
          <a:lstStyle/>
          <a:p>
            <a:r>
              <a:rPr lang="en-US" dirty="0" smtClean="0">
                <a:latin typeface="Arial Black" pitchFamily="34" charset="0"/>
              </a:rPr>
              <a:t>ARND (IOM, </a:t>
            </a:r>
            <a:r>
              <a:rPr lang="en-US" dirty="0" err="1" smtClean="0">
                <a:latin typeface="Arial Black" pitchFamily="34" charset="0"/>
              </a:rPr>
              <a:t>Hoyme</a:t>
            </a:r>
            <a:r>
              <a:rPr lang="en-US" dirty="0" smtClean="0">
                <a:latin typeface="Arial Black" pitchFamily="34" charset="0"/>
              </a:rPr>
              <a:t> Criteria)</a:t>
            </a:r>
            <a:endParaRPr lang="en-US" dirty="0">
              <a:latin typeface="Arial Black" pitchFamily="34" charset="0"/>
            </a:endParaRPr>
          </a:p>
        </p:txBody>
      </p:sp>
      <p:sp>
        <p:nvSpPr>
          <p:cNvPr id="3" name="Content Placeholder 2"/>
          <p:cNvSpPr>
            <a:spLocks noGrp="1"/>
          </p:cNvSpPr>
          <p:nvPr>
            <p:ph idx="1"/>
          </p:nvPr>
        </p:nvSpPr>
        <p:spPr>
          <a:xfrm>
            <a:off x="304800" y="2209800"/>
            <a:ext cx="8540750" cy="4343400"/>
          </a:xfrm>
        </p:spPr>
        <p:txBody>
          <a:bodyPr>
            <a:normAutofit fontScale="92500" lnSpcReduction="20000"/>
          </a:bodyPr>
          <a:lstStyle/>
          <a:p>
            <a:r>
              <a:rPr lang="en-US" sz="3200" dirty="0" smtClean="0"/>
              <a:t>ARND (diagnosis requires 1 and 2):</a:t>
            </a:r>
          </a:p>
          <a:p>
            <a:pPr marL="880110" lvl="1" indent="-514350">
              <a:buFont typeface="+mj-lt"/>
              <a:buAutoNum type="arabicPeriod"/>
            </a:pPr>
            <a:r>
              <a:rPr lang="en-US" sz="3000" dirty="0" smtClean="0"/>
              <a:t>Confirmed maternal alcohol exposure</a:t>
            </a:r>
          </a:p>
          <a:p>
            <a:pPr marL="880110" lvl="1" indent="-514350">
              <a:buFont typeface="+mj-lt"/>
              <a:buAutoNum type="arabicPeriod"/>
            </a:pPr>
            <a:r>
              <a:rPr lang="en-US" sz="3000" dirty="0" smtClean="0"/>
              <a:t>CNS - at least one of:</a:t>
            </a:r>
          </a:p>
          <a:p>
            <a:pPr lvl="2"/>
            <a:r>
              <a:rPr lang="en-US" sz="2900" dirty="0" smtClean="0"/>
              <a:t>Structural brain abnormalities</a:t>
            </a:r>
          </a:p>
          <a:p>
            <a:pPr lvl="2"/>
            <a:r>
              <a:rPr lang="en-US" sz="2900" dirty="0" smtClean="0"/>
              <a:t>Head circumference ≤10th percentile</a:t>
            </a:r>
          </a:p>
          <a:p>
            <a:pPr lvl="2"/>
            <a:r>
              <a:rPr lang="en-US" sz="2900" dirty="0" smtClean="0"/>
              <a:t>Evidence of a complex pattern of behavioral or cognitive abnormalities inconsistent with developmental level that cannot be explained by genetic predisposition, family background, or environment alone. </a:t>
            </a:r>
          </a:p>
          <a:p>
            <a:pPr lvl="1"/>
            <a:r>
              <a:rPr lang="en-US" sz="1400" i="1" dirty="0" err="1" smtClean="0"/>
              <a:t>Hoyme</a:t>
            </a:r>
            <a:r>
              <a:rPr lang="en-US" sz="1400" i="1" dirty="0" smtClean="0"/>
              <a:t>, Eugene. Pediatrics 2005;115;39</a:t>
            </a:r>
            <a:endParaRPr lang="en-US" sz="1400" dirty="0" smtClean="0"/>
          </a:p>
          <a:p>
            <a:pPr lvl="1"/>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46</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839200" cy="932688"/>
          </a:xfrm>
        </p:spPr>
        <p:txBody>
          <a:bodyPr>
            <a:normAutofit fontScale="90000"/>
          </a:bodyPr>
          <a:lstStyle/>
          <a:p>
            <a:r>
              <a:rPr lang="en-US" dirty="0" smtClean="0">
                <a:latin typeface="Arial Black" pitchFamily="34" charset="0"/>
              </a:rPr>
              <a:t>ARBD (IOM, </a:t>
            </a:r>
            <a:r>
              <a:rPr lang="en-US" dirty="0" err="1" smtClean="0">
                <a:latin typeface="Arial Black" pitchFamily="34" charset="0"/>
              </a:rPr>
              <a:t>Hoyme</a:t>
            </a:r>
            <a:r>
              <a:rPr lang="en-US" dirty="0" smtClean="0">
                <a:latin typeface="Arial Black" pitchFamily="34" charset="0"/>
              </a:rPr>
              <a:t> Criteria)</a:t>
            </a:r>
            <a:endParaRPr lang="en-US" dirty="0">
              <a:latin typeface="Arial Black" pitchFamily="34" charset="0"/>
            </a:endParaRPr>
          </a:p>
        </p:txBody>
      </p:sp>
      <p:sp>
        <p:nvSpPr>
          <p:cNvPr id="3" name="Content Placeholder 2"/>
          <p:cNvSpPr>
            <a:spLocks noGrp="1"/>
          </p:cNvSpPr>
          <p:nvPr>
            <p:ph idx="1"/>
          </p:nvPr>
        </p:nvSpPr>
        <p:spPr>
          <a:xfrm>
            <a:off x="228600" y="1676401"/>
            <a:ext cx="8540750" cy="5181600"/>
          </a:xfrm>
        </p:spPr>
        <p:txBody>
          <a:bodyPr>
            <a:normAutofit lnSpcReduction="10000"/>
          </a:bodyPr>
          <a:lstStyle/>
          <a:p>
            <a:pPr marL="514350" indent="-514350"/>
            <a:r>
              <a:rPr lang="en-US" sz="2800" dirty="0" smtClean="0"/>
              <a:t>All three Criteria</a:t>
            </a:r>
          </a:p>
          <a:p>
            <a:pPr marL="880110" lvl="1" indent="-514350">
              <a:buFont typeface="+mj-lt"/>
              <a:buAutoNum type="arabicPeriod"/>
            </a:pPr>
            <a:r>
              <a:rPr lang="en-US" sz="2800" dirty="0" smtClean="0"/>
              <a:t>Confirmed maternal alcohol exposure.</a:t>
            </a:r>
          </a:p>
          <a:p>
            <a:pPr marL="880110" lvl="1" indent="-514350">
              <a:buFont typeface="+mj-lt"/>
              <a:buAutoNum type="arabicPeriod"/>
            </a:pPr>
            <a:r>
              <a:rPr lang="en-US" sz="2800" dirty="0" smtClean="0"/>
              <a:t>Two or more of FAS facial features:</a:t>
            </a:r>
          </a:p>
          <a:p>
            <a:pPr marL="880110" lvl="1" indent="-514350">
              <a:buFont typeface="+mj-lt"/>
              <a:buAutoNum type="arabicPeriod"/>
            </a:pPr>
            <a:r>
              <a:rPr lang="en-US" sz="2800" dirty="0" smtClean="0"/>
              <a:t>Congenital structural defects </a:t>
            </a:r>
            <a:r>
              <a:rPr lang="en-US" sz="2800" u="sng" dirty="0" smtClean="0"/>
              <a:t>&gt;</a:t>
            </a:r>
            <a:r>
              <a:rPr lang="en-US" sz="2800" dirty="0" smtClean="0"/>
              <a:t> 1category (≥2 required if only minor abnormalities):</a:t>
            </a:r>
          </a:p>
          <a:p>
            <a:pPr marL="1188720" lvl="2" indent="-514350">
              <a:buClr>
                <a:srgbClr val="00B0F0"/>
              </a:buClr>
              <a:buFont typeface="+mj-lt"/>
              <a:buAutoNum type="alphaLcPeriod"/>
            </a:pPr>
            <a:r>
              <a:rPr lang="en-US" sz="2800" dirty="0" smtClean="0"/>
              <a:t>Cardiac anomalies: ASD, VSD, AGV, </a:t>
            </a:r>
            <a:r>
              <a:rPr lang="en-US" sz="2800" dirty="0" err="1" smtClean="0"/>
              <a:t>Conotruncal</a:t>
            </a:r>
            <a:r>
              <a:rPr lang="en-US" sz="2800" dirty="0" smtClean="0"/>
              <a:t> defects</a:t>
            </a:r>
          </a:p>
          <a:p>
            <a:pPr marL="1188720" lvl="2" indent="-514350">
              <a:buClr>
                <a:srgbClr val="00B0F0"/>
              </a:buClr>
              <a:buFont typeface="+mj-lt"/>
              <a:buAutoNum type="alphaLcPeriod"/>
            </a:pPr>
            <a:r>
              <a:rPr lang="en-US" sz="2800" dirty="0" smtClean="0"/>
              <a:t>Skeletal anomalies :</a:t>
            </a:r>
            <a:r>
              <a:rPr lang="en-US" sz="2800" dirty="0" err="1" smtClean="0"/>
              <a:t>Radioulnar</a:t>
            </a:r>
            <a:r>
              <a:rPr lang="en-US" sz="2800" dirty="0" smtClean="0"/>
              <a:t> </a:t>
            </a:r>
            <a:r>
              <a:rPr lang="en-US" sz="2800" dirty="0" err="1" smtClean="0"/>
              <a:t>synostosis</a:t>
            </a:r>
            <a:r>
              <a:rPr lang="en-US" sz="2800" dirty="0" smtClean="0"/>
              <a:t>, Vertebral segmentation defects, Large joint contractures, Scoliosis.</a:t>
            </a:r>
          </a:p>
          <a:p>
            <a:pPr marL="914400" lvl="1" indent="-514350">
              <a:buClr>
                <a:srgbClr val="FFC000"/>
              </a:buClr>
              <a:buNone/>
            </a:pPr>
            <a:endParaRPr lang="en-US" sz="1400" i="1" dirty="0" smtClean="0"/>
          </a:p>
          <a:p>
            <a:pPr marL="914400" lvl="1" indent="-514350">
              <a:buClr>
                <a:srgbClr val="FFC000"/>
              </a:buClr>
              <a:buNone/>
            </a:pPr>
            <a:r>
              <a:rPr lang="en-US" sz="1400" i="1" dirty="0" err="1" smtClean="0"/>
              <a:t>Hoyme</a:t>
            </a:r>
            <a:r>
              <a:rPr lang="en-US" sz="1400" i="1" dirty="0" smtClean="0"/>
              <a:t>, Eugene. Pediatrics 2005;115;39</a:t>
            </a:r>
            <a:endParaRPr lang="en-US" sz="1400" dirty="0" smtClean="0"/>
          </a:p>
          <a:p>
            <a:pPr marL="914400" lvl="1" indent="-514350">
              <a:buClr>
                <a:srgbClr val="FFC000"/>
              </a:buClr>
              <a:buFont typeface="+mj-lt"/>
              <a:buAutoNum type="alphaLcPeriod"/>
            </a:pPr>
            <a:endParaRPr lang="en-US" dirty="0" smtClean="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47</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15400" cy="1143000"/>
          </a:xfrm>
        </p:spPr>
        <p:txBody>
          <a:bodyPr>
            <a:normAutofit fontScale="90000"/>
          </a:bodyPr>
          <a:lstStyle/>
          <a:p>
            <a:r>
              <a:rPr lang="en-US" dirty="0" smtClean="0">
                <a:latin typeface="Arial Black" pitchFamily="34" charset="0"/>
              </a:rPr>
              <a:t>ARBD (IOM, </a:t>
            </a:r>
            <a:r>
              <a:rPr lang="en-US" dirty="0" err="1" smtClean="0">
                <a:latin typeface="Arial Black" pitchFamily="34" charset="0"/>
              </a:rPr>
              <a:t>Hoyme</a:t>
            </a:r>
            <a:r>
              <a:rPr lang="en-US" dirty="0" smtClean="0">
                <a:latin typeface="Arial Black" pitchFamily="34" charset="0"/>
              </a:rPr>
              <a:t> Criteria)</a:t>
            </a:r>
            <a:endParaRPr lang="en-US" dirty="0">
              <a:latin typeface="Arial Black" pitchFamily="34" charset="0"/>
            </a:endParaRPr>
          </a:p>
        </p:txBody>
      </p:sp>
      <p:sp>
        <p:nvSpPr>
          <p:cNvPr id="3" name="Content Placeholder 2"/>
          <p:cNvSpPr>
            <a:spLocks noGrp="1"/>
          </p:cNvSpPr>
          <p:nvPr>
            <p:ph idx="1"/>
          </p:nvPr>
        </p:nvSpPr>
        <p:spPr/>
        <p:txBody>
          <a:bodyPr>
            <a:normAutofit lnSpcReduction="10000"/>
          </a:bodyPr>
          <a:lstStyle/>
          <a:p>
            <a:pPr marL="971550" lvl="1" indent="-514350">
              <a:buClr>
                <a:srgbClr val="00B0F0"/>
              </a:buClr>
              <a:buFont typeface="+mj-lt"/>
              <a:buAutoNum type="alphaLcPeriod" startAt="3"/>
            </a:pPr>
            <a:r>
              <a:rPr lang="en-US" sz="2400" dirty="0" smtClean="0"/>
              <a:t>Renal anomalies: </a:t>
            </a:r>
            <a:r>
              <a:rPr lang="en-US" sz="2400" dirty="0" err="1" smtClean="0"/>
              <a:t>Aplastic</a:t>
            </a:r>
            <a:r>
              <a:rPr lang="en-US" sz="2400" dirty="0" smtClean="0"/>
              <a:t>, dysplastic, or </a:t>
            </a:r>
            <a:r>
              <a:rPr lang="en-US" sz="2400" dirty="0" err="1" smtClean="0"/>
              <a:t>hypoplastic</a:t>
            </a:r>
            <a:r>
              <a:rPr lang="en-US" sz="2400" dirty="0" smtClean="0"/>
              <a:t> kidneys; </a:t>
            </a:r>
            <a:r>
              <a:rPr lang="en-US" sz="2400" dirty="0" err="1" smtClean="0"/>
              <a:t>Ureteral</a:t>
            </a:r>
            <a:r>
              <a:rPr lang="en-US" sz="2400" dirty="0" smtClean="0"/>
              <a:t> duplication; Horseshoe kidneys.</a:t>
            </a:r>
          </a:p>
          <a:p>
            <a:pPr marL="971550" lvl="1" indent="-514350">
              <a:buClr>
                <a:srgbClr val="00B0F0"/>
              </a:buClr>
              <a:buFont typeface="+mj-lt"/>
              <a:buAutoNum type="alphaLcPeriod" startAt="3"/>
            </a:pPr>
            <a:r>
              <a:rPr lang="en-US" sz="2400" dirty="0" smtClean="0"/>
              <a:t>Ocular </a:t>
            </a:r>
            <a:r>
              <a:rPr lang="en-US" sz="2400" dirty="0" err="1" smtClean="0"/>
              <a:t>anomalies:Strabismus</a:t>
            </a:r>
            <a:r>
              <a:rPr lang="en-US" sz="2400" dirty="0" smtClean="0"/>
              <a:t>, </a:t>
            </a:r>
            <a:r>
              <a:rPr lang="en-US" sz="2400" dirty="0" err="1" smtClean="0"/>
              <a:t>Ptosis</a:t>
            </a:r>
            <a:r>
              <a:rPr lang="en-US" sz="2400" dirty="0" smtClean="0"/>
              <a:t>, Retinal vascular anomalies, Optic nerve </a:t>
            </a:r>
            <a:r>
              <a:rPr lang="en-US" sz="2400" dirty="0" err="1" smtClean="0"/>
              <a:t>hypoplasia</a:t>
            </a:r>
            <a:r>
              <a:rPr lang="en-US" sz="2400" dirty="0" smtClean="0"/>
              <a:t>.</a:t>
            </a:r>
          </a:p>
          <a:p>
            <a:pPr marL="971550" lvl="1" indent="-514350">
              <a:buClr>
                <a:srgbClr val="00B0F0"/>
              </a:buClr>
              <a:buFont typeface="+mj-lt"/>
              <a:buAutoNum type="alphaLcPeriod" startAt="3"/>
            </a:pPr>
            <a:r>
              <a:rPr lang="en-US" sz="2400" dirty="0" smtClean="0"/>
              <a:t>Ears: Conductive or </a:t>
            </a:r>
            <a:r>
              <a:rPr lang="en-US" sz="2400" dirty="0" err="1" smtClean="0"/>
              <a:t>Sensorineural</a:t>
            </a:r>
            <a:r>
              <a:rPr lang="en-US" sz="2400" dirty="0" smtClean="0"/>
              <a:t> hearing loss.</a:t>
            </a:r>
          </a:p>
          <a:p>
            <a:pPr marL="971550" lvl="1" indent="-514350">
              <a:buClr>
                <a:srgbClr val="00B0F0"/>
              </a:buClr>
              <a:buFont typeface="+mj-lt"/>
              <a:buAutoNum type="alphaLcPeriod" startAt="3"/>
            </a:pPr>
            <a:r>
              <a:rPr lang="en-US" sz="2400" dirty="0" smtClean="0"/>
              <a:t>Minor abnormalities: </a:t>
            </a:r>
            <a:r>
              <a:rPr lang="en-US" sz="2400" dirty="0" err="1" smtClean="0"/>
              <a:t>Hypoplastic</a:t>
            </a:r>
            <a:r>
              <a:rPr lang="en-US" sz="2400" dirty="0" smtClean="0"/>
              <a:t> nails, Short fifth fingers, </a:t>
            </a:r>
            <a:r>
              <a:rPr lang="en-US" sz="2400" dirty="0" err="1" smtClean="0"/>
              <a:t>Camptodactyly</a:t>
            </a:r>
            <a:r>
              <a:rPr lang="en-US" sz="2400" dirty="0" smtClean="0"/>
              <a:t>, </a:t>
            </a:r>
            <a:r>
              <a:rPr lang="en-US" sz="2400" dirty="0" err="1" smtClean="0"/>
              <a:t>Clinodactyly</a:t>
            </a:r>
            <a:r>
              <a:rPr lang="en-US" sz="2400" dirty="0" smtClean="0"/>
              <a:t> of fifth fingers, </a:t>
            </a:r>
            <a:r>
              <a:rPr lang="en-US" sz="2400" dirty="0" err="1" smtClean="0"/>
              <a:t>Pectus</a:t>
            </a:r>
            <a:r>
              <a:rPr lang="en-US" sz="2400" dirty="0" smtClean="0"/>
              <a:t> </a:t>
            </a:r>
            <a:r>
              <a:rPr lang="en-US" sz="2400" dirty="0" err="1" smtClean="0"/>
              <a:t>carinatum</a:t>
            </a:r>
            <a:r>
              <a:rPr lang="en-US" sz="2400" dirty="0" smtClean="0"/>
              <a:t> or </a:t>
            </a:r>
            <a:r>
              <a:rPr lang="en-US" sz="2400" dirty="0" err="1" smtClean="0"/>
              <a:t>excavatum</a:t>
            </a:r>
            <a:r>
              <a:rPr lang="en-US" sz="2400" dirty="0" smtClean="0"/>
              <a:t>, Hockey-stick </a:t>
            </a:r>
            <a:r>
              <a:rPr lang="en-US" sz="2400" dirty="0" err="1" smtClean="0"/>
              <a:t>palmar</a:t>
            </a:r>
            <a:r>
              <a:rPr lang="en-US" sz="2400" dirty="0" smtClean="0"/>
              <a:t> creases, Refractive errors, Railroad-track ears.</a:t>
            </a:r>
          </a:p>
          <a:p>
            <a:pPr marL="971550" lvl="1" indent="-514350">
              <a:buClr>
                <a:srgbClr val="FFC000"/>
              </a:buClr>
              <a:buFont typeface="+mj-lt"/>
              <a:buAutoNum type="alphaLcPeriod" startAt="3"/>
            </a:pPr>
            <a:endParaRPr lang="en-US" sz="2400" dirty="0" smtClean="0"/>
          </a:p>
          <a:p>
            <a:pPr marL="971550" lvl="1" indent="-514350">
              <a:buClr>
                <a:srgbClr val="FFC000"/>
              </a:buClr>
              <a:buNone/>
            </a:pPr>
            <a:r>
              <a:rPr lang="en-US" sz="1400" i="1" dirty="0" err="1" smtClean="0"/>
              <a:t>Hoyme</a:t>
            </a:r>
            <a:r>
              <a:rPr lang="en-US" sz="1400" i="1" dirty="0" smtClean="0"/>
              <a:t>, Eugene. Pediatrics 2005;115;39</a:t>
            </a:r>
            <a:endParaRPr lang="en-US" sz="1400" dirty="0" smtClean="0"/>
          </a:p>
          <a:p>
            <a:pPr marL="971550" lvl="1" indent="-514350">
              <a:buClr>
                <a:srgbClr val="FFC000"/>
              </a:buClr>
              <a:buFont typeface="+mj-lt"/>
              <a:buAutoNum type="alphaLcPeriod" startAt="3"/>
            </a:pPr>
            <a:endParaRPr lang="en-US" sz="24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48</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3886200" cy="5262979"/>
          </a:xfrm>
          <a:prstGeom prst="rect">
            <a:avLst/>
          </a:prstGeom>
        </p:spPr>
        <p:txBody>
          <a:bodyPr wrap="square">
            <a:spAutoFit/>
          </a:bodyPr>
          <a:lstStyle/>
          <a:p>
            <a:r>
              <a:rPr lang="en-US" sz="2800" dirty="0" smtClean="0"/>
              <a:t>Characteristic features of a hand of a child with fetal alcohol spectrum disorders. Note the curved fifth finger (</a:t>
            </a:r>
            <a:r>
              <a:rPr lang="en-US" sz="2800" dirty="0" err="1" smtClean="0"/>
              <a:t>clinodactyly</a:t>
            </a:r>
            <a:r>
              <a:rPr lang="en-US" sz="2800" dirty="0" smtClean="0"/>
              <a:t>) and the upper </a:t>
            </a:r>
            <a:r>
              <a:rPr lang="en-US" sz="2800" dirty="0" err="1" smtClean="0"/>
              <a:t>palmar</a:t>
            </a:r>
            <a:r>
              <a:rPr lang="en-US" sz="2800" dirty="0" smtClean="0"/>
              <a:t> crease that widens and ends between the second and third fingers (“hockey stick” crease).</a:t>
            </a:r>
            <a:endParaRPr lang="en-US" sz="2800" dirty="0"/>
          </a:p>
        </p:txBody>
      </p:sp>
      <p:pic>
        <p:nvPicPr>
          <p:cNvPr id="3" name="Picture 2" descr="hand.jpg"/>
          <p:cNvPicPr>
            <a:picLocks noChangeAspect="1"/>
          </p:cNvPicPr>
          <p:nvPr/>
        </p:nvPicPr>
        <p:blipFill>
          <a:blip r:embed="rId2" cstate="print"/>
          <a:stretch>
            <a:fillRect/>
          </a:stretch>
        </p:blipFill>
        <p:spPr>
          <a:xfrm>
            <a:off x="5334000" y="867612"/>
            <a:ext cx="3324225" cy="5657014"/>
          </a:xfrm>
          <a:prstGeom prst="rect">
            <a:avLst/>
          </a:prstGeom>
        </p:spPr>
      </p:pic>
      <p:sp>
        <p:nvSpPr>
          <p:cNvPr id="4" name="Rectangle 3"/>
          <p:cNvSpPr/>
          <p:nvPr/>
        </p:nvSpPr>
        <p:spPr>
          <a:xfrm>
            <a:off x="304800" y="6211669"/>
            <a:ext cx="4572000" cy="646331"/>
          </a:xfrm>
          <a:prstGeom prst="rect">
            <a:avLst/>
          </a:prstGeom>
        </p:spPr>
        <p:txBody>
          <a:bodyPr>
            <a:spAutoFit/>
          </a:bodyPr>
          <a:lstStyle/>
          <a:p>
            <a:r>
              <a:rPr lang="en-US" i="1" dirty="0" smtClean="0"/>
              <a:t>Am </a:t>
            </a:r>
            <a:r>
              <a:rPr lang="en-US" i="1" dirty="0" err="1" smtClean="0"/>
              <a:t>Fam</a:t>
            </a:r>
            <a:r>
              <a:rPr lang="en-US" i="1" dirty="0" smtClean="0"/>
              <a:t> Physician.</a:t>
            </a:r>
            <a:r>
              <a:rPr lang="en-US" dirty="0" smtClean="0"/>
              <a:t> 2005 Jul 15;72(2):279-285</a:t>
            </a:r>
            <a:endParaRPr lang="en-US" dirty="0"/>
          </a:p>
        </p:txBody>
      </p:sp>
      <p:sp>
        <p:nvSpPr>
          <p:cNvPr id="5" name="Slide Number Placeholder 4"/>
          <p:cNvSpPr>
            <a:spLocks noGrp="1"/>
          </p:cNvSpPr>
          <p:nvPr>
            <p:ph type="sldNum" sz="quarter" idx="12"/>
          </p:nvPr>
        </p:nvSpPr>
        <p:spPr/>
        <p:txBody>
          <a:bodyPr/>
          <a:lstStyle/>
          <a:p>
            <a:pPr>
              <a:defRPr/>
            </a:pPr>
            <a:fld id="{F289EA72-42C8-45D4-96A0-CC280C9CE1EC}" type="slidenum">
              <a:rPr lang="en-US" smtClean="0"/>
              <a:pPr>
                <a:defRPr/>
              </a:pPr>
              <a:t>49</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4800" y="762000"/>
            <a:ext cx="8610600" cy="1143000"/>
          </a:xfrm>
          <a:prstGeom prst="rect">
            <a:avLst/>
          </a:prstGeom>
          <a:noFill/>
          <a:ln w="9525">
            <a:noFill/>
            <a:miter lim="800000"/>
            <a:headEnd/>
            <a:tailEnd/>
          </a:ln>
          <a:effectLst/>
        </p:spPr>
        <p:txBody>
          <a:bodyPr lIns="92075" tIns="46038" rIns="92075" bIns="46038" anchor="ctr"/>
          <a:lstStyle/>
          <a:p>
            <a:pPr algn="ctr">
              <a:defRPr/>
            </a:pPr>
            <a:r>
              <a:rPr lang="en-US" sz="4000" b="1" dirty="0">
                <a:solidFill>
                  <a:schemeClr val="tx2"/>
                </a:solidFill>
                <a:latin typeface="Arial Black" pitchFamily="34" charset="0"/>
              </a:rPr>
              <a:t>Criteria for Diagnosing</a:t>
            </a:r>
            <a:br>
              <a:rPr lang="en-US" sz="4000" b="1" dirty="0">
                <a:solidFill>
                  <a:schemeClr val="tx2"/>
                </a:solidFill>
                <a:latin typeface="Arial Black" pitchFamily="34" charset="0"/>
              </a:rPr>
            </a:br>
            <a:r>
              <a:rPr lang="en-US" sz="4000" b="1" dirty="0">
                <a:solidFill>
                  <a:schemeClr val="tx2"/>
                </a:solidFill>
                <a:latin typeface="Arial Black" pitchFamily="34" charset="0"/>
              </a:rPr>
              <a:t>Fetal Alcohol Syndrome (FAS)</a:t>
            </a:r>
          </a:p>
        </p:txBody>
      </p:sp>
      <p:sp>
        <p:nvSpPr>
          <p:cNvPr id="16387" name="Rectangle 3"/>
          <p:cNvSpPr>
            <a:spLocks noChangeArrowheads="1"/>
          </p:cNvSpPr>
          <p:nvPr/>
        </p:nvSpPr>
        <p:spPr bwMode="auto">
          <a:xfrm>
            <a:off x="304800" y="2209800"/>
            <a:ext cx="8458200" cy="4267200"/>
          </a:xfrm>
          <a:prstGeom prst="rect">
            <a:avLst/>
          </a:prstGeom>
          <a:noFill/>
          <a:ln w="9525">
            <a:noFill/>
            <a:miter lim="800000"/>
            <a:headEnd/>
            <a:tailEnd/>
          </a:ln>
          <a:effectLst/>
        </p:spPr>
        <p:txBody>
          <a:bodyPr/>
          <a:lstStyle/>
          <a:p>
            <a:pPr marL="228600" indent="-228600">
              <a:spcBef>
                <a:spcPct val="20000"/>
              </a:spcBef>
              <a:buClr>
                <a:schemeClr val="hlink"/>
              </a:buClr>
              <a:buFont typeface="Wingdings" pitchFamily="2" charset="2"/>
              <a:buNone/>
              <a:tabLst>
                <a:tab pos="50800" algn="l"/>
                <a:tab pos="228600" algn="l"/>
              </a:tabLst>
              <a:defRPr/>
            </a:pPr>
            <a:r>
              <a:rPr lang="en-US" sz="2800" b="1" dirty="0">
                <a:effectLst>
                  <a:outerShdw blurRad="38100" dist="38100" dir="2700000" algn="tl">
                    <a:srgbClr val="000000"/>
                  </a:outerShdw>
                </a:effectLst>
              </a:rPr>
              <a:t>  </a:t>
            </a:r>
            <a:r>
              <a:rPr lang="en-US" sz="2800" b="1" dirty="0"/>
              <a:t>With or w/o confirmed fetal exposure to alcohol, diagnosis requires documentation of: </a:t>
            </a:r>
          </a:p>
          <a:p>
            <a:pPr marL="228600" indent="-228600">
              <a:spcBef>
                <a:spcPct val="20000"/>
              </a:spcBef>
              <a:buClr>
                <a:srgbClr val="00B0F0"/>
              </a:buClr>
              <a:buFont typeface="Wingdings" pitchFamily="2" charset="2"/>
              <a:buAutoNum type="arabicPeriod"/>
              <a:tabLst>
                <a:tab pos="50800" algn="l"/>
                <a:tab pos="228600" algn="l"/>
              </a:tabLst>
              <a:defRPr/>
            </a:pPr>
            <a:r>
              <a:rPr lang="en-US" sz="2800" dirty="0" smtClean="0"/>
              <a:t>All </a:t>
            </a:r>
            <a:r>
              <a:rPr lang="en-US" sz="2800" dirty="0"/>
              <a:t>three </a:t>
            </a:r>
            <a:r>
              <a:rPr lang="en-US" sz="2800" dirty="0" err="1"/>
              <a:t>dysmorphic</a:t>
            </a:r>
            <a:r>
              <a:rPr lang="en-US" sz="2800" dirty="0"/>
              <a:t> facial features (smooth philtrum, thin vermillion border, small </a:t>
            </a:r>
            <a:r>
              <a:rPr lang="en-US" sz="2800" dirty="0" err="1"/>
              <a:t>palpebral</a:t>
            </a:r>
            <a:r>
              <a:rPr lang="en-US" sz="2800" dirty="0"/>
              <a:t> </a:t>
            </a:r>
            <a:r>
              <a:rPr lang="en-US" sz="2800" dirty="0" smtClean="0"/>
              <a:t>fissures)</a:t>
            </a:r>
          </a:p>
          <a:p>
            <a:pPr marL="228600" indent="-228600">
              <a:spcBef>
                <a:spcPct val="20000"/>
              </a:spcBef>
              <a:buClr>
                <a:srgbClr val="00B0F0"/>
              </a:buClr>
              <a:buFont typeface="Wingdings" pitchFamily="2" charset="2"/>
              <a:buAutoNum type="arabicPeriod"/>
              <a:tabLst>
                <a:tab pos="50800" algn="l"/>
                <a:tab pos="228600" algn="l"/>
              </a:tabLst>
              <a:defRPr/>
            </a:pPr>
            <a:r>
              <a:rPr lang="en-US" sz="2800" dirty="0" smtClean="0"/>
              <a:t>Growth deficits </a:t>
            </a:r>
          </a:p>
          <a:p>
            <a:pPr marL="228600" indent="-228600">
              <a:spcBef>
                <a:spcPct val="20000"/>
              </a:spcBef>
              <a:buClr>
                <a:srgbClr val="00B0F0"/>
              </a:buClr>
              <a:buFont typeface="Wingdings" pitchFamily="2" charset="2"/>
              <a:buAutoNum type="arabicPeriod"/>
              <a:tabLst>
                <a:tab pos="50800" algn="l"/>
                <a:tab pos="228600" algn="l"/>
              </a:tabLst>
              <a:defRPr/>
            </a:pPr>
            <a:r>
              <a:rPr lang="en-US" sz="2800" dirty="0" smtClean="0"/>
              <a:t>CNS abnormality </a:t>
            </a:r>
          </a:p>
          <a:p>
            <a:pPr marL="228600" indent="-228600">
              <a:spcBef>
                <a:spcPct val="20000"/>
              </a:spcBef>
              <a:buClr>
                <a:schemeClr val="hlink"/>
              </a:buClr>
              <a:buFont typeface="Wingdings" pitchFamily="2" charset="2"/>
              <a:buAutoNum type="arabicPeriod"/>
              <a:tabLst>
                <a:tab pos="50800" algn="l"/>
                <a:tab pos="228600" algn="l"/>
              </a:tabLst>
              <a:defRPr/>
            </a:pPr>
            <a:endParaRPr lang="en-US" sz="2400" dirty="0" smtClean="0"/>
          </a:p>
          <a:p>
            <a:pPr marL="228600" indent="-228600">
              <a:spcBef>
                <a:spcPct val="20000"/>
              </a:spcBef>
              <a:buClr>
                <a:schemeClr val="hlink"/>
              </a:buClr>
              <a:buFont typeface="Arial" pitchFamily="34" charset="0"/>
              <a:buChar char="•"/>
              <a:tabLst>
                <a:tab pos="50800" algn="l"/>
                <a:tab pos="228600" algn="l"/>
              </a:tabLst>
              <a:defRPr/>
            </a:pPr>
            <a:r>
              <a:rPr lang="en-US" sz="1400" dirty="0" smtClean="0"/>
              <a:t>Bertrand </a:t>
            </a:r>
            <a:r>
              <a:rPr lang="en-US" sz="1400" dirty="0"/>
              <a:t>J, Floyd RL, Weber MK. Guidelines for Identifying and Referring Persons with Fetal Alcohol syndrome. Morbidity and Mortality Weekly Review. October 28, </a:t>
            </a:r>
            <a:r>
              <a:rPr lang="en-US" sz="1400" dirty="0" smtClean="0"/>
              <a:t>2005/54;1-10</a:t>
            </a:r>
          </a:p>
          <a:p>
            <a:pPr marL="228600" indent="-228600">
              <a:spcBef>
                <a:spcPct val="20000"/>
              </a:spcBef>
              <a:buClr>
                <a:schemeClr val="hlink"/>
              </a:buClr>
              <a:buFont typeface="Arial" pitchFamily="34" charset="0"/>
              <a:buChar char="•"/>
              <a:tabLst>
                <a:tab pos="50800" algn="l"/>
                <a:tab pos="228600" algn="l"/>
              </a:tabLst>
              <a:defRPr/>
            </a:pPr>
            <a:r>
              <a:rPr lang="en-US" sz="1400" dirty="0" smtClean="0"/>
              <a:t>www.cdc.gov</a:t>
            </a:r>
            <a:endParaRPr lang="en-US" sz="1400" dirty="0"/>
          </a:p>
        </p:txBody>
      </p:sp>
      <p:sp>
        <p:nvSpPr>
          <p:cNvPr id="21507" name="Rectangle 4"/>
          <p:cNvSpPr>
            <a:spLocks noChangeArrowheads="1"/>
          </p:cNvSpPr>
          <p:nvPr/>
        </p:nvSpPr>
        <p:spPr bwMode="auto">
          <a:xfrm>
            <a:off x="6648450" y="579438"/>
            <a:ext cx="3333750" cy="8223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
            </a:r>
            <a:br>
              <a:rPr lang="en-US" sz="1200">
                <a:latin typeface="Times New Roman" pitchFamily="18" charset="0"/>
                <a:cs typeface="Times New Roman" pitchFamily="18" charset="0"/>
              </a:rPr>
            </a:br>
            <a:endParaRPr lang="en-US" sz="1200">
              <a:latin typeface="Times New Roman" pitchFamily="18" charset="0"/>
              <a:cs typeface="Times New Roman" pitchFamily="18" charset="0"/>
            </a:endParaRPr>
          </a:p>
          <a:p>
            <a:pPr eaLnBrk="0" hangingPunct="0"/>
            <a:endParaRPr lang="en-US" sz="2400">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F289EA72-42C8-45D4-96A0-CC280C9CE1EC}" type="slidenum">
              <a:rPr lang="en-US" smtClean="0"/>
              <a:pPr>
                <a:defRPr/>
              </a:pPr>
              <a:t>5</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915400" cy="856488"/>
          </a:xfrm>
        </p:spPr>
        <p:txBody>
          <a:bodyPr>
            <a:normAutofit fontScale="90000"/>
          </a:bodyPr>
          <a:lstStyle/>
          <a:p>
            <a:r>
              <a:rPr lang="en-US" dirty="0" smtClean="0">
                <a:latin typeface="Arial Black" pitchFamily="34" charset="0"/>
              </a:rPr>
              <a:t>The 4-Digit Diagnostic Code</a:t>
            </a:r>
            <a:endParaRPr lang="en-US" dirty="0">
              <a:latin typeface="Arial Black" pitchFamily="34" charset="0"/>
            </a:endParaRPr>
          </a:p>
        </p:txBody>
      </p:sp>
      <p:sp>
        <p:nvSpPr>
          <p:cNvPr id="3" name="Content Placeholder 2"/>
          <p:cNvSpPr>
            <a:spLocks noGrp="1"/>
          </p:cNvSpPr>
          <p:nvPr>
            <p:ph idx="1"/>
          </p:nvPr>
        </p:nvSpPr>
        <p:spPr>
          <a:xfrm>
            <a:off x="457200" y="1935480"/>
            <a:ext cx="8229600" cy="4770120"/>
          </a:xfrm>
        </p:spPr>
        <p:txBody>
          <a:bodyPr>
            <a:normAutofit/>
          </a:bodyPr>
          <a:lstStyle/>
          <a:p>
            <a:r>
              <a:rPr lang="en-US" sz="2800" dirty="0" smtClean="0"/>
              <a:t>The four digits reflect the magnitude of expression of four key diagnostic features of FAS in the following order: </a:t>
            </a:r>
          </a:p>
          <a:p>
            <a:pPr marL="971550" lvl="1" indent="-514350">
              <a:buFont typeface="+mj-lt"/>
              <a:buAutoNum type="arabicPeriod"/>
            </a:pPr>
            <a:r>
              <a:rPr lang="en-US" dirty="0" smtClean="0"/>
              <a:t>growth deficiency, </a:t>
            </a:r>
          </a:p>
          <a:p>
            <a:pPr marL="971550" lvl="1" indent="-514350">
              <a:buFont typeface="+mj-lt"/>
              <a:buAutoNum type="arabicPeriod"/>
            </a:pPr>
            <a:r>
              <a:rPr lang="en-US" dirty="0" smtClean="0"/>
              <a:t>the FAS facial phenotype, </a:t>
            </a:r>
          </a:p>
          <a:p>
            <a:pPr marL="971550" lvl="1" indent="-514350">
              <a:buFont typeface="+mj-lt"/>
              <a:buAutoNum type="arabicPeriod"/>
            </a:pPr>
            <a:r>
              <a:rPr lang="en-US" dirty="0" smtClean="0"/>
              <a:t>brain dysfunction</a:t>
            </a:r>
          </a:p>
          <a:p>
            <a:pPr marL="971550" lvl="1" indent="-514350">
              <a:buFont typeface="+mj-lt"/>
              <a:buAutoNum type="arabicPeriod"/>
            </a:pPr>
            <a:r>
              <a:rPr lang="en-US" dirty="0" smtClean="0"/>
              <a:t>gestational alcohol exposure</a:t>
            </a:r>
          </a:p>
          <a:p>
            <a:r>
              <a:rPr lang="en-US" sz="2800" dirty="0" smtClean="0"/>
              <a:t>The magnitude of expression of each feature is ranked independently on a 4-point </a:t>
            </a:r>
            <a:r>
              <a:rPr lang="en-US" sz="2800" dirty="0" err="1" smtClean="0"/>
              <a:t>Likert</a:t>
            </a:r>
            <a:r>
              <a:rPr lang="en-US" sz="2800" dirty="0" smtClean="0"/>
              <a:t> scale.</a:t>
            </a:r>
          </a:p>
          <a:p>
            <a:pPr lvl="0"/>
            <a:r>
              <a:rPr lang="en-US" sz="1400" dirty="0" smtClean="0">
                <a:effectLst/>
                <a:latin typeface="Times New Roman" pitchFamily="18" charset="0"/>
                <a:ea typeface="Calibri" pitchFamily="34" charset="0"/>
                <a:cs typeface="Times New Roman" pitchFamily="18" charset="0"/>
              </a:rPr>
              <a:t>Diagnostic Guide for Fetal Alcohol Syndrome and Related Conditions The 4-Digit Diagnostic Code Second Edition </a:t>
            </a:r>
            <a:r>
              <a:rPr lang="en-US" sz="1400" dirty="0" smtClean="0">
                <a:effectLst/>
                <a:latin typeface="Arial" pitchFamily="34" charset="0"/>
                <a:ea typeface="Calibri" pitchFamily="34" charset="0"/>
                <a:cs typeface="Arial" pitchFamily="34" charset="0"/>
              </a:rPr>
              <a:t>FAS Diagnostic and</a:t>
            </a:r>
            <a:r>
              <a:rPr lang="en-US" sz="1400" dirty="0" smtClean="0">
                <a:effectLst/>
                <a:latin typeface="Times New Roman" pitchFamily="18" charset="0"/>
                <a:ea typeface="Calibri" pitchFamily="34" charset="0"/>
                <a:cs typeface="Times New Roman" pitchFamily="18" charset="0"/>
              </a:rPr>
              <a:t> </a:t>
            </a:r>
            <a:r>
              <a:rPr lang="en-US" sz="1400" dirty="0" smtClean="0">
                <a:effectLst/>
                <a:latin typeface="Arial" pitchFamily="34" charset="0"/>
                <a:ea typeface="Calibri" pitchFamily="34" charset="0"/>
                <a:cs typeface="Arial" pitchFamily="34" charset="0"/>
              </a:rPr>
              <a:t>Prevention Network</a:t>
            </a:r>
            <a:r>
              <a:rPr lang="en-US" sz="1400" dirty="0" smtClean="0">
                <a:effectLst/>
                <a:latin typeface="Times New Roman" pitchFamily="18" charset="0"/>
                <a:ea typeface="Calibri" pitchFamily="34" charset="0"/>
                <a:cs typeface="Times New Roman" pitchFamily="18" charset="0"/>
              </a:rPr>
              <a:t> </a:t>
            </a:r>
            <a:r>
              <a:rPr lang="en-US" sz="1400" dirty="0" smtClean="0">
                <a:effectLst/>
                <a:latin typeface="Arial" pitchFamily="34" charset="0"/>
                <a:ea typeface="Calibri" pitchFamily="34" charset="0"/>
                <a:cs typeface="Arial" pitchFamily="34" charset="0"/>
              </a:rPr>
              <a:t>University of Washington.1999</a:t>
            </a:r>
            <a:endParaRPr lang="en-US" sz="1400" dirty="0" smtClean="0">
              <a:effectLst/>
              <a:latin typeface="Arial" pitchFamily="34" charset="0"/>
            </a:endParaRPr>
          </a:p>
          <a:p>
            <a:endParaRPr lang="en-US" sz="2800"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50</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Hereditary Effect</a:t>
            </a:r>
            <a:endParaRPr lang="en-US" dirty="0">
              <a:latin typeface="Arial Black" pitchFamily="34" charset="0"/>
            </a:endParaRPr>
          </a:p>
        </p:txBody>
      </p:sp>
      <p:sp>
        <p:nvSpPr>
          <p:cNvPr id="3" name="Content Placeholder 2"/>
          <p:cNvSpPr>
            <a:spLocks noGrp="1"/>
          </p:cNvSpPr>
          <p:nvPr>
            <p:ph idx="1"/>
          </p:nvPr>
        </p:nvSpPr>
        <p:spPr/>
        <p:txBody>
          <a:bodyPr/>
          <a:lstStyle/>
          <a:p>
            <a:r>
              <a:rPr lang="en-US" sz="3200" dirty="0" smtClean="0"/>
              <a:t>FASD is not inherited</a:t>
            </a:r>
          </a:p>
          <a:p>
            <a:r>
              <a:rPr lang="en-US" sz="3200" dirty="0" smtClean="0"/>
              <a:t>There seems to be a genetic predisposition to problem drinking. </a:t>
            </a:r>
          </a:p>
          <a:p>
            <a:r>
              <a:rPr lang="en-US" sz="3200" dirty="0" smtClean="0"/>
              <a:t>Twin studies document similar outcomes in identical twins and different outcomes in non-identical twins.</a:t>
            </a:r>
          </a:p>
          <a:p>
            <a:endParaRPr lang="en-US" dirty="0" smtClean="0"/>
          </a:p>
          <a:p>
            <a:r>
              <a:rPr lang="en-US" sz="1400" dirty="0" smtClean="0"/>
              <a:t>Pediatrics 2005;115:39-47.</a:t>
            </a:r>
            <a:endParaRPr lang="en-US" sz="1400"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51</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7772400" cy="1362075"/>
          </a:xfrm>
        </p:spPr>
        <p:txBody>
          <a:bodyPr/>
          <a:lstStyle/>
          <a:p>
            <a:r>
              <a:rPr lang="en-US" dirty="0" smtClean="0"/>
              <a:t>Fetal Alcohol Exposure Effects on </a:t>
            </a:r>
            <a:r>
              <a:rPr lang="en-US" dirty="0" err="1" smtClean="0"/>
              <a:t>Neurobehavior</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62C2B993-3444-451E-99DC-DA60F69C0F77}" type="slidenum">
              <a:rPr lang="en-US" smtClean="0"/>
              <a:pPr>
                <a:defRPr/>
              </a:pPr>
              <a:t>52</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228600" y="990600"/>
            <a:ext cx="8382000" cy="1143000"/>
          </a:xfrm>
        </p:spPr>
        <p:txBody>
          <a:bodyPr/>
          <a:lstStyle/>
          <a:p>
            <a:pPr eaLnBrk="1" hangingPunct="1"/>
            <a:r>
              <a:rPr lang="en-US" sz="3600" dirty="0" smtClean="0">
                <a:latin typeface="Arial Black" pitchFamily="34" charset="0"/>
              </a:rPr>
              <a:t>Fetal Alcohol Exposure Effects on </a:t>
            </a:r>
            <a:r>
              <a:rPr lang="en-US" sz="3600" dirty="0" err="1" smtClean="0">
                <a:latin typeface="Arial Black" pitchFamily="34" charset="0"/>
              </a:rPr>
              <a:t>Neuro</a:t>
            </a:r>
            <a:r>
              <a:rPr lang="en-US" sz="3600" dirty="0" smtClean="0">
                <a:latin typeface="Arial Black" pitchFamily="34" charset="0"/>
              </a:rPr>
              <a:t>-behavior</a:t>
            </a:r>
            <a:endParaRPr lang="en-US" sz="3600" b="1" dirty="0" smtClean="0">
              <a:latin typeface="Arial Black" pitchFamily="34" charset="0"/>
            </a:endParaRPr>
          </a:p>
        </p:txBody>
      </p:sp>
      <p:sp>
        <p:nvSpPr>
          <p:cNvPr id="26627" name="Rectangle 3"/>
          <p:cNvSpPr>
            <a:spLocks noGrp="1" noRot="1" noChangeArrowheads="1"/>
          </p:cNvSpPr>
          <p:nvPr>
            <p:ph idx="1"/>
          </p:nvPr>
        </p:nvSpPr>
        <p:spPr>
          <a:xfrm>
            <a:off x="457200" y="2209800"/>
            <a:ext cx="8534400" cy="4038600"/>
          </a:xfrm>
        </p:spPr>
        <p:txBody>
          <a:bodyPr>
            <a:normAutofit/>
          </a:bodyPr>
          <a:lstStyle/>
          <a:p>
            <a:r>
              <a:rPr lang="en-US" sz="3200" dirty="0" smtClean="0"/>
              <a:t>FASDs are the leading cause of mental retardation </a:t>
            </a:r>
          </a:p>
          <a:p>
            <a:r>
              <a:rPr lang="en-US" sz="3200" dirty="0" smtClean="0"/>
              <a:t>FASDs are the only preventable causes of mental retardation.</a:t>
            </a:r>
          </a:p>
          <a:p>
            <a:r>
              <a:rPr lang="en-US" sz="3200" dirty="0" smtClean="0"/>
              <a:t>Not all people with FASDs have mental retardation. In fact the IQ range from 29-140 </a:t>
            </a:r>
          </a:p>
          <a:p>
            <a:pPr lvl="1" eaLnBrk="1" hangingPunct="1">
              <a:buNone/>
            </a:pPr>
            <a:r>
              <a:rPr lang="en-US" sz="2400" dirty="0" smtClean="0"/>
              <a:t>		</a:t>
            </a:r>
          </a:p>
          <a:p>
            <a:pPr lvl="1" eaLnBrk="1" hangingPunct="1">
              <a:buNone/>
            </a:pPr>
            <a:endParaRPr lang="en-US" dirty="0" smtClean="0"/>
          </a:p>
          <a:p>
            <a:pPr eaLnBrk="1" hangingPunct="1">
              <a:buFont typeface="Wingdings" pitchFamily="2" charset="2"/>
              <a:buNone/>
            </a:pPr>
            <a:endParaRPr lang="en-US" dirty="0" smtClean="0">
              <a:solidFill>
                <a:srgbClr val="0000CC"/>
              </a:solidFill>
            </a:endParaRPr>
          </a:p>
        </p:txBody>
      </p:sp>
      <p:sp>
        <p:nvSpPr>
          <p:cNvPr id="6" name="TextBox 5"/>
          <p:cNvSpPr txBox="1"/>
          <p:nvPr/>
        </p:nvSpPr>
        <p:spPr>
          <a:xfrm>
            <a:off x="4038600" y="6477000"/>
            <a:ext cx="5105400" cy="553998"/>
          </a:xfrm>
          <a:prstGeom prst="rect">
            <a:avLst/>
          </a:prstGeom>
          <a:noFill/>
        </p:spPr>
        <p:txBody>
          <a:bodyPr wrap="square" rtlCol="0">
            <a:spAutoFit/>
          </a:bodyPr>
          <a:lstStyle/>
          <a:p>
            <a:pPr algn="r"/>
            <a:r>
              <a:rPr lang="en-US" sz="1200" dirty="0" smtClean="0"/>
              <a:t>www.cdc.gov/ncbddd/fasd/videos/Iyal/long/Iyal_long.html</a:t>
            </a:r>
          </a:p>
          <a:p>
            <a:endParaRPr lang="en-US" dirty="0"/>
          </a:p>
        </p:txBody>
      </p:sp>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53</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latin typeface="Arial Black" pitchFamily="34" charset="0"/>
              </a:rPr>
              <a:t>Psychiatric/Behavioral</a:t>
            </a:r>
            <a:endParaRPr lang="en-US" dirty="0">
              <a:latin typeface="Arial Black" pitchFamily="34" charset="0"/>
            </a:endParaRPr>
          </a:p>
        </p:txBody>
      </p:sp>
      <p:sp>
        <p:nvSpPr>
          <p:cNvPr id="3" name="Content Placeholder 2"/>
          <p:cNvSpPr>
            <a:spLocks noGrp="1"/>
          </p:cNvSpPr>
          <p:nvPr>
            <p:ph idx="1"/>
          </p:nvPr>
        </p:nvSpPr>
        <p:spPr>
          <a:xfrm>
            <a:off x="304800" y="1447800"/>
            <a:ext cx="8534400" cy="4876800"/>
          </a:xfrm>
        </p:spPr>
        <p:txBody>
          <a:bodyPr>
            <a:noAutofit/>
          </a:bodyPr>
          <a:lstStyle/>
          <a:p>
            <a:pPr lvl="1"/>
            <a:r>
              <a:rPr lang="en-US" sz="2600" dirty="0" smtClean="0"/>
              <a:t>Verbal Learning: People with FASDs have problems with verbal learning, different than in Down syndrome. </a:t>
            </a:r>
          </a:p>
          <a:p>
            <a:pPr lvl="2"/>
            <a:r>
              <a:rPr lang="en-US" sz="2600" dirty="0" smtClean="0"/>
              <a:t>FASDs affect people's ability to initially encode in memory, -but once encoded, recall is as good as for anyone else. </a:t>
            </a:r>
          </a:p>
          <a:p>
            <a:pPr lvl="2"/>
            <a:r>
              <a:rPr lang="en-US" sz="2600" dirty="0" smtClean="0"/>
              <a:t>Down syndrome, both storage and recall are impaired. </a:t>
            </a:r>
          </a:p>
          <a:p>
            <a:pPr lvl="1"/>
            <a:r>
              <a:rPr lang="en-US" sz="2600" dirty="0" smtClean="0"/>
              <a:t>Visual-Spatial Learning: difficulty with learning </a:t>
            </a:r>
            <a:r>
              <a:rPr lang="en-US" sz="2600" dirty="0" err="1" smtClean="0"/>
              <a:t>spacial</a:t>
            </a:r>
            <a:r>
              <a:rPr lang="en-US" sz="2600" dirty="0" smtClean="0"/>
              <a:t> relationships between objects and with mathematics. </a:t>
            </a:r>
            <a:endParaRPr lang="en-US" sz="2600"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54</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Psychiatric/Behavioral</a:t>
            </a:r>
            <a:endParaRPr lang="en-US" dirty="0">
              <a:latin typeface="Arial Black" pitchFamily="34" charset="0"/>
            </a:endParaRPr>
          </a:p>
        </p:txBody>
      </p:sp>
      <p:sp>
        <p:nvSpPr>
          <p:cNvPr id="3" name="Content Placeholder 2"/>
          <p:cNvSpPr>
            <a:spLocks noGrp="1"/>
          </p:cNvSpPr>
          <p:nvPr>
            <p:ph idx="1"/>
          </p:nvPr>
        </p:nvSpPr>
        <p:spPr>
          <a:xfrm>
            <a:off x="457200" y="2133600"/>
            <a:ext cx="8229600" cy="4389120"/>
          </a:xfrm>
        </p:spPr>
        <p:txBody>
          <a:bodyPr>
            <a:normAutofit/>
          </a:bodyPr>
          <a:lstStyle/>
          <a:p>
            <a:r>
              <a:rPr lang="en-US" dirty="0" smtClean="0"/>
              <a:t>Attention: (hallmark of prenatal alcohol exposure). </a:t>
            </a:r>
          </a:p>
          <a:p>
            <a:pPr lvl="1"/>
            <a:r>
              <a:rPr lang="en-US" dirty="0" smtClean="0"/>
              <a:t>So common amongst people with FASDs that they are often misdiagnosed with attention deficit disorders. </a:t>
            </a:r>
          </a:p>
          <a:p>
            <a:pPr lvl="1"/>
            <a:r>
              <a:rPr lang="en-US" dirty="0" smtClean="0"/>
              <a:t>People with classic attention deficit disorder tend to have difficulty focusing and maintaining attention.</a:t>
            </a:r>
          </a:p>
          <a:p>
            <a:pPr lvl="1"/>
            <a:r>
              <a:rPr lang="en-US" dirty="0" smtClean="0"/>
              <a:t>People with FASDs have fewer problems with focusing and maintaining attention, but more trouble shifting attention from one task to another (what researchers call "</a:t>
            </a:r>
            <a:r>
              <a:rPr lang="en-US" u="sng" dirty="0" smtClean="0"/>
              <a:t>set shifting</a:t>
            </a:r>
            <a:r>
              <a:rPr lang="en-US" dirty="0" smtClean="0"/>
              <a:t>"). </a:t>
            </a:r>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55</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Psychiatric/Behavioral</a:t>
            </a:r>
            <a:endParaRPr lang="en-US" dirty="0">
              <a:latin typeface="Arial Black" pitchFamily="34" charset="0"/>
            </a:endParaRPr>
          </a:p>
        </p:txBody>
      </p:sp>
      <p:sp>
        <p:nvSpPr>
          <p:cNvPr id="3" name="Content Placeholder 2"/>
          <p:cNvSpPr>
            <a:spLocks noGrp="1"/>
          </p:cNvSpPr>
          <p:nvPr>
            <p:ph idx="1"/>
          </p:nvPr>
        </p:nvSpPr>
        <p:spPr>
          <a:xfrm>
            <a:off x="457200" y="2133600"/>
            <a:ext cx="8229600" cy="3322320"/>
          </a:xfrm>
        </p:spPr>
        <p:txBody>
          <a:bodyPr/>
          <a:lstStyle/>
          <a:p>
            <a:r>
              <a:rPr lang="en-US" dirty="0" smtClean="0"/>
              <a:t>Reaction time: One of the key effects of FASDs:</a:t>
            </a:r>
          </a:p>
          <a:p>
            <a:pPr lvl="1"/>
            <a:r>
              <a:rPr lang="en-US" dirty="0" smtClean="0"/>
              <a:t>Slow reaction time </a:t>
            </a:r>
          </a:p>
          <a:p>
            <a:pPr lvl="1"/>
            <a:r>
              <a:rPr lang="en-US" dirty="0" smtClean="0"/>
              <a:t>Reduced brain processing speed. </a:t>
            </a:r>
          </a:p>
          <a:p>
            <a:r>
              <a:rPr lang="en-US" dirty="0" smtClean="0"/>
              <a:t>Both of these affect overall intelligence by limiting the brain's capacity to take in information rapidly, particularly in a setting like an ordinary classroom.  </a:t>
            </a:r>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56</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Psychiatric/Behavioral</a:t>
            </a:r>
            <a:endParaRPr lang="en-US" dirty="0">
              <a:latin typeface="Arial Black" pitchFamily="34" charset="0"/>
            </a:endParaRPr>
          </a:p>
        </p:txBody>
      </p:sp>
      <p:sp>
        <p:nvSpPr>
          <p:cNvPr id="3" name="Content Placeholder 2"/>
          <p:cNvSpPr>
            <a:spLocks noGrp="1"/>
          </p:cNvSpPr>
          <p:nvPr>
            <p:ph idx="1"/>
          </p:nvPr>
        </p:nvSpPr>
        <p:spPr>
          <a:xfrm>
            <a:off x="381000" y="2362200"/>
            <a:ext cx="8229600" cy="3810000"/>
          </a:xfrm>
        </p:spPr>
        <p:txBody>
          <a:bodyPr>
            <a:normAutofit fontScale="92500" lnSpcReduction="10000"/>
          </a:bodyPr>
          <a:lstStyle/>
          <a:p>
            <a:r>
              <a:rPr lang="en-US" sz="3200" dirty="0" smtClean="0"/>
              <a:t>Executive Function: One of its cruelest </a:t>
            </a:r>
            <a:r>
              <a:rPr lang="en-US" sz="3500" dirty="0" smtClean="0"/>
              <a:t>effects:</a:t>
            </a:r>
          </a:p>
          <a:p>
            <a:pPr lvl="1"/>
            <a:r>
              <a:rPr lang="en-US" sz="3500" dirty="0" smtClean="0"/>
              <a:t>The ability to plan for the future and to change behavior in response to the effects of previous actions. </a:t>
            </a:r>
          </a:p>
          <a:p>
            <a:pPr lvl="1"/>
            <a:r>
              <a:rPr lang="en-US" sz="3500" dirty="0" smtClean="0"/>
              <a:t>Are often incapable of learning from experience and may repeat behaviors over and over despite negative results. </a:t>
            </a:r>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57</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Psychiatric/Behavioral</a:t>
            </a:r>
            <a:endParaRPr lang="en-US" dirty="0">
              <a:latin typeface="Arial Black" pitchFamily="34" charset="0"/>
            </a:endParaRPr>
          </a:p>
        </p:txBody>
      </p:sp>
      <p:sp>
        <p:nvSpPr>
          <p:cNvPr id="3" name="Content Placeholder 2"/>
          <p:cNvSpPr>
            <a:spLocks noGrp="1"/>
          </p:cNvSpPr>
          <p:nvPr>
            <p:ph idx="1"/>
          </p:nvPr>
        </p:nvSpPr>
        <p:spPr/>
        <p:txBody>
          <a:bodyPr>
            <a:normAutofit fontScale="92500"/>
          </a:bodyPr>
          <a:lstStyle/>
          <a:p>
            <a:r>
              <a:rPr lang="en-US" sz="3200" dirty="0" smtClean="0"/>
              <a:t>Executive Function (Cont’d):</a:t>
            </a:r>
          </a:p>
          <a:p>
            <a:pPr lvl="1"/>
            <a:r>
              <a:rPr lang="en-US" sz="3200" dirty="0" smtClean="0"/>
              <a:t>Cannot put together a sequence of actions in order to achieve a goal-for example, taking the steps necessary to do homework adequately or to pay a bill on time. </a:t>
            </a:r>
          </a:p>
          <a:p>
            <a:pPr lvl="1"/>
            <a:r>
              <a:rPr lang="en-US" sz="3200" dirty="0" smtClean="0"/>
              <a:t>Get "stuck" on certain things and cannot keep the whole process in mind while carrying out the steps needed to complete it.</a:t>
            </a:r>
          </a:p>
          <a:p>
            <a:pPr lvl="1"/>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58</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Psychiatric/Behavioral</a:t>
            </a:r>
            <a:endParaRPr lang="en-US" dirty="0">
              <a:latin typeface="Arial Black" pitchFamily="34" charset="0"/>
            </a:endParaRPr>
          </a:p>
        </p:txBody>
      </p:sp>
      <p:sp>
        <p:nvSpPr>
          <p:cNvPr id="3" name="Content Placeholder 2"/>
          <p:cNvSpPr>
            <a:spLocks noGrp="1"/>
          </p:cNvSpPr>
          <p:nvPr>
            <p:ph idx="1"/>
          </p:nvPr>
        </p:nvSpPr>
        <p:spPr>
          <a:xfrm>
            <a:off x="457200" y="1935480"/>
            <a:ext cx="8229600" cy="4541520"/>
          </a:xfrm>
        </p:spPr>
        <p:txBody>
          <a:bodyPr>
            <a:noAutofit/>
          </a:bodyPr>
          <a:lstStyle/>
          <a:p>
            <a:r>
              <a:rPr lang="en-US" sz="2800" dirty="0" smtClean="0">
                <a:latin typeface="Arial" pitchFamily="34" charset="0"/>
                <a:cs typeface="Arial" pitchFamily="34" charset="0"/>
              </a:rPr>
              <a:t>Impulsive:</a:t>
            </a:r>
          </a:p>
          <a:p>
            <a:pPr lvl="1"/>
            <a:r>
              <a:rPr lang="en-US" sz="2800" dirty="0" smtClean="0">
                <a:latin typeface="Arial" pitchFamily="34" charset="0"/>
                <a:cs typeface="Arial" pitchFamily="34" charset="0"/>
              </a:rPr>
              <a:t>Often impulsive and may react without thinking. </a:t>
            </a:r>
          </a:p>
          <a:p>
            <a:pPr lvl="1"/>
            <a:r>
              <a:rPr lang="en-US" sz="2800" dirty="0" smtClean="0">
                <a:latin typeface="Arial" pitchFamily="34" charset="0"/>
                <a:cs typeface="Arial" pitchFamily="34" charset="0"/>
              </a:rPr>
              <a:t>Often diagnosed with </a:t>
            </a:r>
            <a:r>
              <a:rPr lang="en-US" sz="2800" u="sng" dirty="0" smtClean="0">
                <a:latin typeface="Arial" pitchFamily="34" charset="0"/>
                <a:cs typeface="Arial" pitchFamily="34" charset="0"/>
              </a:rPr>
              <a:t>conduct disorder </a:t>
            </a:r>
            <a:r>
              <a:rPr lang="en-US" sz="2800" dirty="0" smtClean="0">
                <a:latin typeface="Arial" pitchFamily="34" charset="0"/>
                <a:cs typeface="Arial" pitchFamily="34" charset="0"/>
              </a:rPr>
              <a:t>and/or </a:t>
            </a:r>
            <a:r>
              <a:rPr lang="en-US" sz="2800" u="sng" dirty="0" smtClean="0">
                <a:latin typeface="Arial" pitchFamily="34" charset="0"/>
                <a:cs typeface="Arial" pitchFamily="34" charset="0"/>
              </a:rPr>
              <a:t>oppositional defiant disorder </a:t>
            </a:r>
            <a:r>
              <a:rPr lang="en-US" sz="2800" dirty="0" smtClean="0">
                <a:latin typeface="Arial" pitchFamily="34" charset="0"/>
                <a:cs typeface="Arial" pitchFamily="34" charset="0"/>
              </a:rPr>
              <a:t>and may have frequent run-ins with law enforcement as they appear to be willfully disobeying authorities and actively seeking repeat punishment. </a:t>
            </a:r>
          </a:p>
          <a:p>
            <a:pPr lvl="1"/>
            <a:r>
              <a:rPr lang="en-US" sz="2800" dirty="0" smtClean="0">
                <a:latin typeface="Arial" pitchFamily="34" charset="0"/>
                <a:cs typeface="Arial" pitchFamily="34" charset="0"/>
              </a:rPr>
              <a:t>FASDs also appear to make people more likely to lie. </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59</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685800"/>
            <a:ext cx="9144000" cy="1143000"/>
          </a:xfrm>
          <a:prstGeom prst="rect">
            <a:avLst/>
          </a:prstGeom>
          <a:noFill/>
          <a:ln w="9525">
            <a:noFill/>
            <a:miter lim="800000"/>
            <a:headEnd/>
            <a:tailEnd/>
          </a:ln>
          <a:effectLst/>
        </p:spPr>
        <p:txBody>
          <a:bodyPr lIns="92075" tIns="46038" rIns="92075" bIns="46038" anchor="ctr"/>
          <a:lstStyle/>
          <a:p>
            <a:pPr>
              <a:defRPr/>
            </a:pPr>
            <a:r>
              <a:rPr lang="en-US" sz="4200" b="1" dirty="0">
                <a:solidFill>
                  <a:schemeClr val="tx2"/>
                </a:solidFill>
                <a:effectLst>
                  <a:outerShdw blurRad="38100" dist="38100" dir="2700000" algn="tl">
                    <a:srgbClr val="000000"/>
                  </a:outerShdw>
                </a:effectLst>
              </a:rPr>
              <a:t>  </a:t>
            </a:r>
            <a:r>
              <a:rPr lang="en-US" sz="4200" b="1" dirty="0" smtClean="0">
                <a:solidFill>
                  <a:schemeClr val="tx2"/>
                </a:solidFill>
                <a:latin typeface="Arial Black" pitchFamily="34" charset="0"/>
              </a:rPr>
              <a:t># 1. Facial </a:t>
            </a:r>
            <a:r>
              <a:rPr lang="en-US" sz="4200" b="1" dirty="0">
                <a:solidFill>
                  <a:schemeClr val="tx2"/>
                </a:solidFill>
                <a:latin typeface="Arial Black" pitchFamily="34" charset="0"/>
              </a:rPr>
              <a:t>Abnormalities Of FAS</a:t>
            </a:r>
          </a:p>
        </p:txBody>
      </p:sp>
      <p:sp>
        <p:nvSpPr>
          <p:cNvPr id="18435" name="Rectangle 3"/>
          <p:cNvSpPr>
            <a:spLocks noChangeArrowheads="1"/>
          </p:cNvSpPr>
          <p:nvPr/>
        </p:nvSpPr>
        <p:spPr bwMode="auto">
          <a:xfrm>
            <a:off x="-228600" y="1828800"/>
            <a:ext cx="5715000" cy="4114800"/>
          </a:xfrm>
          <a:prstGeom prst="rect">
            <a:avLst/>
          </a:prstGeom>
          <a:noFill/>
          <a:ln w="9525">
            <a:noFill/>
            <a:miter lim="800000"/>
            <a:headEnd/>
            <a:tailEnd/>
          </a:ln>
          <a:effectLst/>
        </p:spPr>
        <p:txBody>
          <a:bodyPr/>
          <a:lstStyle/>
          <a:p>
            <a:pPr marL="895350" lvl="1" indent="-438150">
              <a:spcBef>
                <a:spcPct val="20000"/>
              </a:spcBef>
              <a:buFont typeface="Wingdings" pitchFamily="2" charset="2"/>
              <a:buAutoNum type="arabicPeriod"/>
              <a:defRPr/>
            </a:pPr>
            <a:endParaRPr lang="en-US" sz="3100" dirty="0">
              <a:effectLst>
                <a:outerShdw blurRad="38100" dist="38100" dir="2700000" algn="tl">
                  <a:srgbClr val="000000"/>
                </a:outerShdw>
              </a:effectLst>
            </a:endParaRPr>
          </a:p>
          <a:p>
            <a:pPr marL="895350" lvl="1" indent="-438150">
              <a:spcBef>
                <a:spcPct val="20000"/>
              </a:spcBef>
              <a:buFont typeface="Wingdings" pitchFamily="2" charset="2"/>
              <a:buAutoNum type="arabicPeriod"/>
              <a:defRPr/>
            </a:pPr>
            <a:endParaRPr lang="en-US" sz="3100" dirty="0">
              <a:effectLst>
                <a:outerShdw blurRad="38100" dist="38100" dir="2700000" algn="tl">
                  <a:srgbClr val="000000"/>
                </a:outerShdw>
              </a:effectLst>
            </a:endParaRPr>
          </a:p>
          <a:p>
            <a:pPr marL="895350" lvl="1" indent="-438150">
              <a:spcBef>
                <a:spcPct val="20000"/>
              </a:spcBef>
              <a:buClr>
                <a:srgbClr val="00B0F0"/>
              </a:buClr>
              <a:buFont typeface="Wingdings" pitchFamily="2" charset="2"/>
              <a:buAutoNum type="arabicPeriod"/>
              <a:defRPr/>
            </a:pPr>
            <a:r>
              <a:rPr lang="en-US" sz="3100" dirty="0"/>
              <a:t>Smooth philtrum</a:t>
            </a:r>
          </a:p>
          <a:p>
            <a:pPr marL="895350" lvl="1" indent="-438150">
              <a:spcBef>
                <a:spcPct val="20000"/>
              </a:spcBef>
              <a:buClr>
                <a:srgbClr val="00B0F0"/>
              </a:buClr>
              <a:buFont typeface="Wingdings" pitchFamily="2" charset="2"/>
              <a:buAutoNum type="arabicPeriod"/>
              <a:defRPr/>
            </a:pPr>
            <a:r>
              <a:rPr lang="en-US" sz="3100" dirty="0"/>
              <a:t>Thin vermillion</a:t>
            </a:r>
          </a:p>
          <a:p>
            <a:pPr marL="895350" lvl="1" indent="-438150">
              <a:spcBef>
                <a:spcPct val="20000"/>
              </a:spcBef>
              <a:buClr>
                <a:srgbClr val="00B0F0"/>
              </a:buClr>
              <a:buFont typeface="Wingdings" pitchFamily="2" charset="2"/>
              <a:buAutoNum type="arabicPeriod"/>
              <a:defRPr/>
            </a:pPr>
            <a:r>
              <a:rPr lang="en-US" sz="3100" dirty="0"/>
              <a:t>Small palpebral fissures</a:t>
            </a:r>
          </a:p>
          <a:p>
            <a:pPr marL="533400" indent="-533400">
              <a:spcBef>
                <a:spcPct val="20000"/>
              </a:spcBef>
              <a:buClr>
                <a:schemeClr val="hlink"/>
              </a:buClr>
              <a:buFont typeface="Wingdings" pitchFamily="2" charset="2"/>
              <a:buChar char="§"/>
              <a:defRPr/>
            </a:pPr>
            <a:endParaRPr lang="en-US" sz="3200" dirty="0">
              <a:effectLst>
                <a:outerShdw blurRad="38100" dist="38100" dir="2700000" algn="tl">
                  <a:srgbClr val="000000"/>
                </a:outerShdw>
              </a:effectLst>
            </a:endParaRPr>
          </a:p>
        </p:txBody>
      </p:sp>
      <p:pic>
        <p:nvPicPr>
          <p:cNvPr id="23555" name="Picture 4" descr="johnfas"/>
          <p:cNvPicPr>
            <a:picLocks noChangeAspect="1" noChangeArrowheads="1"/>
          </p:cNvPicPr>
          <p:nvPr/>
        </p:nvPicPr>
        <p:blipFill>
          <a:blip r:embed="rId3" cstate="print"/>
          <a:srcRect/>
          <a:stretch>
            <a:fillRect/>
          </a:stretch>
        </p:blipFill>
        <p:spPr bwMode="auto">
          <a:xfrm>
            <a:off x="5181600" y="1905000"/>
            <a:ext cx="3640138" cy="4059238"/>
          </a:xfrm>
          <a:prstGeom prst="rect">
            <a:avLst/>
          </a:prstGeom>
          <a:noFill/>
          <a:ln w="9525">
            <a:noFill/>
            <a:miter lim="800000"/>
            <a:headEnd/>
            <a:tailEnd/>
          </a:ln>
        </p:spPr>
      </p:pic>
      <p:sp>
        <p:nvSpPr>
          <p:cNvPr id="23556" name="Rectangle 5"/>
          <p:cNvSpPr>
            <a:spLocks noChangeArrowheads="1"/>
          </p:cNvSpPr>
          <p:nvPr/>
        </p:nvSpPr>
        <p:spPr bwMode="auto">
          <a:xfrm>
            <a:off x="5181600" y="6096000"/>
            <a:ext cx="4495800" cy="396875"/>
          </a:xfrm>
          <a:prstGeom prst="rect">
            <a:avLst/>
          </a:prstGeom>
          <a:noFill/>
          <a:ln w="12700">
            <a:noFill/>
            <a:miter lim="800000"/>
            <a:headEnd type="none" w="sm" len="sm"/>
            <a:tailEnd type="none" w="sm" len="sm"/>
          </a:ln>
        </p:spPr>
        <p:txBody>
          <a:bodyPr>
            <a:spAutoFit/>
          </a:bodyPr>
          <a:lstStyle/>
          <a:p>
            <a:pPr eaLnBrk="0" hangingPunct="0"/>
            <a:r>
              <a:rPr lang="en-US" sz="2000">
                <a:latin typeface="Times" pitchFamily="18" charset="0"/>
                <a:cs typeface="Times New Roman" pitchFamily="18" charset="0"/>
              </a:rPr>
              <a:t>Photo courtesy of Teresa Kellerman </a:t>
            </a:r>
          </a:p>
        </p:txBody>
      </p:sp>
      <p:sp>
        <p:nvSpPr>
          <p:cNvPr id="6" name="Slide Number Placeholder 5"/>
          <p:cNvSpPr>
            <a:spLocks noGrp="1"/>
          </p:cNvSpPr>
          <p:nvPr>
            <p:ph type="sldNum" sz="quarter" idx="12"/>
          </p:nvPr>
        </p:nvSpPr>
        <p:spPr/>
        <p:txBody>
          <a:bodyPr/>
          <a:lstStyle/>
          <a:p>
            <a:pPr>
              <a:defRPr/>
            </a:pPr>
            <a:fld id="{F289EA72-42C8-45D4-96A0-CC280C9CE1EC}" type="slidenum">
              <a:rPr lang="en-US" smtClean="0"/>
              <a:pPr>
                <a:defRPr/>
              </a:pPr>
              <a:t>6</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Psychiatric/Behavioral</a:t>
            </a:r>
            <a:endParaRPr lang="en-US" dirty="0">
              <a:latin typeface="Arial Black" pitchFamily="34" charset="0"/>
            </a:endParaRPr>
          </a:p>
        </p:txBody>
      </p:sp>
      <p:sp>
        <p:nvSpPr>
          <p:cNvPr id="3" name="Content Placeholder 2"/>
          <p:cNvSpPr>
            <a:spLocks noGrp="1"/>
          </p:cNvSpPr>
          <p:nvPr>
            <p:ph idx="1"/>
          </p:nvPr>
        </p:nvSpPr>
        <p:spPr>
          <a:xfrm>
            <a:off x="304800" y="2057400"/>
            <a:ext cx="8540750" cy="4114800"/>
          </a:xfrm>
        </p:spPr>
        <p:txBody>
          <a:bodyPr/>
          <a:lstStyle/>
          <a:p>
            <a:r>
              <a:rPr lang="en-US" dirty="0" smtClean="0"/>
              <a:t>Socialization:</a:t>
            </a:r>
          </a:p>
          <a:p>
            <a:pPr lvl="1"/>
            <a:r>
              <a:rPr lang="en-US" dirty="0" smtClean="0"/>
              <a:t>Difficulties recognizing social cues. Often "can't take a hint," or recognize non-verbal suggestions. </a:t>
            </a:r>
          </a:p>
          <a:p>
            <a:pPr lvl="1"/>
            <a:r>
              <a:rPr lang="en-US" dirty="0" smtClean="0"/>
              <a:t>Intrusiveness: excessive body contact</a:t>
            </a:r>
          </a:p>
          <a:p>
            <a:pPr lvl="1"/>
            <a:r>
              <a:rPr lang="en-US" dirty="0" smtClean="0"/>
              <a:t>They may be overly demanding of attention and may lack empathy towards others. Lack of stranger anxiety </a:t>
            </a:r>
          </a:p>
          <a:p>
            <a:pPr lvl="1"/>
            <a:r>
              <a:rPr lang="en-US" dirty="0" smtClean="0"/>
              <a:t>Eager-to-please and easily lead. They may be preyed upon and pushed to commit crimes.</a:t>
            </a:r>
          </a:p>
          <a:p>
            <a:pPr lvl="1"/>
            <a:r>
              <a:rPr lang="en-US" dirty="0" smtClean="0"/>
              <a:t>Tendency towards sexual promiscuity.</a:t>
            </a:r>
            <a:endParaRPr lang="en-US" sz="2000" dirty="0" smtClean="0"/>
          </a:p>
          <a:p>
            <a:pPr lvl="1" eaLnBrk="1" hangingPunct="1">
              <a:lnSpc>
                <a:spcPct val="80000"/>
              </a:lnSpc>
              <a:spcBef>
                <a:spcPct val="0"/>
              </a:spcBef>
              <a:buClr>
                <a:srgbClr val="FFC000"/>
              </a:buClr>
              <a:buNone/>
              <a:defRPr/>
            </a:pPr>
            <a:r>
              <a:rPr lang="en-US" sz="2400" dirty="0" smtClean="0"/>
              <a:t> </a:t>
            </a:r>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60</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p:txBody>
          <a:bodyPr>
            <a:normAutofit fontScale="90000"/>
          </a:bodyPr>
          <a:lstStyle/>
          <a:p>
            <a:pPr eaLnBrk="1" hangingPunct="1"/>
            <a:r>
              <a:rPr lang="en-US" b="1" dirty="0" smtClean="0"/>
              <a:t>Kindergarten – Sixth Grade</a:t>
            </a:r>
            <a:br>
              <a:rPr lang="en-US" b="1" dirty="0" smtClean="0"/>
            </a:br>
            <a:endParaRPr lang="en-US" b="1" dirty="0" smtClean="0"/>
          </a:p>
        </p:txBody>
      </p:sp>
      <p:sp>
        <p:nvSpPr>
          <p:cNvPr id="37890" name="Content Placeholder 5"/>
          <p:cNvSpPr>
            <a:spLocks noGrp="1"/>
          </p:cNvSpPr>
          <p:nvPr>
            <p:ph sz="quarter" idx="1"/>
          </p:nvPr>
        </p:nvSpPr>
        <p:spPr/>
        <p:txBody>
          <a:bodyPr>
            <a:normAutofit lnSpcReduction="10000"/>
          </a:bodyPr>
          <a:lstStyle/>
          <a:p>
            <a:pPr lvl="1" eaLnBrk="1" hangingPunct="1">
              <a:lnSpc>
                <a:spcPct val="90000"/>
              </a:lnSpc>
              <a:buClr>
                <a:srgbClr val="00B0F0"/>
              </a:buClr>
              <a:buFont typeface="Wingdings" pitchFamily="2" charset="2"/>
              <a:buChar char="§"/>
            </a:pPr>
            <a:r>
              <a:rPr lang="en-US" sz="2400" dirty="0" smtClean="0"/>
              <a:t>Easily influenced by others</a:t>
            </a:r>
          </a:p>
          <a:p>
            <a:pPr lvl="1" eaLnBrk="1" hangingPunct="1">
              <a:lnSpc>
                <a:spcPct val="90000"/>
              </a:lnSpc>
              <a:buClr>
                <a:srgbClr val="00B0F0"/>
              </a:buClr>
              <a:buFont typeface="Wingdings" pitchFamily="2" charset="2"/>
              <a:buChar char="§"/>
            </a:pPr>
            <a:r>
              <a:rPr lang="en-US" sz="2400" dirty="0" smtClean="0"/>
              <a:t>Memory loss and retrieval problems.  Needs things repeated multiple times and still may not retain information.</a:t>
            </a:r>
          </a:p>
          <a:p>
            <a:pPr lvl="1" eaLnBrk="1" hangingPunct="1">
              <a:lnSpc>
                <a:spcPct val="90000"/>
              </a:lnSpc>
              <a:buClr>
                <a:srgbClr val="00B0F0"/>
              </a:buClr>
              <a:buFont typeface="Wingdings" pitchFamily="2" charset="2"/>
              <a:buChar char="§"/>
            </a:pPr>
            <a:r>
              <a:rPr lang="en-US" sz="2400" dirty="0" smtClean="0"/>
              <a:t>Lying, stealing, or disobedient</a:t>
            </a:r>
          </a:p>
          <a:p>
            <a:pPr lvl="1" eaLnBrk="1" hangingPunct="1">
              <a:lnSpc>
                <a:spcPct val="90000"/>
              </a:lnSpc>
              <a:buClr>
                <a:srgbClr val="00B0F0"/>
              </a:buClr>
              <a:buFont typeface="Wingdings" pitchFamily="2" charset="2"/>
              <a:buChar char="§"/>
            </a:pPr>
            <a:r>
              <a:rPr lang="en-US" sz="2400" dirty="0" smtClean="0"/>
              <a:t>Problems separating fantasy from reality, having a different perception of reality</a:t>
            </a:r>
          </a:p>
          <a:p>
            <a:pPr lvl="1" eaLnBrk="1" hangingPunct="1">
              <a:lnSpc>
                <a:spcPct val="90000"/>
              </a:lnSpc>
              <a:buClr>
                <a:srgbClr val="00B0F0"/>
              </a:buClr>
              <a:buFont typeface="Wingdings" pitchFamily="2" charset="2"/>
              <a:buChar char="§"/>
            </a:pPr>
            <a:r>
              <a:rPr lang="en-US" sz="2400" dirty="0" smtClean="0"/>
              <a:t>Temper tantrums</a:t>
            </a:r>
          </a:p>
          <a:p>
            <a:pPr lvl="1" eaLnBrk="1" hangingPunct="1">
              <a:lnSpc>
                <a:spcPct val="90000"/>
              </a:lnSpc>
              <a:buClr>
                <a:srgbClr val="00B0F0"/>
              </a:buClr>
              <a:buFont typeface="Wingdings" pitchFamily="2" charset="2"/>
              <a:buChar char="§"/>
            </a:pPr>
            <a:r>
              <a:rPr lang="en-US" sz="2400" dirty="0" smtClean="0"/>
              <a:t>Delayed physical, academic, and/or social development</a:t>
            </a:r>
          </a:p>
          <a:p>
            <a:pPr lvl="1" eaLnBrk="1" hangingPunct="1">
              <a:lnSpc>
                <a:spcPct val="90000"/>
              </a:lnSpc>
              <a:buClr>
                <a:srgbClr val="00B0F0"/>
              </a:buClr>
              <a:buFont typeface="Wingdings" pitchFamily="2" charset="2"/>
              <a:buChar char="§"/>
            </a:pPr>
            <a:r>
              <a:rPr lang="en-US" sz="2400" dirty="0" smtClean="0"/>
              <a:t>Silence, retreating from situations</a:t>
            </a:r>
          </a:p>
          <a:p>
            <a:pPr lvl="1" eaLnBrk="1" hangingPunct="1">
              <a:lnSpc>
                <a:spcPct val="90000"/>
              </a:lnSpc>
              <a:buClr>
                <a:srgbClr val="00B0F0"/>
              </a:buClr>
              <a:buFont typeface="Wingdings" pitchFamily="2" charset="2"/>
              <a:buChar char="§"/>
            </a:pPr>
            <a:r>
              <a:rPr lang="en-US" sz="2400" dirty="0" smtClean="0"/>
              <a:t>Inappropriate social behavior</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61</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90000"/>
                  </a:schemeClr>
                </a:solidFill>
              </a:rPr>
              <a:t>Beyond Early Childhood</a:t>
            </a:r>
            <a:endParaRPr lang="en-US" b="1" dirty="0"/>
          </a:p>
        </p:txBody>
      </p:sp>
      <p:sp>
        <p:nvSpPr>
          <p:cNvPr id="3" name="Content Placeholder 2"/>
          <p:cNvSpPr>
            <a:spLocks noGrp="1"/>
          </p:cNvSpPr>
          <p:nvPr>
            <p:ph idx="1"/>
          </p:nvPr>
        </p:nvSpPr>
        <p:spPr/>
        <p:txBody>
          <a:bodyPr/>
          <a:lstStyle/>
          <a:p>
            <a:r>
              <a:rPr lang="en-US" dirty="0" smtClean="0"/>
              <a:t>Difficulties Socializing</a:t>
            </a:r>
          </a:p>
          <a:p>
            <a:pPr lvl="1"/>
            <a:r>
              <a:rPr lang="en-US" dirty="0" smtClean="0"/>
              <a:t>Maintaining Friendships</a:t>
            </a:r>
          </a:p>
          <a:p>
            <a:pPr lvl="1"/>
            <a:r>
              <a:rPr lang="en-US" dirty="0" smtClean="0"/>
              <a:t>Depression and Anxiety </a:t>
            </a:r>
          </a:p>
          <a:p>
            <a:pPr lvl="1"/>
            <a:r>
              <a:rPr lang="en-US" dirty="0" smtClean="0"/>
              <a:t>Inappropriate Sexuality</a:t>
            </a:r>
            <a:endParaRPr lang="en-US" sz="1200"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62</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a:bodyPr>
          <a:lstStyle/>
          <a:p>
            <a:pPr eaLnBrk="1" hangingPunct="1"/>
            <a:r>
              <a:rPr lang="en-US" b="1" dirty="0" smtClean="0"/>
              <a:t>Middle School/Junior High</a:t>
            </a:r>
          </a:p>
        </p:txBody>
      </p:sp>
      <p:sp>
        <p:nvSpPr>
          <p:cNvPr id="38914" name="Content Placeholder 2"/>
          <p:cNvSpPr>
            <a:spLocks noGrp="1"/>
          </p:cNvSpPr>
          <p:nvPr>
            <p:ph sz="quarter" idx="1"/>
          </p:nvPr>
        </p:nvSpPr>
        <p:spPr/>
        <p:txBody>
          <a:bodyPr/>
          <a:lstStyle/>
          <a:p>
            <a:pPr lvl="1" eaLnBrk="1" hangingPunct="1">
              <a:lnSpc>
                <a:spcPct val="90000"/>
              </a:lnSpc>
              <a:buClr>
                <a:srgbClr val="FFC000"/>
              </a:buClr>
              <a:buFont typeface="Wingdings" pitchFamily="2" charset="2"/>
              <a:buChar char="§"/>
            </a:pPr>
            <a:r>
              <a:rPr lang="en-US" dirty="0" smtClean="0"/>
              <a:t>Self-centered (act younger than stated age)</a:t>
            </a:r>
          </a:p>
          <a:p>
            <a:pPr lvl="1" eaLnBrk="1" hangingPunct="1">
              <a:lnSpc>
                <a:spcPct val="90000"/>
              </a:lnSpc>
              <a:buClr>
                <a:srgbClr val="FFC000"/>
              </a:buClr>
              <a:buFont typeface="Wingdings" pitchFamily="2" charset="2"/>
              <a:buChar char="§"/>
            </a:pPr>
            <a:r>
              <a:rPr lang="en-US" dirty="0" smtClean="0"/>
              <a:t>Criminal activity</a:t>
            </a:r>
          </a:p>
          <a:p>
            <a:pPr lvl="1" eaLnBrk="1" hangingPunct="1">
              <a:lnSpc>
                <a:spcPct val="90000"/>
              </a:lnSpc>
              <a:buClr>
                <a:srgbClr val="FFC000"/>
              </a:buClr>
              <a:buFont typeface="Wingdings" pitchFamily="2" charset="2"/>
              <a:buChar char="§"/>
            </a:pPr>
            <a:r>
              <a:rPr lang="en-US" dirty="0" smtClean="0"/>
              <a:t>Poor reasoning skills</a:t>
            </a:r>
          </a:p>
          <a:p>
            <a:pPr lvl="1" eaLnBrk="1" hangingPunct="1">
              <a:lnSpc>
                <a:spcPct val="90000"/>
              </a:lnSpc>
              <a:buClr>
                <a:srgbClr val="FFC000"/>
              </a:buClr>
              <a:buFont typeface="Wingdings" pitchFamily="2" charset="2"/>
              <a:buChar char="§"/>
            </a:pPr>
            <a:r>
              <a:rPr lang="en-US" dirty="0" smtClean="0"/>
              <a:t>Cognitive problems from previous section do not improve (memory, recall, reality, etc.)</a:t>
            </a:r>
          </a:p>
          <a:p>
            <a:pPr lvl="1" eaLnBrk="1" hangingPunct="1">
              <a:lnSpc>
                <a:spcPct val="90000"/>
              </a:lnSpc>
              <a:buClr>
                <a:srgbClr val="FFC000"/>
              </a:buClr>
              <a:buFont typeface="Wingdings" pitchFamily="2" charset="2"/>
              <a:buChar char="§"/>
            </a:pPr>
            <a:r>
              <a:rPr lang="en-US" dirty="0" smtClean="0"/>
              <a:t>Poor motivation, low self-esteem, depression</a:t>
            </a:r>
          </a:p>
          <a:p>
            <a:pPr lvl="1" eaLnBrk="1" hangingPunct="1">
              <a:lnSpc>
                <a:spcPct val="90000"/>
              </a:lnSpc>
              <a:buClr>
                <a:srgbClr val="FFC000"/>
              </a:buClr>
              <a:buFont typeface="Wingdings" pitchFamily="2" charset="2"/>
              <a:buChar char="§"/>
            </a:pPr>
            <a:r>
              <a:rPr lang="en-US" dirty="0" smtClean="0"/>
              <a:t>Sexually active, drug or alcohol use</a:t>
            </a:r>
          </a:p>
          <a:p>
            <a:pPr lvl="1" eaLnBrk="1" hangingPunct="1">
              <a:lnSpc>
                <a:spcPct val="90000"/>
              </a:lnSpc>
              <a:buClr>
                <a:srgbClr val="FFC000"/>
              </a:buClr>
              <a:buFont typeface="Wingdings" pitchFamily="2" charset="2"/>
              <a:buChar char="§"/>
            </a:pPr>
            <a:r>
              <a:rPr lang="en-US" dirty="0" smtClean="0"/>
              <a:t>Lacks time management skills, no concept of time</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63</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1905000" y="609600"/>
            <a:ext cx="4876800" cy="528638"/>
          </a:xfrm>
          <a:prstGeom prst="rect">
            <a:avLst/>
          </a:prstGeom>
          <a:noFill/>
          <a:ln w="9525">
            <a:solidFill>
              <a:schemeClr val="tx1"/>
            </a:solidFill>
            <a:miter lim="800000"/>
            <a:headEnd/>
            <a:tailEnd/>
          </a:ln>
        </p:spPr>
        <p:txBody>
          <a:bodyPr>
            <a:spAutoFit/>
          </a:bodyPr>
          <a:lstStyle/>
          <a:p>
            <a:pPr>
              <a:spcBef>
                <a:spcPct val="50000"/>
              </a:spcBef>
            </a:pPr>
            <a:r>
              <a:rPr lang="en-US" sz="2800" b="1" dirty="0">
                <a:latin typeface="+mj-lt"/>
              </a:rPr>
              <a:t>Actual Age: 18</a:t>
            </a:r>
          </a:p>
        </p:txBody>
      </p:sp>
      <p:sp>
        <p:nvSpPr>
          <p:cNvPr id="39938" name="Text Box 3"/>
          <p:cNvSpPr txBox="1">
            <a:spLocks noChangeArrowheads="1"/>
          </p:cNvSpPr>
          <p:nvPr/>
        </p:nvSpPr>
        <p:spPr bwMode="auto">
          <a:xfrm>
            <a:off x="304800" y="1143000"/>
            <a:ext cx="8382000" cy="457200"/>
          </a:xfrm>
          <a:prstGeom prst="rect">
            <a:avLst/>
          </a:prstGeom>
          <a:noFill/>
          <a:ln w="9525">
            <a:noFill/>
            <a:miter lim="800000"/>
            <a:headEnd/>
            <a:tailEnd/>
          </a:ln>
        </p:spPr>
        <p:txBody>
          <a:bodyPr>
            <a:spAutoFit/>
          </a:bodyPr>
          <a:lstStyle/>
          <a:p>
            <a:pPr>
              <a:spcBef>
                <a:spcPct val="50000"/>
              </a:spcBef>
            </a:pPr>
            <a:r>
              <a:rPr lang="en-US" sz="2400">
                <a:latin typeface="+mj-lt"/>
              </a:rPr>
              <a:t>Expressive Language ----------------------------------- </a:t>
            </a:r>
            <a:r>
              <a:rPr lang="en-US" sz="2400" b="1">
                <a:latin typeface="+mj-lt"/>
              </a:rPr>
              <a:t>20</a:t>
            </a:r>
          </a:p>
        </p:txBody>
      </p:sp>
      <p:sp>
        <p:nvSpPr>
          <p:cNvPr id="39939" name="Text Box 4"/>
          <p:cNvSpPr txBox="1">
            <a:spLocks noChangeArrowheads="1"/>
          </p:cNvSpPr>
          <p:nvPr/>
        </p:nvSpPr>
        <p:spPr bwMode="auto">
          <a:xfrm>
            <a:off x="304800" y="1828800"/>
            <a:ext cx="4419600" cy="457200"/>
          </a:xfrm>
          <a:prstGeom prst="rect">
            <a:avLst/>
          </a:prstGeom>
          <a:noFill/>
          <a:ln w="9525">
            <a:noFill/>
            <a:miter lim="800000"/>
            <a:headEnd/>
            <a:tailEnd/>
          </a:ln>
        </p:spPr>
        <p:txBody>
          <a:bodyPr>
            <a:spAutoFit/>
          </a:bodyPr>
          <a:lstStyle/>
          <a:p>
            <a:pPr>
              <a:spcBef>
                <a:spcPct val="50000"/>
              </a:spcBef>
            </a:pPr>
            <a:r>
              <a:rPr lang="en-US" sz="2400">
                <a:latin typeface="+mj-lt"/>
              </a:rPr>
              <a:t>Comprehension ------- </a:t>
            </a:r>
            <a:r>
              <a:rPr lang="en-US" sz="2400" b="1">
                <a:latin typeface="+mj-lt"/>
              </a:rPr>
              <a:t>6</a:t>
            </a:r>
          </a:p>
        </p:txBody>
      </p:sp>
      <p:sp>
        <p:nvSpPr>
          <p:cNvPr id="39940" name="Text Box 5"/>
          <p:cNvSpPr txBox="1">
            <a:spLocks noChangeArrowheads="1"/>
          </p:cNvSpPr>
          <p:nvPr/>
        </p:nvSpPr>
        <p:spPr bwMode="auto">
          <a:xfrm>
            <a:off x="304800" y="2514600"/>
            <a:ext cx="4572000" cy="457200"/>
          </a:xfrm>
          <a:prstGeom prst="rect">
            <a:avLst/>
          </a:prstGeom>
          <a:noFill/>
          <a:ln w="9525">
            <a:noFill/>
            <a:miter lim="800000"/>
            <a:headEnd/>
            <a:tailEnd/>
          </a:ln>
        </p:spPr>
        <p:txBody>
          <a:bodyPr>
            <a:spAutoFit/>
          </a:bodyPr>
          <a:lstStyle/>
          <a:p>
            <a:pPr>
              <a:spcBef>
                <a:spcPct val="50000"/>
              </a:spcBef>
            </a:pPr>
            <a:r>
              <a:rPr lang="en-US" sz="2400">
                <a:latin typeface="+mj-lt"/>
              </a:rPr>
              <a:t>Money, time concepts ------- </a:t>
            </a:r>
            <a:r>
              <a:rPr lang="en-US" sz="2400" b="1">
                <a:latin typeface="+mj-lt"/>
              </a:rPr>
              <a:t>8</a:t>
            </a:r>
          </a:p>
        </p:txBody>
      </p:sp>
      <p:sp>
        <p:nvSpPr>
          <p:cNvPr id="39941" name="Text Box 6"/>
          <p:cNvSpPr txBox="1">
            <a:spLocks noChangeArrowheads="1"/>
          </p:cNvSpPr>
          <p:nvPr/>
        </p:nvSpPr>
        <p:spPr bwMode="auto">
          <a:xfrm>
            <a:off x="304800" y="3200400"/>
            <a:ext cx="4495800" cy="457200"/>
          </a:xfrm>
          <a:prstGeom prst="rect">
            <a:avLst/>
          </a:prstGeom>
          <a:noFill/>
          <a:ln w="9525">
            <a:noFill/>
            <a:miter lim="800000"/>
            <a:headEnd/>
            <a:tailEnd/>
          </a:ln>
        </p:spPr>
        <p:txBody>
          <a:bodyPr>
            <a:spAutoFit/>
          </a:bodyPr>
          <a:lstStyle/>
          <a:p>
            <a:pPr>
              <a:spcBef>
                <a:spcPct val="50000"/>
              </a:spcBef>
            </a:pPr>
            <a:r>
              <a:rPr lang="en-US" sz="2400">
                <a:latin typeface="+mj-lt"/>
              </a:rPr>
              <a:t>Emotional maturity ----</a:t>
            </a:r>
            <a:r>
              <a:rPr lang="en-US" sz="2400" b="1">
                <a:latin typeface="+mj-lt"/>
              </a:rPr>
              <a:t> 6</a:t>
            </a:r>
          </a:p>
        </p:txBody>
      </p:sp>
      <p:sp>
        <p:nvSpPr>
          <p:cNvPr id="39942" name="Text Box 7"/>
          <p:cNvSpPr txBox="1">
            <a:spLocks noChangeArrowheads="1"/>
          </p:cNvSpPr>
          <p:nvPr/>
        </p:nvSpPr>
        <p:spPr bwMode="auto">
          <a:xfrm>
            <a:off x="304800" y="3886200"/>
            <a:ext cx="8077200" cy="457200"/>
          </a:xfrm>
          <a:prstGeom prst="rect">
            <a:avLst/>
          </a:prstGeom>
          <a:noFill/>
          <a:ln w="9525">
            <a:noFill/>
            <a:miter lim="800000"/>
            <a:headEnd/>
            <a:tailEnd/>
          </a:ln>
        </p:spPr>
        <p:txBody>
          <a:bodyPr>
            <a:spAutoFit/>
          </a:bodyPr>
          <a:lstStyle/>
          <a:p>
            <a:pPr>
              <a:spcBef>
                <a:spcPct val="50000"/>
              </a:spcBef>
            </a:pPr>
            <a:r>
              <a:rPr lang="en-US" sz="2400">
                <a:latin typeface="+mj-lt"/>
              </a:rPr>
              <a:t>Physical maturity ---------------------------------- </a:t>
            </a:r>
            <a:r>
              <a:rPr lang="en-US" sz="2400" b="1">
                <a:latin typeface="+mj-lt"/>
              </a:rPr>
              <a:t>18</a:t>
            </a:r>
          </a:p>
        </p:txBody>
      </p:sp>
      <p:sp>
        <p:nvSpPr>
          <p:cNvPr id="39943" name="Text Box 8"/>
          <p:cNvSpPr txBox="1">
            <a:spLocks noChangeArrowheads="1"/>
          </p:cNvSpPr>
          <p:nvPr/>
        </p:nvSpPr>
        <p:spPr bwMode="auto">
          <a:xfrm>
            <a:off x="304800" y="4648200"/>
            <a:ext cx="7086600" cy="457200"/>
          </a:xfrm>
          <a:prstGeom prst="rect">
            <a:avLst/>
          </a:prstGeom>
          <a:noFill/>
          <a:ln w="9525">
            <a:noFill/>
            <a:miter lim="800000"/>
            <a:headEnd/>
            <a:tailEnd/>
          </a:ln>
        </p:spPr>
        <p:txBody>
          <a:bodyPr>
            <a:spAutoFit/>
          </a:bodyPr>
          <a:lstStyle/>
          <a:p>
            <a:pPr>
              <a:spcBef>
                <a:spcPct val="50000"/>
              </a:spcBef>
            </a:pPr>
            <a:r>
              <a:rPr lang="en-US" sz="2400">
                <a:latin typeface="+mj-lt"/>
              </a:rPr>
              <a:t>Reading Ability ------------------------------- </a:t>
            </a:r>
            <a:r>
              <a:rPr lang="en-US" sz="2400" b="1">
                <a:latin typeface="+mj-lt"/>
              </a:rPr>
              <a:t>16</a:t>
            </a:r>
          </a:p>
        </p:txBody>
      </p:sp>
      <p:sp>
        <p:nvSpPr>
          <p:cNvPr id="39944" name="Text Box 9"/>
          <p:cNvSpPr txBox="1">
            <a:spLocks noChangeArrowheads="1"/>
          </p:cNvSpPr>
          <p:nvPr/>
        </p:nvSpPr>
        <p:spPr bwMode="auto">
          <a:xfrm>
            <a:off x="381000" y="5334000"/>
            <a:ext cx="4343400" cy="457200"/>
          </a:xfrm>
          <a:prstGeom prst="rect">
            <a:avLst/>
          </a:prstGeom>
          <a:noFill/>
          <a:ln w="9525">
            <a:noFill/>
            <a:miter lim="800000"/>
            <a:headEnd/>
            <a:tailEnd/>
          </a:ln>
        </p:spPr>
        <p:txBody>
          <a:bodyPr>
            <a:spAutoFit/>
          </a:bodyPr>
          <a:lstStyle/>
          <a:p>
            <a:pPr>
              <a:spcBef>
                <a:spcPct val="50000"/>
              </a:spcBef>
            </a:pPr>
            <a:r>
              <a:rPr lang="en-US" sz="2400">
                <a:latin typeface="+mj-lt"/>
              </a:rPr>
              <a:t>Social Skills ---------------- </a:t>
            </a:r>
            <a:r>
              <a:rPr lang="en-US" sz="2400" b="1">
                <a:latin typeface="+mj-lt"/>
              </a:rPr>
              <a:t>7</a:t>
            </a:r>
          </a:p>
        </p:txBody>
      </p:sp>
      <p:sp>
        <p:nvSpPr>
          <p:cNvPr id="39945" name="Text Box 10"/>
          <p:cNvSpPr txBox="1">
            <a:spLocks noChangeArrowheads="1"/>
          </p:cNvSpPr>
          <p:nvPr/>
        </p:nvSpPr>
        <p:spPr bwMode="auto">
          <a:xfrm>
            <a:off x="304800" y="6096000"/>
            <a:ext cx="5181600" cy="457200"/>
          </a:xfrm>
          <a:prstGeom prst="rect">
            <a:avLst/>
          </a:prstGeom>
          <a:noFill/>
          <a:ln w="9525">
            <a:noFill/>
            <a:miter lim="800000"/>
            <a:headEnd/>
            <a:tailEnd/>
          </a:ln>
        </p:spPr>
        <p:txBody>
          <a:bodyPr>
            <a:spAutoFit/>
          </a:bodyPr>
          <a:lstStyle/>
          <a:p>
            <a:pPr>
              <a:spcBef>
                <a:spcPct val="50000"/>
              </a:spcBef>
            </a:pPr>
            <a:r>
              <a:rPr lang="en-US" sz="2400">
                <a:latin typeface="+mj-lt"/>
              </a:rPr>
              <a:t>Living Skills --------------------- </a:t>
            </a:r>
            <a:r>
              <a:rPr lang="en-US" sz="2400" b="1">
                <a:latin typeface="+mj-lt"/>
              </a:rPr>
              <a:t>11</a:t>
            </a:r>
          </a:p>
        </p:txBody>
      </p:sp>
      <p:sp>
        <p:nvSpPr>
          <p:cNvPr id="11" name="TextBox 10"/>
          <p:cNvSpPr txBox="1"/>
          <p:nvPr/>
        </p:nvSpPr>
        <p:spPr>
          <a:xfrm>
            <a:off x="5029200" y="6324600"/>
            <a:ext cx="3758465" cy="369332"/>
          </a:xfrm>
          <a:prstGeom prst="rect">
            <a:avLst/>
          </a:prstGeom>
          <a:noFill/>
        </p:spPr>
        <p:txBody>
          <a:bodyPr wrap="none" rtlCol="0">
            <a:spAutoFit/>
          </a:bodyPr>
          <a:lstStyle/>
          <a:p>
            <a:r>
              <a:rPr lang="en-US" dirty="0" smtClean="0">
                <a:solidFill>
                  <a:srgbClr val="FF0000"/>
                </a:solidFill>
              </a:rPr>
              <a:t>Vineland Adaptive Behavior Scales</a:t>
            </a:r>
            <a:endParaRPr lang="en-US" dirty="0">
              <a:solidFill>
                <a:srgbClr val="FF0000"/>
              </a:solidFill>
            </a:endParaRPr>
          </a:p>
        </p:txBody>
      </p:sp>
      <p:sp>
        <p:nvSpPr>
          <p:cNvPr id="12" name="Slide Number Placeholder 11"/>
          <p:cNvSpPr>
            <a:spLocks noGrp="1"/>
          </p:cNvSpPr>
          <p:nvPr>
            <p:ph type="sldNum" sz="quarter" idx="12"/>
          </p:nvPr>
        </p:nvSpPr>
        <p:spPr/>
        <p:txBody>
          <a:bodyPr/>
          <a:lstStyle/>
          <a:p>
            <a:pPr>
              <a:defRPr/>
            </a:pPr>
            <a:fld id="{F289EA72-42C8-45D4-96A0-CC280C9CE1EC}" type="slidenum">
              <a:rPr lang="en-US" smtClean="0"/>
              <a:pPr>
                <a:defRPr/>
              </a:pPr>
              <a:t>64</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800" b="1" dirty="0" smtClean="0">
                <a:solidFill>
                  <a:schemeClr val="tx2">
                    <a:lumMod val="90000"/>
                  </a:schemeClr>
                </a:solidFill>
              </a:rPr>
              <a:t>…. Even Beyond Early Childhood</a:t>
            </a:r>
            <a:endParaRPr lang="en-US" sz="3800" b="1" dirty="0">
              <a:solidFill>
                <a:schemeClr val="tx2">
                  <a:lumMod val="90000"/>
                </a:schemeClr>
              </a:solidFill>
            </a:endParaRPr>
          </a:p>
        </p:txBody>
      </p:sp>
      <p:sp>
        <p:nvSpPr>
          <p:cNvPr id="3" name="Content Placeholder 2"/>
          <p:cNvSpPr>
            <a:spLocks noGrp="1"/>
          </p:cNvSpPr>
          <p:nvPr>
            <p:ph idx="1"/>
          </p:nvPr>
        </p:nvSpPr>
        <p:spPr>
          <a:xfrm>
            <a:off x="533400" y="1143000"/>
            <a:ext cx="7772400" cy="4343400"/>
          </a:xfrm>
        </p:spPr>
        <p:txBody>
          <a:bodyPr/>
          <a:lstStyle/>
          <a:p>
            <a:r>
              <a:rPr lang="en-US" sz="3200" dirty="0" smtClean="0"/>
              <a:t>Disrupted Schooling</a:t>
            </a:r>
          </a:p>
          <a:p>
            <a:pPr lvl="1"/>
            <a:r>
              <a:rPr lang="en-US" dirty="0" smtClean="0"/>
              <a:t>43% of teens with FASDs are at high risk of having school interrupted by suspension, expulsion, or from dropping out</a:t>
            </a:r>
            <a:endParaRPr lang="en-US" sz="1200" dirty="0" smtClean="0"/>
          </a:p>
          <a:p>
            <a:r>
              <a:rPr lang="en-US" sz="3200" dirty="0" smtClean="0"/>
              <a:t>Conduct Problems</a:t>
            </a:r>
          </a:p>
          <a:p>
            <a:pPr lvl="1"/>
            <a:r>
              <a:rPr lang="en-US" dirty="0" smtClean="0"/>
              <a:t>Antisocial Behaviors</a:t>
            </a:r>
          </a:p>
          <a:p>
            <a:pPr lvl="1"/>
            <a:r>
              <a:rPr lang="en-US" dirty="0" smtClean="0"/>
              <a:t>Inability to follow rules, lying, and stealing</a:t>
            </a:r>
          </a:p>
        </p:txBody>
      </p:sp>
      <p:sp>
        <p:nvSpPr>
          <p:cNvPr id="4" name="TextBox 3"/>
          <p:cNvSpPr txBox="1"/>
          <p:nvPr/>
        </p:nvSpPr>
        <p:spPr>
          <a:xfrm>
            <a:off x="1752600" y="5198983"/>
            <a:ext cx="5105400" cy="1354217"/>
          </a:xfrm>
          <a:prstGeom prst="rect">
            <a:avLst/>
          </a:prstGeom>
          <a:noFill/>
        </p:spPr>
        <p:txBody>
          <a:bodyPr wrap="square" rtlCol="0">
            <a:spAutoFit/>
          </a:bodyPr>
          <a:lstStyle/>
          <a:p>
            <a:pPr marL="0" lvl="1" algn="ctr"/>
            <a:r>
              <a:rPr lang="en-US" sz="3200" b="1" u="sng" dirty="0" smtClean="0">
                <a:solidFill>
                  <a:schemeClr val="tx2"/>
                </a:solidFill>
                <a:latin typeface="+mn-lt"/>
              </a:rPr>
              <a:t>GOAL</a:t>
            </a:r>
          </a:p>
          <a:p>
            <a:pPr marL="0" lvl="1" algn="ctr"/>
            <a:r>
              <a:rPr lang="en-US" sz="3200" b="1" dirty="0" smtClean="0">
                <a:solidFill>
                  <a:schemeClr val="tx2"/>
                </a:solidFill>
                <a:latin typeface="+mn-lt"/>
              </a:rPr>
              <a:t>Independent Living</a:t>
            </a:r>
          </a:p>
          <a:p>
            <a:endParaRPr lang="en-US" dirty="0"/>
          </a:p>
        </p:txBody>
      </p:sp>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65</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b="1" dirty="0" smtClean="0"/>
              <a:t>Secondary Disabilities</a:t>
            </a:r>
          </a:p>
        </p:txBody>
      </p:sp>
      <p:sp>
        <p:nvSpPr>
          <p:cNvPr id="41986" name="Content Placeholder 2"/>
          <p:cNvSpPr>
            <a:spLocks noGrp="1"/>
          </p:cNvSpPr>
          <p:nvPr>
            <p:ph idx="1"/>
          </p:nvPr>
        </p:nvSpPr>
        <p:spPr/>
        <p:txBody>
          <a:bodyPr/>
          <a:lstStyle/>
          <a:p>
            <a:pPr lvl="1" eaLnBrk="1" hangingPunct="1">
              <a:buClr>
                <a:srgbClr val="00B0F0"/>
              </a:buClr>
              <a:buFont typeface="Wingdings" pitchFamily="2" charset="2"/>
              <a:buChar char="§"/>
            </a:pPr>
            <a:r>
              <a:rPr lang="en-US" dirty="0" smtClean="0"/>
              <a:t>Mental health problems-more than 90%</a:t>
            </a:r>
          </a:p>
          <a:p>
            <a:pPr lvl="1" eaLnBrk="1" hangingPunct="1">
              <a:buClr>
                <a:srgbClr val="00B0F0"/>
              </a:buClr>
              <a:buFont typeface="Wingdings" pitchFamily="2" charset="2"/>
              <a:buChar char="§"/>
            </a:pPr>
            <a:r>
              <a:rPr lang="en-US" dirty="0" smtClean="0"/>
              <a:t>Alcohol and other drug problems-35% </a:t>
            </a:r>
          </a:p>
          <a:p>
            <a:pPr lvl="1" eaLnBrk="1" hangingPunct="1">
              <a:buClr>
                <a:srgbClr val="00B0F0"/>
              </a:buClr>
              <a:buFont typeface="Wingdings" pitchFamily="2" charset="2"/>
              <a:buChar char="§"/>
            </a:pPr>
            <a:r>
              <a:rPr lang="en-US" dirty="0" smtClean="0"/>
              <a:t>Disrupted school experiences-&gt;60%</a:t>
            </a:r>
          </a:p>
          <a:p>
            <a:pPr lvl="1" eaLnBrk="1" hangingPunct="1">
              <a:buClr>
                <a:srgbClr val="00B0F0"/>
              </a:buClr>
              <a:buFont typeface="Wingdings" pitchFamily="2" charset="2"/>
              <a:buChar char="§"/>
            </a:pPr>
            <a:r>
              <a:rPr lang="en-US" dirty="0" smtClean="0"/>
              <a:t>Juvenile justice 60%</a:t>
            </a:r>
          </a:p>
          <a:p>
            <a:pPr lvl="1" eaLnBrk="1" hangingPunct="1">
              <a:buClr>
                <a:srgbClr val="00B0F0"/>
              </a:buClr>
              <a:buFont typeface="Wingdings" pitchFamily="2" charset="2"/>
              <a:buChar char="§"/>
            </a:pPr>
            <a:r>
              <a:rPr lang="en-US" dirty="0" smtClean="0"/>
              <a:t>Juvenile confinement 40%</a:t>
            </a:r>
          </a:p>
          <a:p>
            <a:pPr lvl="4" eaLnBrk="1" hangingPunct="1"/>
            <a:endParaRPr lang="en-US" dirty="0" smtClean="0"/>
          </a:p>
          <a:p>
            <a:pPr marL="0" indent="0" eaLnBrk="1" hangingPunct="1">
              <a:buNone/>
            </a:pPr>
            <a:r>
              <a:rPr lang="en-US" sz="1600" dirty="0" err="1" smtClean="0"/>
              <a:t>Streissguth</a:t>
            </a:r>
            <a:r>
              <a:rPr lang="en-US" sz="1600" dirty="0" smtClean="0"/>
              <a:t>, A. (1997). </a:t>
            </a:r>
            <a:r>
              <a:rPr lang="en-US" sz="1600" i="1" dirty="0" smtClean="0"/>
              <a:t>Fetal Alcohol Syndrome: A Guide for Families and Communities</a:t>
            </a:r>
            <a:r>
              <a:rPr lang="en-US" sz="1600" dirty="0" smtClean="0"/>
              <a:t>. Baltimore: Brookes Publishing. ISBN 1-55766-283-5</a:t>
            </a:r>
            <a:endParaRPr lang="en-US" dirty="0" smtClean="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66</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856488"/>
          </a:xfrm>
        </p:spPr>
        <p:txBody>
          <a:bodyPr>
            <a:normAutofit fontScale="90000"/>
          </a:bodyPr>
          <a:lstStyle/>
          <a:p>
            <a:r>
              <a:rPr lang="en-US" b="1" dirty="0" smtClean="0"/>
              <a:t>Co-occurring conditions in FASD</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sz="2800" dirty="0" smtClean="0"/>
              <a:t>Attention-Deficit/Hyperactivity Disorder (ADHD)</a:t>
            </a:r>
          </a:p>
          <a:p>
            <a:pPr>
              <a:lnSpc>
                <a:spcPct val="90000"/>
              </a:lnSpc>
            </a:pPr>
            <a:r>
              <a:rPr lang="en-US" sz="2800" dirty="0" smtClean="0"/>
              <a:t>Oppositional Defiant Disorder (ODD)</a:t>
            </a:r>
          </a:p>
          <a:p>
            <a:pPr>
              <a:lnSpc>
                <a:spcPct val="90000"/>
              </a:lnSpc>
            </a:pPr>
            <a:r>
              <a:rPr lang="en-US" sz="2800" dirty="0" smtClean="0"/>
              <a:t>Conduct Disorder (CD)</a:t>
            </a:r>
          </a:p>
          <a:p>
            <a:pPr>
              <a:lnSpc>
                <a:spcPct val="90000"/>
              </a:lnSpc>
            </a:pPr>
            <a:r>
              <a:rPr lang="en-US" sz="2800" dirty="0" smtClean="0"/>
              <a:t>Reactive Attachment Disorder (RAD)</a:t>
            </a:r>
          </a:p>
          <a:p>
            <a:pPr>
              <a:lnSpc>
                <a:spcPct val="90000"/>
              </a:lnSpc>
            </a:pPr>
            <a:r>
              <a:rPr lang="en-US" sz="2800" dirty="0" smtClean="0"/>
              <a:t>Sleep Disorders</a:t>
            </a:r>
          </a:p>
          <a:p>
            <a:pPr>
              <a:lnSpc>
                <a:spcPct val="90000"/>
              </a:lnSpc>
            </a:pPr>
            <a:r>
              <a:rPr lang="en-US" sz="2800" dirty="0" smtClean="0"/>
              <a:t>Schizophrenia</a:t>
            </a:r>
          </a:p>
          <a:p>
            <a:pPr>
              <a:lnSpc>
                <a:spcPct val="90000"/>
              </a:lnSpc>
            </a:pPr>
            <a:r>
              <a:rPr lang="en-US" sz="2800" dirty="0" smtClean="0"/>
              <a:t>Depression</a:t>
            </a:r>
          </a:p>
          <a:p>
            <a:pPr>
              <a:lnSpc>
                <a:spcPct val="90000"/>
              </a:lnSpc>
            </a:pPr>
            <a:r>
              <a:rPr lang="en-US" sz="2800" dirty="0" smtClean="0"/>
              <a:t>Bi-polar disorder</a:t>
            </a:r>
          </a:p>
          <a:p>
            <a:pPr>
              <a:lnSpc>
                <a:spcPct val="90000"/>
              </a:lnSpc>
            </a:pPr>
            <a:r>
              <a:rPr lang="en-US" sz="2800" dirty="0" smtClean="0"/>
              <a:t>Substance use disorders</a:t>
            </a:r>
          </a:p>
          <a:p>
            <a:pPr>
              <a:lnSpc>
                <a:spcPct val="90000"/>
              </a:lnSpc>
            </a:pPr>
            <a:r>
              <a:rPr lang="en-US" sz="2800" dirty="0" smtClean="0"/>
              <a:t>Post-Traumatic Stress Disorder (PTSD)</a:t>
            </a:r>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67</a:t>
            </a:fld>
            <a:endParaRPr lang="en-US"/>
          </a:p>
        </p:txBody>
      </p:sp>
    </p:spTree>
  </p:cSld>
  <p:clrMapOvr>
    <a:masterClrMapping/>
  </p:clrMapOvr>
  <p:transition xmlns:p14="http://schemas.microsoft.com/office/powerpoint/2010/main" spd="med">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b="1" dirty="0" smtClean="0"/>
              <a:t>Protective Factors</a:t>
            </a:r>
          </a:p>
        </p:txBody>
      </p:sp>
      <p:sp>
        <p:nvSpPr>
          <p:cNvPr id="3" name="Content Placeholder 2"/>
          <p:cNvSpPr>
            <a:spLocks noGrp="1"/>
          </p:cNvSpPr>
          <p:nvPr>
            <p:ph idx="1"/>
          </p:nvPr>
        </p:nvSpPr>
        <p:spPr/>
        <p:txBody>
          <a:bodyPr>
            <a:normAutofit fontScale="85000" lnSpcReduction="20000"/>
          </a:bodyPr>
          <a:lstStyle/>
          <a:p>
            <a:pPr eaLnBrk="1" fontAlgn="auto" hangingPunct="1">
              <a:spcBef>
                <a:spcPts val="580"/>
              </a:spcBef>
              <a:spcAft>
                <a:spcPts val="0"/>
              </a:spcAft>
              <a:defRPr/>
            </a:pPr>
            <a:r>
              <a:rPr lang="en-US" b="1" dirty="0" smtClean="0"/>
              <a:t>Living in a stable and nurturing home for over 72% of life</a:t>
            </a:r>
          </a:p>
          <a:p>
            <a:pPr eaLnBrk="1" fontAlgn="auto" hangingPunct="1">
              <a:spcBef>
                <a:spcPts val="580"/>
              </a:spcBef>
              <a:spcAft>
                <a:spcPts val="0"/>
              </a:spcAft>
              <a:defRPr/>
            </a:pPr>
            <a:r>
              <a:rPr lang="en-US" b="1" dirty="0" smtClean="0"/>
              <a:t>Being diagnosed with FAS before age six</a:t>
            </a:r>
          </a:p>
          <a:p>
            <a:pPr eaLnBrk="1" fontAlgn="auto" hangingPunct="1">
              <a:spcBef>
                <a:spcPts val="580"/>
              </a:spcBef>
              <a:spcAft>
                <a:spcPts val="0"/>
              </a:spcAft>
              <a:defRPr/>
            </a:pPr>
            <a:r>
              <a:rPr lang="en-US" dirty="0" smtClean="0"/>
              <a:t>Never having experienced violence</a:t>
            </a:r>
          </a:p>
          <a:p>
            <a:pPr eaLnBrk="1" fontAlgn="auto" hangingPunct="1">
              <a:spcBef>
                <a:spcPts val="580"/>
              </a:spcBef>
              <a:spcAft>
                <a:spcPts val="0"/>
              </a:spcAft>
              <a:defRPr/>
            </a:pPr>
            <a:r>
              <a:rPr lang="en-US" dirty="0" smtClean="0"/>
              <a:t>Remaining in each living situation for at least 2.8 years</a:t>
            </a:r>
          </a:p>
          <a:p>
            <a:pPr eaLnBrk="1" fontAlgn="auto" hangingPunct="1">
              <a:spcBef>
                <a:spcPts val="580"/>
              </a:spcBef>
              <a:spcAft>
                <a:spcPts val="0"/>
              </a:spcAft>
              <a:defRPr/>
            </a:pPr>
            <a:r>
              <a:rPr lang="en-US" dirty="0" smtClean="0"/>
              <a:t>Experiencing a "good quality home" from age 8 to 12 years old</a:t>
            </a:r>
          </a:p>
          <a:p>
            <a:pPr eaLnBrk="1" fontAlgn="auto" hangingPunct="1">
              <a:spcBef>
                <a:spcPts val="580"/>
              </a:spcBef>
              <a:spcAft>
                <a:spcPts val="0"/>
              </a:spcAft>
              <a:defRPr/>
            </a:pPr>
            <a:r>
              <a:rPr lang="en-US" dirty="0" smtClean="0"/>
              <a:t>Having been found eligible for developmental disability (DD) services</a:t>
            </a:r>
          </a:p>
          <a:p>
            <a:pPr eaLnBrk="1" fontAlgn="auto" hangingPunct="1">
              <a:spcBef>
                <a:spcPts val="580"/>
              </a:spcBef>
              <a:spcAft>
                <a:spcPts val="0"/>
              </a:spcAft>
              <a:defRPr/>
            </a:pPr>
            <a:r>
              <a:rPr lang="en-US" dirty="0" smtClean="0"/>
              <a:t>Having basic needs met for at least 13% of life</a:t>
            </a:r>
          </a:p>
          <a:p>
            <a:pPr eaLnBrk="1" fontAlgn="auto" hangingPunct="1">
              <a:spcBef>
                <a:spcPts val="580"/>
              </a:spcBef>
              <a:spcAft>
                <a:spcPts val="0"/>
              </a:spcAft>
              <a:defRPr/>
            </a:pPr>
            <a:r>
              <a:rPr lang="en-US" dirty="0" smtClean="0"/>
              <a:t>Having a diagnosis of FAS (rather than another FASD condition)</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r>
              <a:rPr lang="en-US" sz="1800" dirty="0" err="1" smtClean="0"/>
              <a:t>Streissguth</a:t>
            </a:r>
            <a:r>
              <a:rPr lang="en-US" sz="1800" dirty="0" smtClean="0"/>
              <a:t>, A. (1997). </a:t>
            </a:r>
            <a:r>
              <a:rPr lang="en-US" sz="1800" i="1" dirty="0" smtClean="0"/>
              <a:t>Fetal Alcohol Syndrome: A Guide for Families and Communities</a:t>
            </a:r>
            <a:r>
              <a:rPr lang="en-US" sz="1800" dirty="0" smtClean="0"/>
              <a:t>. Baltimore: Brookes Publishing. ISBN 1-55766-283-5.</a:t>
            </a:r>
          </a:p>
          <a:p>
            <a:pPr marL="274320" indent="-274320" eaLnBrk="1" fontAlgn="auto" hangingPunct="1">
              <a:spcBef>
                <a:spcPts val="580"/>
              </a:spcBef>
              <a:spcAft>
                <a:spcPts val="0"/>
              </a:spcAft>
              <a:buFont typeface="Wingdings 2"/>
              <a:buChar char=""/>
              <a:defRPr/>
            </a:pPr>
            <a:endParaRPr lang="en-US" sz="1800" dirty="0" smtClean="0"/>
          </a:p>
          <a:p>
            <a:pPr marL="274320" indent="-274320" eaLnBrk="1" fontAlgn="auto" hangingPunct="1">
              <a:spcBef>
                <a:spcPts val="580"/>
              </a:spcBef>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68</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Work UP</a:t>
            </a:r>
            <a:endParaRPr lang="en-US" dirty="0">
              <a:latin typeface="Arial Black" pitchFamily="34" charset="0"/>
            </a:endParaRPr>
          </a:p>
        </p:txBody>
      </p:sp>
      <p:sp>
        <p:nvSpPr>
          <p:cNvPr id="3" name="Content Placeholder 2"/>
          <p:cNvSpPr>
            <a:spLocks noGrp="1"/>
          </p:cNvSpPr>
          <p:nvPr>
            <p:ph idx="1"/>
          </p:nvPr>
        </p:nvSpPr>
        <p:spPr/>
        <p:txBody>
          <a:bodyPr/>
          <a:lstStyle/>
          <a:p>
            <a:r>
              <a:rPr lang="en-US" sz="2800" dirty="0" smtClean="0"/>
              <a:t>Gather historical information about prenatal alcohol exposure.</a:t>
            </a:r>
          </a:p>
          <a:p>
            <a:r>
              <a:rPr lang="en-US" sz="2800" dirty="0" smtClean="0"/>
              <a:t> A family history of similarly affected individuals, learning disabilities, mental retardation, psychiatric disorders, and birth defects should be sought.</a:t>
            </a:r>
          </a:p>
          <a:p>
            <a:r>
              <a:rPr lang="en-US" sz="2800" dirty="0" smtClean="0"/>
              <a:t>A careful physical examination should be performed parameters, and major or minor anomalies.</a:t>
            </a:r>
          </a:p>
          <a:p>
            <a:r>
              <a:rPr lang="en-US" sz="1400" i="1" dirty="0" err="1" smtClean="0"/>
              <a:t>Hoyme</a:t>
            </a:r>
            <a:r>
              <a:rPr lang="en-US" sz="1400" i="1" dirty="0" smtClean="0"/>
              <a:t>, Eugene. Pediatrics 2005;115;39</a:t>
            </a:r>
            <a:endParaRPr lang="en-US" sz="1400"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69</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47800" y="76200"/>
            <a:ext cx="4572000" cy="1143000"/>
          </a:xfrm>
        </p:spPr>
        <p:txBody>
          <a:bodyPr/>
          <a:lstStyle/>
          <a:p>
            <a:r>
              <a:rPr lang="en-US" sz="3400" b="1" dirty="0" smtClean="0"/>
              <a:t>Lip-</a:t>
            </a:r>
            <a:r>
              <a:rPr lang="en-US" sz="3400" b="1" dirty="0" err="1" smtClean="0"/>
              <a:t>Philtrum</a:t>
            </a:r>
            <a:r>
              <a:rPr lang="en-US" sz="3400" b="1" dirty="0" smtClean="0"/>
              <a:t> Guide</a:t>
            </a:r>
          </a:p>
        </p:txBody>
      </p:sp>
      <p:sp>
        <p:nvSpPr>
          <p:cNvPr id="4" name="Content Placeholder 2"/>
          <p:cNvSpPr txBox="1">
            <a:spLocks/>
          </p:cNvSpPr>
          <p:nvPr/>
        </p:nvSpPr>
        <p:spPr>
          <a:xfrm>
            <a:off x="228600" y="1524000"/>
            <a:ext cx="4343400" cy="4572000"/>
          </a:xfrm>
          <a:prstGeom prst="rect">
            <a:avLst/>
          </a:prstGeom>
        </p:spPr>
        <p:txBody>
          <a:bodyPr>
            <a:normAutofit fontScale="92500" lnSpcReduction="20000"/>
          </a:bodyPr>
          <a:lstStyle/>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Developed by University of Washington FAS Diagnostic &amp; Prevention Network</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Guide 1 – Caucasians</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Guide 2 – African Americans</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Back side provides face &amp; height-weight tables from the FASD Diagnostic Guide (2004) </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Order from: http://depts.washington.edu/fasdpn/htmls/order-forms.htm</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3" cstate="print"/>
          <a:srcRect l="420" t="22917" r="77745" b="14583"/>
          <a:stretch>
            <a:fillRect/>
          </a:stretch>
        </p:blipFill>
        <p:spPr bwMode="auto">
          <a:xfrm>
            <a:off x="5166360" y="1094349"/>
            <a:ext cx="3657600" cy="5697417"/>
          </a:xfrm>
          <a:prstGeom prst="rect">
            <a:avLst/>
          </a:prstGeom>
          <a:noFill/>
          <a:ln w="9525">
            <a:noFill/>
            <a:miter lim="800000"/>
            <a:headEnd/>
            <a:tailEnd/>
          </a:ln>
        </p:spPr>
      </p:pic>
      <p:sp>
        <p:nvSpPr>
          <p:cNvPr id="6" name="TextBox 5"/>
          <p:cNvSpPr txBox="1"/>
          <p:nvPr/>
        </p:nvSpPr>
        <p:spPr>
          <a:xfrm>
            <a:off x="0" y="6474768"/>
            <a:ext cx="6477000" cy="230832"/>
          </a:xfrm>
          <a:prstGeom prst="rect">
            <a:avLst/>
          </a:prstGeom>
          <a:noFill/>
        </p:spPr>
        <p:txBody>
          <a:bodyPr wrap="square" rtlCol="0">
            <a:spAutoFit/>
          </a:bodyPr>
          <a:lstStyle/>
          <a:p>
            <a:r>
              <a:rPr lang="en-US" sz="900" dirty="0" smtClean="0"/>
              <a:t>http://fasdcenter.samhsa.gov/educationTraining/courses/CapCurriculum/competency2/facial2.cfm</a:t>
            </a:r>
            <a:endParaRPr lang="en-US" sz="900" dirty="0"/>
          </a:p>
        </p:txBody>
      </p:sp>
      <p:sp>
        <p:nvSpPr>
          <p:cNvPr id="7" name="Slide Number Placeholder 6"/>
          <p:cNvSpPr>
            <a:spLocks noGrp="1"/>
          </p:cNvSpPr>
          <p:nvPr>
            <p:ph type="sldNum" sz="quarter" idx="12"/>
          </p:nvPr>
        </p:nvSpPr>
        <p:spPr/>
        <p:txBody>
          <a:bodyPr/>
          <a:lstStyle/>
          <a:p>
            <a:pPr>
              <a:defRPr/>
            </a:pPr>
            <a:fld id="{F93C9EF3-E524-4371-AAC2-44F1DFF44123}" type="slidenum">
              <a:rPr lang="en-US" smtClean="0"/>
              <a:pPr>
                <a:defRPr/>
              </a:pPr>
              <a:t>7</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Work Up</a:t>
            </a:r>
            <a:endParaRPr lang="en-US" dirty="0">
              <a:latin typeface="Arial Black" pitchFamily="34" charset="0"/>
            </a:endParaRPr>
          </a:p>
        </p:txBody>
      </p:sp>
      <p:sp>
        <p:nvSpPr>
          <p:cNvPr id="3" name="Content Placeholder 2"/>
          <p:cNvSpPr>
            <a:spLocks noGrp="1"/>
          </p:cNvSpPr>
          <p:nvPr>
            <p:ph idx="1"/>
          </p:nvPr>
        </p:nvSpPr>
        <p:spPr>
          <a:xfrm>
            <a:off x="0" y="2362200"/>
            <a:ext cx="8842375" cy="3124200"/>
          </a:xfrm>
        </p:spPr>
        <p:txBody>
          <a:bodyPr>
            <a:normAutofit lnSpcReduction="10000"/>
          </a:bodyPr>
          <a:lstStyle/>
          <a:p>
            <a:r>
              <a:rPr lang="en-US" sz="3200" dirty="0" err="1" smtClean="0"/>
              <a:t>Psychologic</a:t>
            </a:r>
            <a:r>
              <a:rPr lang="en-US" sz="3200" dirty="0" smtClean="0"/>
              <a:t> testing: specifically assessment of the learning and behavioral characteristics</a:t>
            </a:r>
          </a:p>
          <a:p>
            <a:r>
              <a:rPr lang="en-US" sz="3200" dirty="0" smtClean="0"/>
              <a:t> Any inconsistency with a FASDs diagnosis, refer to a </a:t>
            </a:r>
            <a:r>
              <a:rPr lang="en-US" sz="3200" dirty="0" err="1" smtClean="0"/>
              <a:t>dysmorphologist</a:t>
            </a:r>
            <a:r>
              <a:rPr lang="en-US" sz="3200" dirty="0" smtClean="0"/>
              <a:t>/ clinical geneticist.</a:t>
            </a:r>
          </a:p>
          <a:p>
            <a:endParaRPr lang="en-US" sz="1400" i="1" dirty="0" smtClean="0"/>
          </a:p>
          <a:p>
            <a:r>
              <a:rPr lang="en-US" sz="1400" i="1" dirty="0" err="1" smtClean="0"/>
              <a:t>Hoyme</a:t>
            </a:r>
            <a:r>
              <a:rPr lang="en-US" sz="1400" i="1" dirty="0" smtClean="0"/>
              <a:t>, Eugene. Pediatrics 2005;115;39</a:t>
            </a:r>
            <a:endParaRPr lang="en-US" sz="1400" dirty="0" smtClean="0"/>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70</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Referral</a:t>
            </a:r>
            <a:endParaRPr lang="en-US" dirty="0">
              <a:latin typeface="Arial Black" pitchFamily="34" charset="0"/>
            </a:endParaRPr>
          </a:p>
        </p:txBody>
      </p:sp>
      <p:sp>
        <p:nvSpPr>
          <p:cNvPr id="3" name="Content Placeholder 2"/>
          <p:cNvSpPr>
            <a:spLocks noGrp="1"/>
          </p:cNvSpPr>
          <p:nvPr>
            <p:ph idx="1"/>
          </p:nvPr>
        </p:nvSpPr>
        <p:spPr/>
        <p:txBody>
          <a:bodyPr>
            <a:normAutofit/>
          </a:bodyPr>
          <a:lstStyle/>
          <a:p>
            <a:r>
              <a:rPr lang="en-US" dirty="0" smtClean="0"/>
              <a:t>A child or individual should be referred for full FAS evaluation when:</a:t>
            </a:r>
          </a:p>
          <a:p>
            <a:pPr lvl="1"/>
            <a:r>
              <a:rPr lang="en-US" dirty="0" smtClean="0"/>
              <a:t>There is confirmed significant prenatal alcohol use </a:t>
            </a:r>
          </a:p>
          <a:p>
            <a:pPr lvl="1"/>
            <a:r>
              <a:rPr lang="en-US" dirty="0" smtClean="0"/>
              <a:t>Prenatal alcohol exposure is unknown, if: </a:t>
            </a:r>
          </a:p>
          <a:p>
            <a:pPr lvl="2"/>
            <a:r>
              <a:rPr lang="en-US" dirty="0" smtClean="0"/>
              <a:t>Any report of concern by a parent or caregiver </a:t>
            </a:r>
          </a:p>
          <a:p>
            <a:pPr lvl="2"/>
            <a:r>
              <a:rPr lang="en-US" dirty="0" smtClean="0"/>
              <a:t>All three facial features are present </a:t>
            </a:r>
          </a:p>
          <a:p>
            <a:pPr lvl="2"/>
            <a:r>
              <a:rPr lang="en-US" dirty="0" smtClean="0"/>
              <a:t>One or more facial features, and growth deficits </a:t>
            </a:r>
          </a:p>
          <a:p>
            <a:pPr lvl="2"/>
            <a:r>
              <a:rPr lang="en-US" dirty="0" smtClean="0"/>
              <a:t>One or more facial features with one or more CNS abnormalities</a:t>
            </a:r>
          </a:p>
          <a:p>
            <a:pPr lvl="2"/>
            <a:r>
              <a:rPr lang="en-US" dirty="0" smtClean="0"/>
              <a:t>One or more facial features with growth deficits and one or more CNS abnormalities.</a:t>
            </a:r>
            <a:endParaRPr lang="en-US" dirty="0"/>
          </a:p>
        </p:txBody>
      </p:sp>
      <p:sp>
        <p:nvSpPr>
          <p:cNvPr id="6" name="TextBox 5"/>
          <p:cNvSpPr txBox="1"/>
          <p:nvPr/>
        </p:nvSpPr>
        <p:spPr>
          <a:xfrm>
            <a:off x="152400" y="6324600"/>
            <a:ext cx="7725256" cy="369332"/>
          </a:xfrm>
          <a:prstGeom prst="rect">
            <a:avLst/>
          </a:prstGeom>
          <a:noFill/>
        </p:spPr>
        <p:txBody>
          <a:bodyPr wrap="none" rtlCol="0">
            <a:spAutoFit/>
          </a:bodyPr>
          <a:lstStyle/>
          <a:p>
            <a:r>
              <a:rPr lang="en-US" dirty="0" smtClean="0"/>
              <a:t>Fetal Alcohol Syndrome: Guidelines for Referral and Diagnosis. May 2005</a:t>
            </a:r>
            <a:endParaRPr lang="en-US" dirty="0"/>
          </a:p>
        </p:txBody>
      </p:sp>
      <p:sp>
        <p:nvSpPr>
          <p:cNvPr id="7" name="Slide Number Placeholder 6"/>
          <p:cNvSpPr>
            <a:spLocks noGrp="1"/>
          </p:cNvSpPr>
          <p:nvPr>
            <p:ph type="sldNum" sz="quarter" idx="12"/>
          </p:nvPr>
        </p:nvSpPr>
        <p:spPr/>
        <p:txBody>
          <a:bodyPr/>
          <a:lstStyle/>
          <a:p>
            <a:pPr>
              <a:defRPr/>
            </a:pPr>
            <a:fld id="{C5C40BF0-8C44-478E-9476-64801FCEB375}" type="slidenum">
              <a:rPr lang="en-US" smtClean="0"/>
              <a:pPr>
                <a:defRPr/>
              </a:pPr>
              <a:t>71</a:t>
            </a:fld>
            <a:endParaRPr lang="en-US"/>
          </a:p>
        </p:txBody>
      </p:sp>
    </p:spTree>
  </p:cSld>
  <p:clrMapOvr>
    <a:masterClrMapping/>
  </p:clrMapOvr>
  <p:transition xmlns:p14="http://schemas.microsoft.com/office/powerpoint/2010/main" spd="med">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Refer Where?</a:t>
            </a:r>
            <a:endParaRPr lang="en-US" dirty="0">
              <a:latin typeface="Arial Black" pitchFamily="34" charset="0"/>
            </a:endParaRPr>
          </a:p>
        </p:txBody>
      </p:sp>
      <p:sp>
        <p:nvSpPr>
          <p:cNvPr id="3" name="Content Placeholder 2"/>
          <p:cNvSpPr>
            <a:spLocks noGrp="1"/>
          </p:cNvSpPr>
          <p:nvPr>
            <p:ph idx="1"/>
          </p:nvPr>
        </p:nvSpPr>
        <p:spPr>
          <a:xfrm>
            <a:off x="457200" y="1935480"/>
            <a:ext cx="8229600" cy="4693920"/>
          </a:xfrm>
        </p:spPr>
        <p:txBody>
          <a:bodyPr/>
          <a:lstStyle/>
          <a:p>
            <a:r>
              <a:rPr lang="en-US" sz="2800" dirty="0" smtClean="0"/>
              <a:t>Referral to a multidisciplinary team (i.e., </a:t>
            </a:r>
            <a:r>
              <a:rPr lang="en-US" sz="2800" dirty="0" err="1" smtClean="0"/>
              <a:t>dysmorphologist</a:t>
            </a:r>
            <a:r>
              <a:rPr lang="en-US" sz="2800" dirty="0" smtClean="0"/>
              <a:t>/clinical geneticist, psychologist, developmental pediatrician, mental health professional, social worker, and educational specialist). </a:t>
            </a:r>
          </a:p>
          <a:p>
            <a:r>
              <a:rPr lang="en-US" sz="2800" dirty="0" smtClean="0"/>
              <a:t>Even in patients who clearly have met diagnostic criteria, referral allows complete assessment for an individualized management plan</a:t>
            </a:r>
          </a:p>
          <a:p>
            <a:r>
              <a:rPr lang="en-US" sz="1400" dirty="0" smtClean="0"/>
              <a:t>Am </a:t>
            </a:r>
            <a:r>
              <a:rPr lang="en-US" sz="1400" dirty="0" err="1" smtClean="0"/>
              <a:t>Fam</a:t>
            </a:r>
            <a:r>
              <a:rPr lang="en-US" sz="1400" dirty="0" smtClean="0"/>
              <a:t> Physician. 2005;72:279-82, 285</a:t>
            </a:r>
            <a:endParaRPr lang="en-US" sz="1400"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72</a:t>
            </a:fld>
            <a:endParaRPr lang="en-US"/>
          </a:p>
        </p:txBody>
      </p:sp>
    </p:spTree>
  </p:cSld>
  <p:clrMapOvr>
    <a:masterClrMapping/>
  </p:clrMapOvr>
  <p:transition xmlns:p14="http://schemas.microsoft.com/office/powerpoint/2010/main" spd="med">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AAP Fact Sheets</a:t>
            </a:r>
            <a:endParaRPr lang="en-US" dirty="0">
              <a:latin typeface="Arial Black" pitchFamily="34" charset="0"/>
            </a:endParaRPr>
          </a:p>
        </p:txBody>
      </p:sp>
      <p:sp>
        <p:nvSpPr>
          <p:cNvPr id="3" name="Content Placeholder 2"/>
          <p:cNvSpPr>
            <a:spLocks noGrp="1"/>
          </p:cNvSpPr>
          <p:nvPr>
            <p:ph idx="1"/>
          </p:nvPr>
        </p:nvSpPr>
        <p:spPr>
          <a:xfrm>
            <a:off x="381000" y="2133600"/>
            <a:ext cx="8540750" cy="2971800"/>
          </a:xfrm>
        </p:spPr>
        <p:txBody>
          <a:bodyPr>
            <a:noAutofit/>
          </a:bodyPr>
          <a:lstStyle/>
          <a:p>
            <a:r>
              <a:rPr lang="en-US" sz="3200" dirty="0" smtClean="0"/>
              <a:t>Pediatricians should consider FASDs when evaluating children with developmental problems, behavioral concerns, or school failure. </a:t>
            </a:r>
          </a:p>
          <a:p>
            <a:r>
              <a:rPr lang="en-US" sz="3200" dirty="0" smtClean="0"/>
              <a:t>These diagnoses should particularly be considered for children in foster care, especially if drug or alcohol use by a parent was a contributing factor.</a:t>
            </a:r>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73</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AAP Fact Sheets</a:t>
            </a:r>
            <a:endParaRPr lang="en-US" dirty="0">
              <a:latin typeface="Arial Black" pitchFamily="34" charset="0"/>
            </a:endParaRPr>
          </a:p>
        </p:txBody>
      </p:sp>
      <p:sp>
        <p:nvSpPr>
          <p:cNvPr id="3" name="Content Placeholder 2"/>
          <p:cNvSpPr>
            <a:spLocks noGrp="1"/>
          </p:cNvSpPr>
          <p:nvPr>
            <p:ph idx="1"/>
          </p:nvPr>
        </p:nvSpPr>
        <p:spPr>
          <a:xfrm>
            <a:off x="457200" y="2667000"/>
            <a:ext cx="8229600" cy="3505200"/>
          </a:xfrm>
        </p:spPr>
        <p:txBody>
          <a:bodyPr>
            <a:normAutofit/>
          </a:bodyPr>
          <a:lstStyle/>
          <a:p>
            <a:r>
              <a:rPr lang="en-US" sz="3200" dirty="0" smtClean="0"/>
              <a:t>Children with FASDs need a pediatric medical home to provide and coordinate care and ensure necessary medical, behavioral, social, and educational services.</a:t>
            </a:r>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74</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3581400"/>
            <a:ext cx="9144000" cy="1600200"/>
          </a:xfrm>
        </p:spPr>
        <p:txBody>
          <a:bodyPr/>
          <a:lstStyle/>
          <a:p>
            <a:pPr algn="ctr">
              <a:buNone/>
            </a:pPr>
            <a:r>
              <a:rPr lang="en-US" sz="3200" b="1" dirty="0" smtClean="0"/>
              <a:t>Prevention is first but for those cases that </a:t>
            </a:r>
          </a:p>
          <a:p>
            <a:pPr algn="ctr">
              <a:buNone/>
            </a:pPr>
            <a:r>
              <a:rPr lang="en-US" sz="3200" b="1" dirty="0" smtClean="0"/>
              <a:t>were not prevented</a:t>
            </a:r>
          </a:p>
        </p:txBody>
      </p:sp>
      <p:sp>
        <p:nvSpPr>
          <p:cNvPr id="4" name="Title 3"/>
          <p:cNvSpPr>
            <a:spLocks noGrp="1"/>
          </p:cNvSpPr>
          <p:nvPr>
            <p:ph type="ctrTitle" idx="4294967295"/>
          </p:nvPr>
        </p:nvSpPr>
        <p:spPr>
          <a:xfrm>
            <a:off x="228600" y="2286000"/>
            <a:ext cx="8915400" cy="1066800"/>
          </a:xfrm>
        </p:spPr>
        <p:txBody>
          <a:bodyPr>
            <a:normAutofit fontScale="90000"/>
          </a:bodyPr>
          <a:lstStyle/>
          <a:p>
            <a:r>
              <a:rPr lang="en-US" b="1" dirty="0" smtClean="0"/>
              <a:t>FASDs Interventions and Treatments</a:t>
            </a:r>
            <a:endParaRPr lang="en-US" b="1" dirty="0"/>
          </a:p>
        </p:txBody>
      </p:sp>
      <p:sp>
        <p:nvSpPr>
          <p:cNvPr id="6" name="Slide Number Placeholder 5"/>
          <p:cNvSpPr>
            <a:spLocks noGrp="1"/>
          </p:cNvSpPr>
          <p:nvPr>
            <p:ph type="sldNum" sz="quarter" idx="12"/>
          </p:nvPr>
        </p:nvSpPr>
        <p:spPr/>
        <p:txBody>
          <a:bodyPr/>
          <a:lstStyle/>
          <a:p>
            <a:pPr>
              <a:defRPr/>
            </a:pPr>
            <a:fld id="{F289EA72-42C8-45D4-96A0-CC280C9CE1EC}" type="slidenum">
              <a:rPr lang="en-US" smtClean="0"/>
              <a:pPr>
                <a:defRPr/>
              </a:pPr>
              <a:t>75</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Early Intervention</a:t>
            </a:r>
            <a:endParaRPr lang="en-US" dirty="0">
              <a:latin typeface="Arial Black" pitchFamily="34" charset="0"/>
            </a:endParaRPr>
          </a:p>
        </p:txBody>
      </p:sp>
      <p:sp>
        <p:nvSpPr>
          <p:cNvPr id="3" name="Content Placeholder 2"/>
          <p:cNvSpPr>
            <a:spLocks noGrp="1"/>
          </p:cNvSpPr>
          <p:nvPr>
            <p:ph idx="1"/>
          </p:nvPr>
        </p:nvSpPr>
        <p:spPr/>
        <p:txBody>
          <a:bodyPr/>
          <a:lstStyle/>
          <a:p>
            <a:r>
              <a:rPr lang="en-US" sz="3200" dirty="0" smtClean="0"/>
              <a:t>There is no cure for FASDs, but research shows that early intervention treatment services can improve a child's development</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76</a:t>
            </a:fld>
            <a:endParaRPr lang="en-US"/>
          </a:p>
        </p:txBody>
      </p:sp>
    </p:spTree>
  </p:cSld>
  <p:clrMapOvr>
    <a:masterClrMapping/>
  </p:clrMapOvr>
  <p:transition xmlns:p14="http://schemas.microsoft.com/office/powerpoint/2010/main" spd="med">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914400" y="762000"/>
            <a:ext cx="7772400" cy="762000"/>
          </a:xfrm>
        </p:spPr>
        <p:txBody>
          <a:bodyPr>
            <a:normAutofit fontScale="90000"/>
          </a:bodyPr>
          <a:lstStyle/>
          <a:p>
            <a:pPr eaLnBrk="1" hangingPunct="1"/>
            <a:r>
              <a:rPr lang="en-US" b="1" dirty="0" smtClean="0"/>
              <a:t>Intervention Strategies</a:t>
            </a:r>
          </a:p>
        </p:txBody>
      </p:sp>
      <p:sp>
        <p:nvSpPr>
          <p:cNvPr id="46082" name="Content Placeholder 2"/>
          <p:cNvSpPr>
            <a:spLocks noGrp="1"/>
          </p:cNvSpPr>
          <p:nvPr>
            <p:ph idx="1"/>
          </p:nvPr>
        </p:nvSpPr>
        <p:spPr>
          <a:xfrm>
            <a:off x="914400" y="1905000"/>
            <a:ext cx="7772400" cy="4267200"/>
          </a:xfrm>
        </p:spPr>
        <p:txBody>
          <a:bodyPr/>
          <a:lstStyle/>
          <a:p>
            <a:pPr marL="514350" indent="-514350" eaLnBrk="1" hangingPunct="1">
              <a:buFont typeface="Wingdings 2" pitchFamily="18" charset="2"/>
              <a:buAutoNum type="arabicPeriod"/>
            </a:pPr>
            <a:r>
              <a:rPr lang="en-US" sz="2500" dirty="0" smtClean="0"/>
              <a:t>Appropriate developmental services</a:t>
            </a:r>
          </a:p>
          <a:p>
            <a:pPr marL="514350" indent="-514350" eaLnBrk="1" hangingPunct="1">
              <a:buFont typeface="Wingdings 2" pitchFamily="18" charset="2"/>
              <a:buAutoNum type="arabicPeriod"/>
            </a:pPr>
            <a:r>
              <a:rPr lang="en-US" sz="2500" dirty="0" smtClean="0"/>
              <a:t>Appropriate educational services (8 Magic Keys, Socio-cognitive habilitation/math interactive learning experience)</a:t>
            </a:r>
          </a:p>
          <a:p>
            <a:pPr marL="514350" indent="-514350" eaLnBrk="1" hangingPunct="1">
              <a:buFont typeface="Wingdings 2" pitchFamily="18" charset="2"/>
              <a:buAutoNum type="arabicPeriod"/>
            </a:pPr>
            <a:r>
              <a:rPr lang="en-US" sz="2500" dirty="0" smtClean="0"/>
              <a:t>Advocacy in multiple settings, specifically SCHOOL and WORKPLACE</a:t>
            </a:r>
          </a:p>
          <a:p>
            <a:pPr marL="514350" indent="-514350" eaLnBrk="1" hangingPunct="1">
              <a:buFont typeface="Wingdings 2" pitchFamily="18" charset="2"/>
              <a:buAutoNum type="arabicPeriod"/>
            </a:pPr>
            <a:r>
              <a:rPr lang="en-US" sz="2500" dirty="0" smtClean="0"/>
              <a:t>Treatment of co-occurring conditions (including medication management)</a:t>
            </a:r>
          </a:p>
          <a:p>
            <a:pPr marL="514350" indent="-514350" eaLnBrk="1" hangingPunct="1">
              <a:buFont typeface="Wingdings 2" pitchFamily="18" charset="2"/>
              <a:buAutoNum type="arabicPeriod"/>
            </a:pPr>
            <a:r>
              <a:rPr lang="en-US" sz="2500" dirty="0" smtClean="0"/>
              <a:t>Social skills training</a:t>
            </a:r>
          </a:p>
          <a:p>
            <a:pPr marL="514350" indent="-514350" eaLnBrk="1" hangingPunct="1">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77</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Behavior and Education Therapy</a:t>
            </a:r>
            <a:endParaRPr lang="en-US" dirty="0"/>
          </a:p>
        </p:txBody>
      </p:sp>
      <p:sp>
        <p:nvSpPr>
          <p:cNvPr id="3" name="Content Placeholder 2"/>
          <p:cNvSpPr>
            <a:spLocks noGrp="1"/>
          </p:cNvSpPr>
          <p:nvPr>
            <p:ph idx="1"/>
          </p:nvPr>
        </p:nvSpPr>
        <p:spPr>
          <a:xfrm>
            <a:off x="457200" y="2133600"/>
            <a:ext cx="8229600" cy="4038600"/>
          </a:xfrm>
        </p:spPr>
        <p:txBody>
          <a:bodyPr>
            <a:normAutofit/>
          </a:bodyPr>
          <a:lstStyle/>
          <a:p>
            <a:pPr lvl="0"/>
            <a:r>
              <a:rPr lang="en-US" b="1" dirty="0" smtClean="0"/>
              <a:t>Friendship training</a:t>
            </a:r>
            <a:r>
              <a:rPr lang="en-US" dirty="0" smtClean="0"/>
              <a:t>: improves children's social skills and reduce problem behaviors.</a:t>
            </a:r>
          </a:p>
          <a:p>
            <a:pPr lvl="0"/>
            <a:r>
              <a:rPr lang="en-US" b="1" dirty="0" smtClean="0"/>
              <a:t>Specialized math tutoring</a:t>
            </a:r>
            <a:endParaRPr lang="en-US" dirty="0" smtClean="0"/>
          </a:p>
          <a:p>
            <a:pPr lvl="0"/>
            <a:r>
              <a:rPr lang="en-US" b="1" dirty="0" smtClean="0"/>
              <a:t>Executive functioning training</a:t>
            </a:r>
            <a:endParaRPr lang="en-US" dirty="0" smtClean="0"/>
          </a:p>
          <a:p>
            <a:pPr lvl="0"/>
            <a:r>
              <a:rPr lang="en-US" b="1" dirty="0" smtClean="0"/>
              <a:t>Parent-child interaction therapy</a:t>
            </a:r>
            <a:r>
              <a:rPr lang="en-US" dirty="0" smtClean="0"/>
              <a:t> decreases parent distress and child behavior problems.</a:t>
            </a:r>
          </a:p>
          <a:p>
            <a:pPr lvl="0"/>
            <a:r>
              <a:rPr lang="en-US" b="1" dirty="0" smtClean="0"/>
              <a:t>Parenting and behavior management training</a:t>
            </a:r>
            <a:r>
              <a:rPr lang="en-US" dirty="0" smtClean="0"/>
              <a:t> improves caregiver comfort, meet family needs, and reduce child problem behaviors.</a:t>
            </a:r>
          </a:p>
          <a:p>
            <a:endParaRPr lang="en-US" dirty="0"/>
          </a:p>
        </p:txBody>
      </p:sp>
      <p:sp>
        <p:nvSpPr>
          <p:cNvPr id="4" name="TextBox 3"/>
          <p:cNvSpPr txBox="1"/>
          <p:nvPr/>
        </p:nvSpPr>
        <p:spPr>
          <a:xfrm>
            <a:off x="228600" y="6248400"/>
            <a:ext cx="5083508" cy="369332"/>
          </a:xfrm>
          <a:prstGeom prst="rect">
            <a:avLst/>
          </a:prstGeom>
          <a:noFill/>
        </p:spPr>
        <p:txBody>
          <a:bodyPr wrap="none" rtlCol="0">
            <a:spAutoFit/>
          </a:bodyPr>
          <a:lstStyle/>
          <a:p>
            <a:r>
              <a:rPr lang="en-US" dirty="0" smtClean="0"/>
              <a:t>http://www.cdc.gov/ncbddd/fasd/treatments.html</a:t>
            </a:r>
            <a:endParaRPr lang="en-US" dirty="0"/>
          </a:p>
        </p:txBody>
      </p:sp>
      <p:sp>
        <p:nvSpPr>
          <p:cNvPr id="5" name="Slide Number Placeholder 4"/>
          <p:cNvSpPr>
            <a:spLocks noGrp="1"/>
          </p:cNvSpPr>
          <p:nvPr>
            <p:ph type="sldNum" sz="quarter" idx="12"/>
          </p:nvPr>
        </p:nvSpPr>
        <p:spPr/>
        <p:txBody>
          <a:bodyPr/>
          <a:lstStyle/>
          <a:p>
            <a:pPr>
              <a:defRPr/>
            </a:pPr>
            <a:fld id="{C5C40BF0-8C44-478E-9476-64801FCEB375}" type="slidenum">
              <a:rPr lang="en-US" smtClean="0"/>
              <a:pPr>
                <a:defRPr/>
              </a:pPr>
              <a:t>78</a:t>
            </a:fld>
            <a:endParaRPr lang="en-US"/>
          </a:p>
        </p:txBody>
      </p:sp>
    </p:spTree>
  </p:cSld>
  <p:clrMapOvr>
    <a:masterClrMapping/>
  </p:clrMapOvr>
  <p:transition xmlns:p14="http://schemas.microsoft.com/office/powerpoint/2010/main" spd="med">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Training</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6"/>
            </a:pPr>
            <a:r>
              <a:rPr lang="en-US" dirty="0" smtClean="0"/>
              <a:t>Parent training has been successful in:</a:t>
            </a:r>
          </a:p>
          <a:p>
            <a:pPr lvl="1"/>
            <a:r>
              <a:rPr lang="en-US" dirty="0" smtClean="0"/>
              <a:t> educating parents about their child's disability </a:t>
            </a:r>
          </a:p>
          <a:p>
            <a:pPr lvl="1"/>
            <a:r>
              <a:rPr lang="en-US" dirty="0" smtClean="0"/>
              <a:t>Educating parents ways to teach their child many skills and help them cope with their FASD-related symptoms. </a:t>
            </a:r>
          </a:p>
          <a:p>
            <a:pPr lvl="1"/>
            <a:r>
              <a:rPr lang="en-US" dirty="0" smtClean="0"/>
              <a:t>Done in groups or with individual families. </a:t>
            </a:r>
          </a:p>
          <a:p>
            <a:pPr lvl="1"/>
            <a:r>
              <a:rPr lang="en-US" dirty="0" smtClean="0"/>
              <a:t>Offered by therapists or in special classes.</a:t>
            </a:r>
          </a:p>
          <a:p>
            <a:pPr lvl="1"/>
            <a:endParaRPr lang="en-US" dirty="0" smtClean="0"/>
          </a:p>
          <a:p>
            <a:pPr lvl="1"/>
            <a:r>
              <a:rPr lang="en-US" sz="1400" dirty="0" smtClean="0"/>
              <a:t>http://www.cdc.gov/ncbddd/fasd/treatments.html </a:t>
            </a:r>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79</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Lip-</a:t>
            </a:r>
            <a:r>
              <a:rPr lang="en-US" dirty="0" err="1" smtClean="0">
                <a:latin typeface="Arial Black" pitchFamily="34" charset="0"/>
              </a:rPr>
              <a:t>Philtrum</a:t>
            </a:r>
            <a:r>
              <a:rPr lang="en-US" dirty="0" smtClean="0">
                <a:latin typeface="Arial Black" pitchFamily="34" charset="0"/>
              </a:rPr>
              <a:t> Guide</a:t>
            </a:r>
            <a:endParaRPr lang="en-US" dirty="0">
              <a:latin typeface="Arial Black" pitchFamily="34" charset="0"/>
            </a:endParaRPr>
          </a:p>
        </p:txBody>
      </p:sp>
      <p:sp>
        <p:nvSpPr>
          <p:cNvPr id="3" name="Content Placeholder 2"/>
          <p:cNvSpPr>
            <a:spLocks noGrp="1"/>
          </p:cNvSpPr>
          <p:nvPr>
            <p:ph idx="1"/>
          </p:nvPr>
        </p:nvSpPr>
        <p:spPr/>
        <p:txBody>
          <a:bodyPr/>
          <a:lstStyle/>
          <a:p>
            <a:r>
              <a:rPr lang="en-US" dirty="0" smtClean="0"/>
              <a:t>The Lip-</a:t>
            </a:r>
            <a:r>
              <a:rPr lang="en-US" dirty="0" err="1" smtClean="0"/>
              <a:t>Philtrum</a:t>
            </a:r>
            <a:r>
              <a:rPr lang="en-US" dirty="0" smtClean="0"/>
              <a:t> Guide reflects the full range of lip thickness and </a:t>
            </a:r>
            <a:r>
              <a:rPr lang="en-US" dirty="0" err="1" smtClean="0"/>
              <a:t>philtrum</a:t>
            </a:r>
            <a:r>
              <a:rPr lang="en-US" dirty="0" smtClean="0"/>
              <a:t> depth. </a:t>
            </a:r>
          </a:p>
          <a:p>
            <a:r>
              <a:rPr lang="en-US" dirty="0" smtClean="0"/>
              <a:t>The Rank 3 : the mean (or 50th percentile). </a:t>
            </a:r>
          </a:p>
          <a:p>
            <a:r>
              <a:rPr lang="en-US" dirty="0" smtClean="0"/>
              <a:t>The Rank 5 : (&lt; 2.5th percentile) the typical expression of the smooth </a:t>
            </a:r>
            <a:r>
              <a:rPr lang="en-US" dirty="0" err="1" smtClean="0"/>
              <a:t>philtrum</a:t>
            </a:r>
            <a:r>
              <a:rPr lang="en-US" dirty="0" smtClean="0"/>
              <a:t> and thin upper lip seen in individuals with FAS</a:t>
            </a:r>
          </a:p>
          <a:p>
            <a:r>
              <a:rPr lang="en-US" dirty="0" smtClean="0"/>
              <a:t>The Rank 1 : (&gt; 97.5th percentile).. is an example of an individual with a very deep </a:t>
            </a:r>
            <a:r>
              <a:rPr lang="en-US" dirty="0" err="1" smtClean="0"/>
              <a:t>philtrum</a:t>
            </a:r>
            <a:r>
              <a:rPr lang="en-US" dirty="0" smtClean="0"/>
              <a:t> and full upper lip</a:t>
            </a:r>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8</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normAutofit/>
          </a:bodyPr>
          <a:lstStyle/>
          <a:p>
            <a:r>
              <a:rPr lang="en-US" dirty="0" smtClean="0">
                <a:latin typeface="Arial Black" pitchFamily="34" charset="0"/>
              </a:rPr>
              <a:t>Helpful Parenting Tips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Concentrate on your child's strengths and talents</a:t>
            </a:r>
          </a:p>
          <a:p>
            <a:r>
              <a:rPr lang="en-US" sz="2800" dirty="0" smtClean="0"/>
              <a:t>Accept your child's limitations</a:t>
            </a:r>
          </a:p>
          <a:p>
            <a:r>
              <a:rPr lang="en-US" sz="2800" dirty="0" smtClean="0"/>
              <a:t>Be consistent with everything (discipline, school)</a:t>
            </a:r>
          </a:p>
          <a:p>
            <a:r>
              <a:rPr lang="en-US" sz="2800" dirty="0" smtClean="0"/>
              <a:t>Use concrete language and examples</a:t>
            </a:r>
          </a:p>
          <a:p>
            <a:r>
              <a:rPr lang="en-US" sz="2800" dirty="0" smtClean="0"/>
              <a:t>Use stable routines that do not change daily</a:t>
            </a:r>
          </a:p>
          <a:p>
            <a:r>
              <a:rPr lang="en-US" sz="2800" dirty="0" smtClean="0"/>
              <a:t>Keep it simple</a:t>
            </a:r>
          </a:p>
          <a:p>
            <a:r>
              <a:rPr lang="en-US" sz="2800" dirty="0" smtClean="0"/>
              <a:t>Be specific-say exactly what you mean</a:t>
            </a:r>
          </a:p>
          <a:p>
            <a:r>
              <a:rPr lang="en-US" sz="2800" dirty="0" smtClean="0"/>
              <a:t>Structure your child's world to provide a foundation for daily living</a:t>
            </a:r>
          </a:p>
          <a:p>
            <a:pPr marL="342900" lvl="1" indent="-342900">
              <a:buClr>
                <a:schemeClr val="hlink"/>
              </a:buClr>
              <a:buFont typeface="Wingdings" pitchFamily="2" charset="2"/>
              <a:buChar char="§"/>
            </a:pPr>
            <a:r>
              <a:rPr lang="en-US" sz="1400" dirty="0" smtClean="0"/>
              <a:t>Chttp://www.cdc.gov/ncbddd/fasd/treatments.html DC</a:t>
            </a:r>
          </a:p>
          <a:p>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80</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Parenting Tips</a:t>
            </a:r>
            <a:endParaRPr lang="en-US" dirty="0"/>
          </a:p>
        </p:txBody>
      </p:sp>
      <p:sp>
        <p:nvSpPr>
          <p:cNvPr id="3" name="Content Placeholder 2"/>
          <p:cNvSpPr>
            <a:spLocks noGrp="1"/>
          </p:cNvSpPr>
          <p:nvPr>
            <p:ph idx="1"/>
          </p:nvPr>
        </p:nvSpPr>
        <p:spPr/>
        <p:txBody>
          <a:bodyPr/>
          <a:lstStyle/>
          <a:p>
            <a:r>
              <a:rPr lang="en-US" dirty="0" smtClean="0"/>
              <a:t>Use visual aides, music, and hands-on activities to help your child learn</a:t>
            </a:r>
          </a:p>
          <a:p>
            <a:r>
              <a:rPr lang="en-US" dirty="0" smtClean="0"/>
              <a:t>Use positive reinforcement often (praise, incentives)</a:t>
            </a:r>
          </a:p>
          <a:p>
            <a:r>
              <a:rPr lang="en-US" dirty="0" smtClean="0"/>
              <a:t>Supervise: friends, visits, routines</a:t>
            </a:r>
          </a:p>
          <a:p>
            <a:r>
              <a:rPr lang="en-US" dirty="0" smtClean="0"/>
              <a:t>Repeat, repeat, repeat</a:t>
            </a:r>
          </a:p>
          <a:p>
            <a:endParaRPr lang="en-US" dirty="0" smtClean="0"/>
          </a:p>
          <a:p>
            <a:pPr marL="342900" lvl="1" indent="-342900">
              <a:buClr>
                <a:schemeClr val="hlink"/>
              </a:buClr>
              <a:buFont typeface="Wingdings" pitchFamily="2" charset="2"/>
              <a:buChar char="§"/>
            </a:pPr>
            <a:r>
              <a:rPr lang="en-US" sz="1400" dirty="0" smtClean="0"/>
              <a:t>http://www.cdc.gov/ncbddd/fasd/treatments.html </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81</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Helpful Parenting Tips</a:t>
            </a:r>
            <a:endParaRPr lang="en-US" dirty="0">
              <a:latin typeface="Arial Black" pitchFamily="34" charset="0"/>
            </a:endParaRPr>
          </a:p>
        </p:txBody>
      </p:sp>
      <p:sp>
        <p:nvSpPr>
          <p:cNvPr id="3" name="Content Placeholder 2"/>
          <p:cNvSpPr>
            <a:spLocks noGrp="1"/>
          </p:cNvSpPr>
          <p:nvPr>
            <p:ph idx="1"/>
          </p:nvPr>
        </p:nvSpPr>
        <p:spPr/>
        <p:txBody>
          <a:bodyPr/>
          <a:lstStyle/>
          <a:p>
            <a:r>
              <a:rPr lang="en-US" b="1" dirty="0" smtClean="0"/>
              <a:t>For children 3 years old or older,</a:t>
            </a:r>
            <a:r>
              <a:rPr lang="en-US" dirty="0" smtClean="0"/>
              <a:t> contact your local public school system.</a:t>
            </a:r>
          </a:p>
          <a:p>
            <a:r>
              <a:rPr lang="en-US" dirty="0" smtClean="0"/>
              <a:t>If you’re not sure whom to contact, call the National Dissemination Center for Children with Disabilities (NICHCY) at 1-800-695-0285 . Or visit the NICHCY website; select your state and look for the heading "Programs for Children with Disabilities: Ages 3 through 5."</a:t>
            </a:r>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82</a:t>
            </a:fld>
            <a:endParaRPr lang="en-US"/>
          </a:p>
        </p:txBody>
      </p:sp>
    </p:spTree>
  </p:cSld>
  <p:clrMapOvr>
    <a:masterClrMapping/>
  </p:clrMapOvr>
  <p:transition xmlns:p14="http://schemas.microsoft.com/office/powerpoint/2010/main" spd="med">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Medication</a:t>
            </a:r>
            <a:endParaRPr lang="en-US" dirty="0"/>
          </a:p>
        </p:txBody>
      </p:sp>
      <p:sp>
        <p:nvSpPr>
          <p:cNvPr id="3" name="Content Placeholder 2"/>
          <p:cNvSpPr>
            <a:spLocks noGrp="1"/>
          </p:cNvSpPr>
          <p:nvPr>
            <p:ph idx="1"/>
          </p:nvPr>
        </p:nvSpPr>
        <p:spPr/>
        <p:txBody>
          <a:bodyPr>
            <a:normAutofit/>
          </a:bodyPr>
          <a:lstStyle/>
          <a:p>
            <a:r>
              <a:rPr lang="en-US" dirty="0" smtClean="0"/>
              <a:t>No medications have been approved specifically to treat FASDs. </a:t>
            </a:r>
          </a:p>
          <a:p>
            <a:r>
              <a:rPr lang="en-US" dirty="0" smtClean="0"/>
              <a:t>But, several medications can help improve some of the symptoms of FASDs.</a:t>
            </a:r>
          </a:p>
          <a:p>
            <a:pPr lvl="1"/>
            <a:r>
              <a:rPr lang="en-US" dirty="0" smtClean="0"/>
              <a:t>Stimulants</a:t>
            </a:r>
          </a:p>
          <a:p>
            <a:pPr lvl="1"/>
            <a:r>
              <a:rPr lang="en-US" dirty="0" smtClean="0"/>
              <a:t>Alpha-2 adrenergic agonists</a:t>
            </a:r>
          </a:p>
          <a:p>
            <a:pPr lvl="1"/>
            <a:r>
              <a:rPr lang="en-US" dirty="0" smtClean="0"/>
              <a:t>Antidepressants</a:t>
            </a:r>
          </a:p>
          <a:p>
            <a:pPr lvl="1"/>
            <a:r>
              <a:rPr lang="en-US" dirty="0" err="1" smtClean="0"/>
              <a:t>Neuroleptics</a:t>
            </a:r>
            <a:endParaRPr lang="en-US" dirty="0" smtClean="0"/>
          </a:p>
          <a:p>
            <a:pPr lvl="1"/>
            <a:r>
              <a:rPr lang="en-US" dirty="0" smtClean="0"/>
              <a:t>Anti-anxiety drugs</a:t>
            </a:r>
          </a:p>
          <a:p>
            <a:endParaRPr lang="en-US" dirty="0"/>
          </a:p>
        </p:txBody>
      </p:sp>
      <p:sp>
        <p:nvSpPr>
          <p:cNvPr id="4" name="Slide Number Placeholder 3"/>
          <p:cNvSpPr>
            <a:spLocks noGrp="1"/>
          </p:cNvSpPr>
          <p:nvPr>
            <p:ph type="sldNum" sz="quarter" idx="12"/>
          </p:nvPr>
        </p:nvSpPr>
        <p:spPr/>
        <p:txBody>
          <a:bodyPr/>
          <a:lstStyle/>
          <a:p>
            <a:pPr>
              <a:defRPr/>
            </a:pPr>
            <a:fld id="{C5C40BF0-8C44-478E-9476-64801FCEB375}" type="slidenum">
              <a:rPr lang="en-US" smtClean="0"/>
              <a:pPr>
                <a:defRPr/>
              </a:pPr>
              <a:t>83</a:t>
            </a:fld>
            <a:endParaRPr lang="en-US"/>
          </a:p>
        </p:txBody>
      </p:sp>
    </p:spTree>
  </p:cSld>
  <p:clrMapOvr>
    <a:masterClrMapping/>
  </p:clrMapOvr>
  <p:transition xmlns:p14="http://schemas.microsoft.com/office/powerpoint/2010/main" spd="med">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Psychopharm - reviews</a:t>
            </a:r>
            <a:endParaRPr lang="en-US" dirty="0"/>
          </a:p>
        </p:txBody>
      </p:sp>
      <p:sp>
        <p:nvSpPr>
          <p:cNvPr id="3" name="Content Placeholder 2"/>
          <p:cNvSpPr>
            <a:spLocks noGrp="1"/>
          </p:cNvSpPr>
          <p:nvPr>
            <p:ph idx="1"/>
          </p:nvPr>
        </p:nvSpPr>
        <p:spPr/>
        <p:txBody>
          <a:bodyPr>
            <a:normAutofit/>
          </a:bodyPr>
          <a:lstStyle/>
          <a:p>
            <a:r>
              <a:rPr lang="en-US" dirty="0" smtClean="0"/>
              <a:t>Systematic review; 10 intervention studies and unable to obtain 3 studies.</a:t>
            </a:r>
          </a:p>
          <a:p>
            <a:r>
              <a:rPr lang="en-US" dirty="0" smtClean="0"/>
              <a:t>Unable to use meta-analysis since studies examined different interventions and outcomes.</a:t>
            </a:r>
          </a:p>
          <a:p>
            <a:r>
              <a:rPr lang="en-US" dirty="0" smtClean="0"/>
              <a:t>Studies included stimulants (Methylphenidate, Dextroamphetamine, and  Pemoline) and Cognitive Control Therapy.</a:t>
            </a:r>
          </a:p>
          <a:p>
            <a:r>
              <a:rPr lang="en-US" dirty="0" smtClean="0"/>
              <a:t>Limited scientific evidence regarding efficacious interventions for children and youth with a FASDs.</a:t>
            </a:r>
          </a:p>
          <a:p>
            <a:r>
              <a:rPr lang="en-US" sz="1600" dirty="0" smtClean="0">
                <a:hlinkClick r:id="" action="ppaction://hlinkfile" tooltip="Child: care, health and development."/>
              </a:rPr>
              <a:t>Child Care Health Dev.</a:t>
            </a:r>
            <a:r>
              <a:rPr lang="en-US" sz="1600" dirty="0" smtClean="0"/>
              <a:t> 2007 Jul;33(4):389-97</a:t>
            </a:r>
            <a:endParaRPr lang="en-US" sz="1600" dirty="0"/>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Psychopharm</a:t>
            </a:r>
            <a:r>
              <a:rPr lang="en-US" dirty="0" smtClean="0"/>
              <a:t> - reviews</a:t>
            </a:r>
            <a:endParaRPr lang="en-US" dirty="0"/>
          </a:p>
        </p:txBody>
      </p:sp>
      <p:sp>
        <p:nvSpPr>
          <p:cNvPr id="3" name="Content Placeholder 2"/>
          <p:cNvSpPr>
            <a:spLocks noGrp="1"/>
          </p:cNvSpPr>
          <p:nvPr>
            <p:ph idx="1"/>
          </p:nvPr>
        </p:nvSpPr>
        <p:spPr/>
        <p:txBody>
          <a:bodyPr/>
          <a:lstStyle/>
          <a:p>
            <a:r>
              <a:rPr lang="en-US" dirty="0" smtClean="0"/>
              <a:t>Literature review; 12 studies.</a:t>
            </a:r>
          </a:p>
          <a:p>
            <a:r>
              <a:rPr lang="en-US" dirty="0" smtClean="0"/>
              <a:t>Methodological weaknesses. </a:t>
            </a:r>
          </a:p>
          <a:p>
            <a:r>
              <a:rPr lang="en-US" dirty="0" smtClean="0"/>
              <a:t>2 RCTs: some benefit from stimulants.</a:t>
            </a:r>
          </a:p>
          <a:p>
            <a:r>
              <a:rPr lang="en-US" b="1" dirty="0" smtClean="0"/>
              <a:t>Limited good quality evidence for specific interventions in FASD.</a:t>
            </a:r>
            <a:endParaRPr lang="en-US" dirty="0" smtClean="0"/>
          </a:p>
          <a:p>
            <a:endParaRPr lang="en-US" dirty="0" smtClean="0"/>
          </a:p>
          <a:p>
            <a:r>
              <a:rPr lang="pt-BR" sz="1400" i="1" dirty="0" smtClean="0"/>
              <a:t>BMC Pediatrics 2009, </a:t>
            </a:r>
            <a:r>
              <a:rPr lang="pt-BR" sz="1400" b="1" i="1" dirty="0" smtClean="0"/>
              <a:t>9:35 doi:10.1186/1471-2431-9-35</a:t>
            </a:r>
            <a:endParaRPr lang="en-US" sz="1400" dirty="0"/>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Psychopharm</a:t>
            </a:r>
            <a:endParaRPr lang="en-US" dirty="0"/>
          </a:p>
        </p:txBody>
      </p:sp>
      <p:sp>
        <p:nvSpPr>
          <p:cNvPr id="3" name="Content Placeholder 2"/>
          <p:cNvSpPr>
            <a:spLocks noGrp="1"/>
          </p:cNvSpPr>
          <p:nvPr>
            <p:ph idx="1"/>
          </p:nvPr>
        </p:nvSpPr>
        <p:spPr/>
        <p:txBody>
          <a:bodyPr>
            <a:normAutofit lnSpcReduction="10000"/>
          </a:bodyPr>
          <a:lstStyle/>
          <a:p>
            <a:r>
              <a:rPr lang="en-US" dirty="0" smtClean="0"/>
              <a:t>Chart review in child development unit over prior 7 years.  22 patients with 66 med trials</a:t>
            </a:r>
          </a:p>
          <a:p>
            <a:r>
              <a:rPr lang="en-US" dirty="0" smtClean="0"/>
              <a:t>FAS, PFAS, ARND ages 3.5 to 17 years with confirmed in utero exposure.</a:t>
            </a:r>
          </a:p>
          <a:p>
            <a:r>
              <a:rPr lang="en-US" dirty="0" smtClean="0"/>
              <a:t>Groups of meds:</a:t>
            </a:r>
          </a:p>
          <a:p>
            <a:r>
              <a:rPr lang="en-US" dirty="0" smtClean="0"/>
              <a:t>1.  Stimulants 63% responded well</a:t>
            </a:r>
          </a:p>
          <a:p>
            <a:r>
              <a:rPr lang="en-US" dirty="0" smtClean="0"/>
              <a:t>2. Mood stabilizers 88%</a:t>
            </a:r>
          </a:p>
          <a:p>
            <a:r>
              <a:rPr lang="en-US" dirty="0" smtClean="0"/>
              <a:t>3. SSRI’s 82%</a:t>
            </a:r>
          </a:p>
          <a:p>
            <a:r>
              <a:rPr lang="en-US" dirty="0" smtClean="0"/>
              <a:t>4. Antipsychotics 83%</a:t>
            </a:r>
          </a:p>
          <a:p>
            <a:r>
              <a:rPr lang="en-US" sz="1600" dirty="0" smtClean="0"/>
              <a:t>Mental Health Aspects of Developmental Disabilities, </a:t>
            </a:r>
            <a:r>
              <a:rPr lang="en-US" sz="1600" dirty="0" err="1" smtClean="0"/>
              <a:t>Vol</a:t>
            </a:r>
            <a:r>
              <a:rPr lang="en-US" sz="1600" dirty="0" smtClean="0"/>
              <a:t> 4(4), Oct-Dec 2001, 148-155. </a:t>
            </a:r>
          </a:p>
          <a:p>
            <a:endParaRPr lang="en-US" dirty="0" smtClean="0"/>
          </a:p>
          <a:p>
            <a:endParaRPr lang="en-US" dirty="0" smtClean="0"/>
          </a:p>
          <a:p>
            <a:endParaRPr lang="en-US" dirty="0"/>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Psychopharm:  ADHD and FASD</a:t>
            </a:r>
            <a:endParaRPr lang="en-US" dirty="0"/>
          </a:p>
        </p:txBody>
      </p:sp>
      <p:sp>
        <p:nvSpPr>
          <p:cNvPr id="3" name="Content Placeholder 2"/>
          <p:cNvSpPr>
            <a:spLocks noGrp="1"/>
          </p:cNvSpPr>
          <p:nvPr>
            <p:ph idx="1"/>
          </p:nvPr>
        </p:nvSpPr>
        <p:spPr/>
        <p:txBody>
          <a:bodyPr>
            <a:normAutofit/>
          </a:bodyPr>
          <a:lstStyle/>
          <a:p>
            <a:r>
              <a:rPr lang="en-US" dirty="0" smtClean="0"/>
              <a:t>ADHD is diagnosed in 94% individuals with heavy prenatal alcohol exposure.</a:t>
            </a:r>
          </a:p>
          <a:p>
            <a:r>
              <a:rPr lang="en-US" dirty="0" smtClean="0"/>
              <a:t>Some evidence ADHD in FASD is clinical subtype</a:t>
            </a:r>
          </a:p>
          <a:p>
            <a:r>
              <a:rPr lang="en-US" dirty="0" smtClean="0"/>
              <a:t>Weak evidence </a:t>
            </a:r>
            <a:r>
              <a:rPr lang="en-US" dirty="0" err="1" smtClean="0"/>
              <a:t>Dextroamphetamine</a:t>
            </a:r>
            <a:r>
              <a:rPr lang="en-US" dirty="0" smtClean="0"/>
              <a:t> (Dexedrine®)  may be more effective than Methylphenidate.</a:t>
            </a:r>
          </a:p>
          <a:p>
            <a:r>
              <a:rPr lang="en-US" dirty="0" smtClean="0"/>
              <a:t>Limited  scientific evidence on effective interventions for children with FASD and ADHD.</a:t>
            </a:r>
          </a:p>
          <a:p>
            <a:r>
              <a:rPr lang="en-US" sz="1600" dirty="0" smtClean="0"/>
              <a:t>Neuropsychiatric Disease and Treatment 2010:6 509–515</a:t>
            </a:r>
            <a:endParaRPr lang="en-US" sz="1600" dirty="0"/>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Psychopharm: Executive Function</a:t>
            </a:r>
            <a:endParaRPr lang="en-US" dirty="0"/>
          </a:p>
        </p:txBody>
      </p:sp>
      <p:sp>
        <p:nvSpPr>
          <p:cNvPr id="3" name="Content Placeholder 2"/>
          <p:cNvSpPr>
            <a:spLocks noGrp="1"/>
          </p:cNvSpPr>
          <p:nvPr>
            <p:ph idx="1"/>
          </p:nvPr>
        </p:nvSpPr>
        <p:spPr/>
        <p:txBody>
          <a:bodyPr>
            <a:normAutofit/>
          </a:bodyPr>
          <a:lstStyle/>
          <a:p>
            <a:r>
              <a:rPr lang="en-US" dirty="0" smtClean="0"/>
              <a:t>Literature review</a:t>
            </a:r>
          </a:p>
          <a:p>
            <a:r>
              <a:rPr lang="en-US" dirty="0" smtClean="0"/>
              <a:t>EF deficits consistent in disorders such as ADHD, ASD and FASD than in the other disorders </a:t>
            </a:r>
          </a:p>
          <a:p>
            <a:r>
              <a:rPr lang="en-US" dirty="0" smtClean="0"/>
              <a:t>Executive System uses Dopamine as main neurotransmitter</a:t>
            </a:r>
          </a:p>
          <a:p>
            <a:r>
              <a:rPr lang="en-US" dirty="0" smtClean="0"/>
              <a:t>Dopamine agonists (stimulants) and antagonists (neuroleptics) commonly used to tx EF</a:t>
            </a:r>
          </a:p>
          <a:p>
            <a:r>
              <a:rPr lang="en-US" dirty="0" smtClean="0"/>
              <a:t>SSRI’s not very helpful</a:t>
            </a:r>
          </a:p>
          <a:p>
            <a:r>
              <a:rPr lang="en-US" sz="1600" i="1" dirty="0" smtClean="0"/>
              <a:t>J Can </a:t>
            </a:r>
            <a:r>
              <a:rPr lang="en-US" sz="1600" i="1" dirty="0" err="1" smtClean="0"/>
              <a:t>Acad</a:t>
            </a:r>
            <a:r>
              <a:rPr lang="en-US" sz="1600" i="1" dirty="0" smtClean="0"/>
              <a:t> Child </a:t>
            </a:r>
            <a:r>
              <a:rPr lang="en-US" sz="1600" i="1" dirty="0" err="1" smtClean="0"/>
              <a:t>Adolesc</a:t>
            </a:r>
            <a:r>
              <a:rPr lang="en-US" sz="1600" i="1" dirty="0" smtClean="0"/>
              <a:t> Psychiatry, 21:3, August 2012</a:t>
            </a:r>
            <a:endParaRPr lang="en-US" sz="1600" dirty="0"/>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lstStyle/>
          <a:p>
            <a:r>
              <a:rPr lang="en-US" sz="3800" b="1" dirty="0" smtClean="0"/>
              <a:t>Measuring the </a:t>
            </a:r>
            <a:r>
              <a:rPr lang="en-US" sz="3800" b="1" dirty="0" err="1" smtClean="0"/>
              <a:t>Palpebral</a:t>
            </a:r>
            <a:r>
              <a:rPr lang="en-US" sz="3800" b="1" dirty="0" smtClean="0"/>
              <a:t> Fissures</a:t>
            </a:r>
          </a:p>
        </p:txBody>
      </p:sp>
      <p:pic>
        <p:nvPicPr>
          <p:cNvPr id="75778" name="Picture 2"/>
          <p:cNvPicPr>
            <a:picLocks noChangeAspect="1" noChangeArrowheads="1"/>
          </p:cNvPicPr>
          <p:nvPr/>
        </p:nvPicPr>
        <p:blipFill>
          <a:blip r:embed="rId3" cstate="print"/>
          <a:srcRect l="26354" t="31250" r="32065" b="13542"/>
          <a:stretch>
            <a:fillRect/>
          </a:stretch>
        </p:blipFill>
        <p:spPr bwMode="auto">
          <a:xfrm>
            <a:off x="1524000" y="1447800"/>
            <a:ext cx="6324600" cy="4721180"/>
          </a:xfrm>
          <a:prstGeom prst="rect">
            <a:avLst/>
          </a:prstGeom>
          <a:noFill/>
          <a:ln w="9525">
            <a:noFill/>
            <a:miter lim="800000"/>
            <a:headEnd/>
            <a:tailEnd/>
          </a:ln>
        </p:spPr>
      </p:pic>
      <p:sp>
        <p:nvSpPr>
          <p:cNvPr id="4" name="TextBox 3"/>
          <p:cNvSpPr txBox="1"/>
          <p:nvPr/>
        </p:nvSpPr>
        <p:spPr>
          <a:xfrm>
            <a:off x="3352800" y="6400800"/>
            <a:ext cx="5791200" cy="369332"/>
          </a:xfrm>
          <a:prstGeom prst="rect">
            <a:avLst/>
          </a:prstGeom>
          <a:noFill/>
        </p:spPr>
        <p:txBody>
          <a:bodyPr wrap="square" rtlCol="0">
            <a:spAutoFit/>
          </a:bodyPr>
          <a:lstStyle/>
          <a:p>
            <a:r>
              <a:rPr lang="en-US" sz="900" dirty="0" err="1" smtClean="0"/>
              <a:t>Astley</a:t>
            </a:r>
            <a:r>
              <a:rPr lang="en-US" sz="900" dirty="0" smtClean="0"/>
              <a:t>, et al. Magnetic Resonance Imaging Outcomes From a Comprehensive Magnetic Resonance Study of Children With Fetal Alcohol Spectrum Disorders. Alcoholism: Clinical and Experimental Research, Oct 2009.  </a:t>
            </a:r>
            <a:endParaRPr lang="en-US" sz="900" dirty="0"/>
          </a:p>
        </p:txBody>
      </p:sp>
      <p:sp>
        <p:nvSpPr>
          <p:cNvPr id="5" name="Slide Number Placeholder 4"/>
          <p:cNvSpPr>
            <a:spLocks noGrp="1"/>
          </p:cNvSpPr>
          <p:nvPr>
            <p:ph type="sldNum" sz="quarter" idx="12"/>
          </p:nvPr>
        </p:nvSpPr>
        <p:spPr/>
        <p:txBody>
          <a:bodyPr/>
          <a:lstStyle/>
          <a:p>
            <a:pPr>
              <a:defRPr/>
            </a:pPr>
            <a:fld id="{F93C9EF3-E524-4371-AAC2-44F1DFF44123}" type="slidenum">
              <a:rPr lang="en-US" smtClean="0"/>
              <a:pPr>
                <a:defRPr/>
              </a:pPr>
              <a:t>9</a:t>
            </a:fld>
            <a:endParaRPr lang="en-US"/>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3586</TotalTime>
  <Words>5040</Words>
  <Application>Microsoft Macintosh PowerPoint</Application>
  <PresentationFormat>On-screen Show (4:3)</PresentationFormat>
  <Paragraphs>648</Paragraphs>
  <Slides>88</Slides>
  <Notes>35</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Flow</vt:lpstr>
      <vt:lpstr>            Fetal Alcohol Spectrum Disorders:   Diagnosis,  Management and Prevention</vt:lpstr>
      <vt:lpstr>Presenter Disclosures</vt:lpstr>
      <vt:lpstr>Goals and Objectives</vt:lpstr>
      <vt:lpstr>Barriers We Face as Providers </vt:lpstr>
      <vt:lpstr>PowerPoint Presentation</vt:lpstr>
      <vt:lpstr>PowerPoint Presentation</vt:lpstr>
      <vt:lpstr>Lip-Philtrum Guide</vt:lpstr>
      <vt:lpstr>Lip-Philtrum Guide</vt:lpstr>
      <vt:lpstr>Measuring the Palpebral Fissures</vt:lpstr>
      <vt:lpstr>PFL Measurement</vt:lpstr>
      <vt:lpstr>PowerPoint Presentation</vt:lpstr>
      <vt:lpstr>PowerPoint Presentation</vt:lpstr>
      <vt:lpstr>PowerPoint Presentation</vt:lpstr>
      <vt:lpstr>PowerPoint Presentation</vt:lpstr>
      <vt:lpstr>PowerPoint Presentation</vt:lpstr>
      <vt:lpstr>Smooth Philtrum</vt:lpstr>
      <vt:lpstr>Thin Vermillion Border</vt:lpstr>
      <vt:lpstr>Short palpebral Fissure</vt:lpstr>
      <vt:lpstr>PowerPoint Presentation</vt:lpstr>
      <vt:lpstr>PowerPoint Presentation</vt:lpstr>
      <vt:lpstr>PowerPoint Presentation</vt:lpstr>
      <vt:lpstr>Photo of a 13-year old child with FAS.  Courtesy of the Great lakes Regional Training Center.   </vt:lpstr>
      <vt:lpstr>PowerPoint Presentation</vt:lpstr>
      <vt:lpstr>PowerPoint Presentation</vt:lpstr>
      <vt:lpstr>PowerPoint Presentation</vt:lpstr>
      <vt:lpstr>#2. Growth Deficits in FAS </vt:lpstr>
      <vt:lpstr>Courtesy of the UCLA RTC</vt:lpstr>
      <vt:lpstr>PowerPoint Presentation</vt:lpstr>
      <vt:lpstr>PowerPoint Presentation</vt:lpstr>
      <vt:lpstr>#3. CNS Abnormalities of FAS</vt:lpstr>
      <vt:lpstr>#3. CNS Abnormalities of FAS</vt:lpstr>
      <vt:lpstr>#3. CNS Abnormalities of FAS</vt:lpstr>
      <vt:lpstr>Age Effect</vt:lpstr>
      <vt:lpstr>Incidence of FAS</vt:lpstr>
      <vt:lpstr>Economic Burden</vt:lpstr>
      <vt:lpstr>What are FASDs?</vt:lpstr>
      <vt:lpstr>FASD prevalence</vt:lpstr>
      <vt:lpstr>FASDs Distribution</vt:lpstr>
      <vt:lpstr>FASDs Distribution</vt:lpstr>
      <vt:lpstr>FASDs Diagnostic Criteria</vt:lpstr>
      <vt:lpstr>PowerPoint Presentation</vt:lpstr>
      <vt:lpstr>Types of FASDs: FAS</vt:lpstr>
      <vt:lpstr>Types of FASDs: ARND</vt:lpstr>
      <vt:lpstr>Types of FASDs: ARBD</vt:lpstr>
      <vt:lpstr>Partial FAS (IOM, Hoyme Criteria)</vt:lpstr>
      <vt:lpstr>ARND (IOM, Hoyme Criteria)</vt:lpstr>
      <vt:lpstr>ARBD (IOM, Hoyme Criteria)</vt:lpstr>
      <vt:lpstr>ARBD (IOM, Hoyme Criteria)</vt:lpstr>
      <vt:lpstr>PowerPoint Presentation</vt:lpstr>
      <vt:lpstr>The 4-Digit Diagnostic Code</vt:lpstr>
      <vt:lpstr>Hereditary Effect</vt:lpstr>
      <vt:lpstr>Fetal Alcohol Exposure Effects on Neurobehavior</vt:lpstr>
      <vt:lpstr>Fetal Alcohol Exposure Effects on Neuro-behavior</vt:lpstr>
      <vt:lpstr>Psychiatric/Behavioral</vt:lpstr>
      <vt:lpstr>Psychiatric/Behavioral</vt:lpstr>
      <vt:lpstr>Psychiatric/Behavioral</vt:lpstr>
      <vt:lpstr>Psychiatric/Behavioral</vt:lpstr>
      <vt:lpstr>Psychiatric/Behavioral</vt:lpstr>
      <vt:lpstr>Psychiatric/Behavioral</vt:lpstr>
      <vt:lpstr>Psychiatric/Behavioral</vt:lpstr>
      <vt:lpstr>Kindergarten – Sixth Grade </vt:lpstr>
      <vt:lpstr>Beyond Early Childhood</vt:lpstr>
      <vt:lpstr>Middle School/Junior High</vt:lpstr>
      <vt:lpstr>PowerPoint Presentation</vt:lpstr>
      <vt:lpstr>…. Even Beyond Early Childhood</vt:lpstr>
      <vt:lpstr>Secondary Disabilities</vt:lpstr>
      <vt:lpstr>Co-occurring conditions in FASD</vt:lpstr>
      <vt:lpstr>Protective Factors</vt:lpstr>
      <vt:lpstr>Work UP</vt:lpstr>
      <vt:lpstr>Work Up</vt:lpstr>
      <vt:lpstr>Referral</vt:lpstr>
      <vt:lpstr>Refer Where?</vt:lpstr>
      <vt:lpstr>AAP Fact Sheets</vt:lpstr>
      <vt:lpstr>AAP Fact Sheets</vt:lpstr>
      <vt:lpstr>FASDs Interventions and Treatments</vt:lpstr>
      <vt:lpstr>Early Intervention</vt:lpstr>
      <vt:lpstr>Intervention Strategies</vt:lpstr>
      <vt:lpstr>   Behavior and Education Therapy</vt:lpstr>
      <vt:lpstr>Parent Training</vt:lpstr>
      <vt:lpstr>Helpful Parenting Tips</vt:lpstr>
      <vt:lpstr>Helpful Parenting Tips</vt:lpstr>
      <vt:lpstr>Helpful Parenting Tips</vt:lpstr>
      <vt:lpstr>Medication</vt:lpstr>
      <vt:lpstr>Psychopharm - reviews</vt:lpstr>
      <vt:lpstr>Psychopharm - reviews</vt:lpstr>
      <vt:lpstr>Psychopharm</vt:lpstr>
      <vt:lpstr>Psychopharm:  ADHD and FASD</vt:lpstr>
      <vt:lpstr>Psychopharm: Executive Function</vt:lpstr>
    </vt:vector>
  </TitlesOfParts>
  <Company>Meharry Medical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Fetal Alcohol Syndrome: Tools for Prevention, Diagnosis and the Clinical Encounter</dc:title>
  <dc:creator>Rzoorob</dc:creator>
  <cp:lastModifiedBy>Sandra Gonzalez</cp:lastModifiedBy>
  <cp:revision>436</cp:revision>
  <cp:lastPrinted>2013-05-24T17:39:55Z</cp:lastPrinted>
  <dcterms:created xsi:type="dcterms:W3CDTF">2006-08-07T20:08:18Z</dcterms:created>
  <dcterms:modified xsi:type="dcterms:W3CDTF">2014-09-20T04:09:36Z</dcterms:modified>
</cp:coreProperties>
</file>