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66" r:id="rId1"/>
    <p:sldMasterId id="2147484284" r:id="rId2"/>
  </p:sldMasterIdLst>
  <p:notesMasterIdLst>
    <p:notesMasterId r:id="rId42"/>
  </p:notesMasterIdLst>
  <p:handoutMasterIdLst>
    <p:handoutMasterId r:id="rId43"/>
  </p:handoutMasterIdLst>
  <p:sldIdLst>
    <p:sldId id="952" r:id="rId3"/>
    <p:sldId id="920" r:id="rId4"/>
    <p:sldId id="896" r:id="rId5"/>
    <p:sldId id="906" r:id="rId6"/>
    <p:sldId id="941" r:id="rId7"/>
    <p:sldId id="924" r:id="rId8"/>
    <p:sldId id="900" r:id="rId9"/>
    <p:sldId id="901" r:id="rId10"/>
    <p:sldId id="919" r:id="rId11"/>
    <p:sldId id="926" r:id="rId12"/>
    <p:sldId id="927" r:id="rId13"/>
    <p:sldId id="942" r:id="rId14"/>
    <p:sldId id="928" r:id="rId15"/>
    <p:sldId id="943" r:id="rId16"/>
    <p:sldId id="944" r:id="rId17"/>
    <p:sldId id="945" r:id="rId18"/>
    <p:sldId id="947" r:id="rId19"/>
    <p:sldId id="946" r:id="rId20"/>
    <p:sldId id="934" r:id="rId21"/>
    <p:sldId id="908" r:id="rId22"/>
    <p:sldId id="948" r:id="rId23"/>
    <p:sldId id="878" r:id="rId24"/>
    <p:sldId id="884" r:id="rId25"/>
    <p:sldId id="951" r:id="rId26"/>
    <p:sldId id="909" r:id="rId27"/>
    <p:sldId id="882" r:id="rId28"/>
    <p:sldId id="886" r:id="rId29"/>
    <p:sldId id="889" r:id="rId30"/>
    <p:sldId id="891" r:id="rId31"/>
    <p:sldId id="892" r:id="rId32"/>
    <p:sldId id="873" r:id="rId33"/>
    <p:sldId id="894" r:id="rId34"/>
    <p:sldId id="912" r:id="rId35"/>
    <p:sldId id="913" r:id="rId36"/>
    <p:sldId id="914" r:id="rId37"/>
    <p:sldId id="915" r:id="rId38"/>
    <p:sldId id="916" r:id="rId39"/>
    <p:sldId id="918" r:id="rId40"/>
    <p:sldId id="893" r:id="rId4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guide id="3"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3C18"/>
    <a:srgbClr val="00386A"/>
    <a:srgbClr val="FF0000"/>
    <a:srgbClr val="99CC00"/>
    <a:srgbClr val="DB5316"/>
    <a:srgbClr val="CE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34" autoAdjust="0"/>
    <p:restoredTop sz="56828" autoAdjust="0"/>
  </p:normalViewPr>
  <p:slideViewPr>
    <p:cSldViewPr>
      <p:cViewPr varScale="1">
        <p:scale>
          <a:sx n="61" d="100"/>
          <a:sy n="61" d="100"/>
        </p:scale>
        <p:origin x="-2970" y="-78"/>
      </p:cViewPr>
      <p:guideLst>
        <p:guide orient="horz" pos="2160"/>
        <p:guide pos="2880"/>
      </p:guideLst>
    </p:cSldViewPr>
  </p:slideViewPr>
  <p:outlineViewPr>
    <p:cViewPr>
      <p:scale>
        <a:sx n="33" d="100"/>
        <a:sy n="33" d="100"/>
      </p:scale>
      <p:origin x="84792" y="1073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3" d="100"/>
          <a:sy n="53" d="100"/>
        </p:scale>
        <p:origin x="-2874" y="-84"/>
      </p:cViewPr>
      <p:guideLst>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barChart>
        <c:barDir val="col"/>
        <c:grouping val="clustered"/>
        <c:varyColors val="0"/>
        <c:ser>
          <c:idx val="4"/>
          <c:order val="0"/>
          <c:tx>
            <c:strRef>
              <c:f>Sheet1!$F$1</c:f>
              <c:strCache>
                <c:ptCount val="1"/>
                <c:pt idx="0">
                  <c:v>2014</c:v>
                </c:pt>
              </c:strCache>
            </c:strRef>
          </c:tx>
          <c:spPr>
            <a:solidFill>
              <a:srgbClr val="4000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White</c:v>
                </c:pt>
                <c:pt idx="1">
                  <c:v>Black/Af.Am.</c:v>
                </c:pt>
                <c:pt idx="2">
                  <c:v>Asian</c:v>
                </c:pt>
                <c:pt idx="3">
                  <c:v>Hispanic</c:v>
                </c:pt>
              </c:strCache>
            </c:strRef>
          </c:cat>
          <c:val>
            <c:numRef>
              <c:f>Sheet1!$F$2:$F$5</c:f>
              <c:numCache>
                <c:formatCode>0%</c:formatCode>
                <c:ptCount val="4"/>
                <c:pt idx="0">
                  <c:v>0.87</c:v>
                </c:pt>
                <c:pt idx="1">
                  <c:v>0.05</c:v>
                </c:pt>
                <c:pt idx="2" formatCode="0.00%">
                  <c:v>2.8000000000000001E-2</c:v>
                </c:pt>
                <c:pt idx="3">
                  <c:v>0.06</c:v>
                </c:pt>
              </c:numCache>
            </c:numRef>
          </c:val>
        </c:ser>
        <c:dLbls>
          <c:showLegendKey val="0"/>
          <c:showVal val="1"/>
          <c:showCatName val="0"/>
          <c:showSerName val="0"/>
          <c:showPercent val="0"/>
          <c:showBubbleSize val="0"/>
        </c:dLbls>
        <c:gapWidth val="75"/>
        <c:axId val="219071232"/>
        <c:axId val="219073920"/>
      </c:barChart>
      <c:catAx>
        <c:axId val="219071232"/>
        <c:scaling>
          <c:orientation val="minMax"/>
        </c:scaling>
        <c:delete val="0"/>
        <c:axPos val="b"/>
        <c:numFmt formatCode="General" sourceLinked="0"/>
        <c:majorTickMark val="none"/>
        <c:minorTickMark val="none"/>
        <c:tickLblPos val="nextTo"/>
        <c:crossAx val="219073920"/>
        <c:crosses val="autoZero"/>
        <c:auto val="1"/>
        <c:lblAlgn val="ctr"/>
        <c:lblOffset val="100"/>
        <c:noMultiLvlLbl val="0"/>
      </c:catAx>
      <c:valAx>
        <c:axId val="219073920"/>
        <c:scaling>
          <c:orientation val="minMax"/>
        </c:scaling>
        <c:delete val="0"/>
        <c:axPos val="l"/>
        <c:numFmt formatCode="0%" sourceLinked="1"/>
        <c:majorTickMark val="none"/>
        <c:minorTickMark val="none"/>
        <c:tickLblPos val="nextTo"/>
        <c:crossAx val="21907123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barChart>
        <c:barDir val="col"/>
        <c:grouping val="clustered"/>
        <c:varyColors val="0"/>
        <c:ser>
          <c:idx val="4"/>
          <c:order val="0"/>
          <c:tx>
            <c:strRef>
              <c:f>Sheet1!$B$1</c:f>
              <c:strCache>
                <c:ptCount val="1"/>
                <c:pt idx="0">
                  <c:v>Total</c:v>
                </c:pt>
              </c:strCache>
            </c:strRef>
          </c:tx>
          <c:spPr>
            <a:solidFill>
              <a:srgbClr val="400080"/>
            </a:solidFill>
          </c:spPr>
          <c:invertIfNegative val="0"/>
          <c:cat>
            <c:strRef>
              <c:f>Sheet1!$A$2:$A$6</c:f>
              <c:strCache>
                <c:ptCount val="4"/>
                <c:pt idx="0">
                  <c:v>White</c:v>
                </c:pt>
                <c:pt idx="1">
                  <c:v>Black/Af.Am.</c:v>
                </c:pt>
                <c:pt idx="2">
                  <c:v>Asian</c:v>
                </c:pt>
                <c:pt idx="3">
                  <c:v>Hispanic</c:v>
                </c:pt>
              </c:strCache>
            </c:strRef>
          </c:cat>
          <c:val>
            <c:numRef>
              <c:f>Sheet1!$B$2:$B$6</c:f>
              <c:numCache>
                <c:formatCode>0%</c:formatCode>
                <c:ptCount val="5"/>
                <c:pt idx="0">
                  <c:v>0.77500000000000002</c:v>
                </c:pt>
                <c:pt idx="1">
                  <c:v>0.13200000000000001</c:v>
                </c:pt>
                <c:pt idx="2" formatCode="0.00%">
                  <c:v>5.3999999999999999E-2</c:v>
                </c:pt>
                <c:pt idx="3">
                  <c:v>0.17399999999999999</c:v>
                </c:pt>
              </c:numCache>
            </c:numRef>
          </c:val>
        </c:ser>
        <c:ser>
          <c:idx val="0"/>
          <c:order val="1"/>
          <c:tx>
            <c:strRef>
              <c:f>Sheet1!$C$1</c:f>
              <c:strCache>
                <c:ptCount val="1"/>
                <c:pt idx="0">
                  <c:v>Under 18</c:v>
                </c:pt>
              </c:strCache>
            </c:strRef>
          </c:tx>
          <c:invertIfNegative val="0"/>
          <c:cat>
            <c:strRef>
              <c:f>Sheet1!$A$2:$A$6</c:f>
              <c:strCache>
                <c:ptCount val="4"/>
                <c:pt idx="0">
                  <c:v>White</c:v>
                </c:pt>
                <c:pt idx="1">
                  <c:v>Black/Af.Am.</c:v>
                </c:pt>
                <c:pt idx="2">
                  <c:v>Asian</c:v>
                </c:pt>
                <c:pt idx="3">
                  <c:v>Hispanic</c:v>
                </c:pt>
              </c:strCache>
            </c:strRef>
          </c:cat>
          <c:val>
            <c:numRef>
              <c:f>Sheet1!$C$2:$C$6</c:f>
              <c:numCache>
                <c:formatCode>0%</c:formatCode>
                <c:ptCount val="5"/>
                <c:pt idx="0">
                  <c:v>0.76</c:v>
                </c:pt>
                <c:pt idx="1">
                  <c:v>0.14000000000000001</c:v>
                </c:pt>
                <c:pt idx="2" formatCode="0.00%">
                  <c:v>4.7E-2</c:v>
                </c:pt>
                <c:pt idx="3" formatCode="0.00%">
                  <c:v>0.24399999999999999</c:v>
                </c:pt>
              </c:numCache>
            </c:numRef>
          </c:val>
        </c:ser>
        <c:dLbls>
          <c:showLegendKey val="0"/>
          <c:showVal val="1"/>
          <c:showCatName val="0"/>
          <c:showSerName val="0"/>
          <c:showPercent val="0"/>
          <c:showBubbleSize val="0"/>
        </c:dLbls>
        <c:gapWidth val="75"/>
        <c:axId val="219336064"/>
        <c:axId val="219346048"/>
      </c:barChart>
      <c:catAx>
        <c:axId val="219336064"/>
        <c:scaling>
          <c:orientation val="minMax"/>
        </c:scaling>
        <c:delete val="0"/>
        <c:axPos val="b"/>
        <c:numFmt formatCode="General" sourceLinked="0"/>
        <c:majorTickMark val="none"/>
        <c:minorTickMark val="none"/>
        <c:tickLblPos val="nextTo"/>
        <c:crossAx val="219346048"/>
        <c:crosses val="autoZero"/>
        <c:auto val="1"/>
        <c:lblAlgn val="ctr"/>
        <c:lblOffset val="100"/>
        <c:noMultiLvlLbl val="0"/>
      </c:catAx>
      <c:valAx>
        <c:axId val="219346048"/>
        <c:scaling>
          <c:orientation val="minMax"/>
          <c:max val="1"/>
        </c:scaling>
        <c:delete val="0"/>
        <c:axPos val="l"/>
        <c:numFmt formatCode="0%" sourceLinked="1"/>
        <c:majorTickMark val="none"/>
        <c:minorTickMark val="none"/>
        <c:tickLblPos val="nextTo"/>
        <c:crossAx val="21933606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9696969696969699E-2"/>
          <c:y val="3.7356321839080497E-2"/>
          <c:w val="0.96212121212121204"/>
          <c:h val="0.65327586206896504"/>
        </c:manualLayout>
      </c:layout>
      <c:barChart>
        <c:barDir val="col"/>
        <c:grouping val="clustered"/>
        <c:varyColors val="0"/>
        <c:ser>
          <c:idx val="0"/>
          <c:order val="0"/>
          <c:tx>
            <c:strRef>
              <c:f>Sheet1!$B$1</c:f>
              <c:strCache>
                <c:ptCount val="1"/>
                <c:pt idx="0">
                  <c:v>Series 1</c:v>
                </c:pt>
              </c:strCache>
            </c:strRef>
          </c:tx>
          <c:invertIfNegative val="0"/>
          <c:dLbls>
            <c:dLbl>
              <c:idx val="0"/>
              <c:layout/>
              <c:tx>
                <c:rich>
                  <a:bodyPr/>
                  <a:lstStyle/>
                  <a:p>
                    <a:r>
                      <a:rPr lang="en-US" dirty="0" smtClean="0"/>
                      <a:t>86%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dirty="0" smtClean="0"/>
                      <a:t>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dirty="0" smtClean="0"/>
                      <a:t>5.3%</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 English Only</c:v>
                </c:pt>
                <c:pt idx="1">
                  <c:v>Spanish</c:v>
                </c:pt>
                <c:pt idx="2">
                  <c:v>American Sign Language</c:v>
                </c:pt>
                <c:pt idx="3">
                  <c:v>Other Languages (includes 27 different languages)</c:v>
                </c:pt>
              </c:strCache>
            </c:strRef>
          </c:cat>
          <c:val>
            <c:numRef>
              <c:f>Sheet1!$B$2:$B$5</c:f>
              <c:numCache>
                <c:formatCode>General</c:formatCode>
                <c:ptCount val="4"/>
                <c:pt idx="0">
                  <c:v>86</c:v>
                </c:pt>
                <c:pt idx="1">
                  <c:v>7</c:v>
                </c:pt>
                <c:pt idx="2">
                  <c:v>1.3</c:v>
                </c:pt>
                <c:pt idx="3">
                  <c:v>5.3</c:v>
                </c:pt>
              </c:numCache>
            </c:numRef>
          </c:val>
        </c:ser>
        <c:dLbls>
          <c:showLegendKey val="0"/>
          <c:showVal val="1"/>
          <c:showCatName val="0"/>
          <c:showSerName val="0"/>
          <c:showPercent val="0"/>
          <c:showBubbleSize val="0"/>
        </c:dLbls>
        <c:gapWidth val="150"/>
        <c:overlap val="-25"/>
        <c:axId val="223959296"/>
        <c:axId val="223970432"/>
      </c:barChart>
      <c:catAx>
        <c:axId val="223959296"/>
        <c:scaling>
          <c:orientation val="minMax"/>
        </c:scaling>
        <c:delete val="0"/>
        <c:axPos val="b"/>
        <c:numFmt formatCode="General" sourceLinked="0"/>
        <c:majorTickMark val="none"/>
        <c:minorTickMark val="none"/>
        <c:tickLblPos val="nextTo"/>
        <c:crossAx val="223970432"/>
        <c:crosses val="autoZero"/>
        <c:auto val="1"/>
        <c:lblAlgn val="ctr"/>
        <c:lblOffset val="100"/>
        <c:noMultiLvlLbl val="0"/>
      </c:catAx>
      <c:valAx>
        <c:axId val="223970432"/>
        <c:scaling>
          <c:orientation val="minMax"/>
        </c:scaling>
        <c:delete val="0"/>
        <c:axPos val="l"/>
        <c:numFmt formatCode="General" sourceLinked="1"/>
        <c:majorTickMark val="out"/>
        <c:minorTickMark val="none"/>
        <c:tickLblPos val="nextTo"/>
        <c:crossAx val="2239592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flip="none" rotWithShape="1">
              <a:gsLst>
                <a:gs pos="0">
                  <a:schemeClr val="accent1">
                    <a:shade val="30000"/>
                    <a:satMod val="115000"/>
                  </a:schemeClr>
                </a:gs>
                <a:gs pos="82000">
                  <a:schemeClr val="accent1">
                    <a:shade val="67500"/>
                    <a:satMod val="115000"/>
                  </a:schemeClr>
                </a:gs>
                <a:gs pos="100000">
                  <a:schemeClr val="accent1">
                    <a:shade val="100000"/>
                    <a:satMod val="115000"/>
                  </a:schemeClr>
                </a:gs>
              </a:gsLst>
              <a:lin ang="2700000" scaled="1"/>
              <a:tileRect/>
            </a:gradFill>
          </c:spPr>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Spanish</c:v>
                </c:pt>
                <c:pt idx="1">
                  <c:v>Chinese</c:v>
                </c:pt>
                <c:pt idx="2">
                  <c:v>French</c:v>
                </c:pt>
                <c:pt idx="3">
                  <c:v>German</c:v>
                </c:pt>
                <c:pt idx="4">
                  <c:v>Tagalog</c:v>
                </c:pt>
              </c:strCache>
            </c:strRef>
          </c:cat>
          <c:val>
            <c:numRef>
              <c:f>Sheet1!$B$2:$B$6</c:f>
              <c:numCache>
                <c:formatCode>0.00%</c:formatCode>
                <c:ptCount val="5"/>
                <c:pt idx="0" formatCode="0%">
                  <c:v>0.62</c:v>
                </c:pt>
                <c:pt idx="1">
                  <c:v>4.8000000000000001E-2</c:v>
                </c:pt>
                <c:pt idx="2">
                  <c:v>2.1000000000000001E-2</c:v>
                </c:pt>
                <c:pt idx="3">
                  <c:v>1.7999999999999999E-2</c:v>
                </c:pt>
                <c:pt idx="4">
                  <c:v>2.5999999999999999E-2</c:v>
                </c:pt>
              </c:numCache>
            </c:numRef>
          </c:val>
        </c:ser>
        <c:dLbls>
          <c:showLegendKey val="0"/>
          <c:showVal val="1"/>
          <c:showCatName val="0"/>
          <c:showSerName val="0"/>
          <c:showPercent val="0"/>
          <c:showBubbleSize val="0"/>
        </c:dLbls>
        <c:gapWidth val="75"/>
        <c:axId val="203657600"/>
        <c:axId val="203660288"/>
      </c:barChart>
      <c:catAx>
        <c:axId val="203657600"/>
        <c:scaling>
          <c:orientation val="minMax"/>
        </c:scaling>
        <c:delete val="0"/>
        <c:axPos val="b"/>
        <c:numFmt formatCode="General" sourceLinked="0"/>
        <c:majorTickMark val="none"/>
        <c:minorTickMark val="none"/>
        <c:tickLblPos val="nextTo"/>
        <c:txPr>
          <a:bodyPr/>
          <a:lstStyle/>
          <a:p>
            <a:pPr>
              <a:defRPr sz="2000"/>
            </a:pPr>
            <a:endParaRPr lang="en-US"/>
          </a:p>
        </c:txPr>
        <c:crossAx val="203660288"/>
        <c:crosses val="autoZero"/>
        <c:auto val="1"/>
        <c:lblAlgn val="ctr"/>
        <c:lblOffset val="100"/>
        <c:noMultiLvlLbl val="0"/>
      </c:catAx>
      <c:valAx>
        <c:axId val="203660288"/>
        <c:scaling>
          <c:orientation val="minMax"/>
        </c:scaling>
        <c:delete val="0"/>
        <c:axPos val="l"/>
        <c:numFmt formatCode="0%" sourceLinked="1"/>
        <c:majorTickMark val="none"/>
        <c:minorTickMark val="none"/>
        <c:tickLblPos val="nextTo"/>
        <c:crossAx val="20365760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96E6E-B677-9C4F-9619-83214ADD3753}" type="doc">
      <dgm:prSet loTypeId="urn:microsoft.com/office/officeart/2005/8/layout/chevron1" loCatId="" qsTypeId="urn:microsoft.com/office/officeart/2005/8/quickstyle/simple2" qsCatId="simple" csTypeId="urn:microsoft.com/office/officeart/2005/8/colors/accent1_2" csCatId="accent1" phldr="1"/>
      <dgm:spPr/>
    </dgm:pt>
    <dgm:pt modelId="{4A993F02-FE9B-5C45-B0A1-72E54695A556}">
      <dgm:prSet phldrT="[Text]"/>
      <dgm:spPr>
        <a:solidFill>
          <a:schemeClr val="tx2">
            <a:lumMod val="20000"/>
            <a:lumOff val="80000"/>
          </a:schemeClr>
        </a:solidFill>
      </dgm:spPr>
      <dgm:t>
        <a:bodyPr/>
        <a:lstStyle/>
        <a:p>
          <a:r>
            <a:rPr lang="en-US" b="1" dirty="0" smtClean="0">
              <a:solidFill>
                <a:schemeClr val="tx1"/>
              </a:solidFill>
            </a:rPr>
            <a:t>Preparation for graduate school</a:t>
          </a:r>
          <a:endParaRPr lang="en-US" b="1" dirty="0">
            <a:solidFill>
              <a:schemeClr val="tx1"/>
            </a:solidFill>
          </a:endParaRPr>
        </a:p>
      </dgm:t>
    </dgm:pt>
    <dgm:pt modelId="{75635D8D-01FA-B242-8E30-34DB97BC4D4F}" type="parTrans" cxnId="{57ED9AF9-3973-7F44-AFC6-E9B2240B45A6}">
      <dgm:prSet/>
      <dgm:spPr/>
      <dgm:t>
        <a:bodyPr/>
        <a:lstStyle/>
        <a:p>
          <a:endParaRPr lang="en-US"/>
        </a:p>
      </dgm:t>
    </dgm:pt>
    <dgm:pt modelId="{1C244EE8-CEE3-DE44-944C-201935B5792C}" type="sibTrans" cxnId="{57ED9AF9-3973-7F44-AFC6-E9B2240B45A6}">
      <dgm:prSet/>
      <dgm:spPr/>
      <dgm:t>
        <a:bodyPr/>
        <a:lstStyle/>
        <a:p>
          <a:endParaRPr lang="en-US"/>
        </a:p>
      </dgm:t>
    </dgm:pt>
    <dgm:pt modelId="{0DB8AB9F-5A0F-6749-AD64-75DD49A9BF41}">
      <dgm:prSet phldrT="[Text]"/>
      <dgm:spPr>
        <a:solidFill>
          <a:schemeClr val="tx2">
            <a:lumMod val="40000"/>
            <a:lumOff val="60000"/>
          </a:schemeClr>
        </a:solidFill>
      </dgm:spPr>
      <dgm:t>
        <a:bodyPr/>
        <a:lstStyle/>
        <a:p>
          <a:r>
            <a:rPr lang="en-US" b="1" dirty="0" smtClean="0">
              <a:solidFill>
                <a:schemeClr val="tx1"/>
              </a:solidFill>
            </a:rPr>
            <a:t>Graduate school coursework</a:t>
          </a:r>
          <a:endParaRPr lang="en-US" b="1" dirty="0">
            <a:solidFill>
              <a:schemeClr val="tx1"/>
            </a:solidFill>
          </a:endParaRPr>
        </a:p>
      </dgm:t>
    </dgm:pt>
    <dgm:pt modelId="{E1F8DF7E-7BC7-0B4E-AA73-ED3314FF02BC}" type="parTrans" cxnId="{84788B1D-AE78-E34F-9198-B61F7373B129}">
      <dgm:prSet/>
      <dgm:spPr/>
      <dgm:t>
        <a:bodyPr/>
        <a:lstStyle/>
        <a:p>
          <a:endParaRPr lang="en-US"/>
        </a:p>
      </dgm:t>
    </dgm:pt>
    <dgm:pt modelId="{53D782A8-C0F1-FB42-918C-1F07B2FC42B8}" type="sibTrans" cxnId="{84788B1D-AE78-E34F-9198-B61F7373B129}">
      <dgm:prSet/>
      <dgm:spPr/>
      <dgm:t>
        <a:bodyPr/>
        <a:lstStyle/>
        <a:p>
          <a:endParaRPr lang="en-US"/>
        </a:p>
      </dgm:t>
    </dgm:pt>
    <dgm:pt modelId="{4AEDCF8A-ED0F-AB48-833D-2950237E336D}">
      <dgm:prSet phldrT="[Text]"/>
      <dgm:spPr>
        <a:solidFill>
          <a:schemeClr val="tx2">
            <a:lumMod val="60000"/>
            <a:lumOff val="40000"/>
          </a:schemeClr>
        </a:solidFill>
      </dgm:spPr>
      <dgm:t>
        <a:bodyPr/>
        <a:lstStyle/>
        <a:p>
          <a:r>
            <a:rPr lang="en-US" b="1" dirty="0" smtClean="0"/>
            <a:t>Practicum experience</a:t>
          </a:r>
          <a:endParaRPr lang="en-US" b="1" dirty="0"/>
        </a:p>
      </dgm:t>
    </dgm:pt>
    <dgm:pt modelId="{29C18F80-3A33-AC47-9434-5071B03F81D6}" type="parTrans" cxnId="{0B732575-BD5C-8245-83DB-03BBDB7F91D7}">
      <dgm:prSet/>
      <dgm:spPr/>
      <dgm:t>
        <a:bodyPr/>
        <a:lstStyle/>
        <a:p>
          <a:endParaRPr lang="en-US"/>
        </a:p>
      </dgm:t>
    </dgm:pt>
    <dgm:pt modelId="{6AAF2A6A-89D5-A940-9585-378F49A219F0}" type="sibTrans" cxnId="{0B732575-BD5C-8245-83DB-03BBDB7F91D7}">
      <dgm:prSet/>
      <dgm:spPr/>
      <dgm:t>
        <a:bodyPr/>
        <a:lstStyle/>
        <a:p>
          <a:endParaRPr lang="en-US"/>
        </a:p>
      </dgm:t>
    </dgm:pt>
    <dgm:pt modelId="{84FA45C3-37D6-A447-9BAE-F3583B749CF5}">
      <dgm:prSet custT="1"/>
      <dgm:spPr/>
      <dgm:t>
        <a:bodyPr/>
        <a:lstStyle/>
        <a:p>
          <a:r>
            <a:rPr lang="en-US" sz="2000" b="1" dirty="0" smtClean="0"/>
            <a:t>Internship </a:t>
          </a:r>
          <a:endParaRPr lang="en-US" sz="2000" b="1" dirty="0"/>
        </a:p>
      </dgm:t>
    </dgm:pt>
    <dgm:pt modelId="{9569E408-3036-0246-8D2C-5B4363806E18}" type="parTrans" cxnId="{5ECB98D3-BCE4-BF4B-8E3A-9FCC37223762}">
      <dgm:prSet/>
      <dgm:spPr/>
      <dgm:t>
        <a:bodyPr/>
        <a:lstStyle/>
        <a:p>
          <a:endParaRPr lang="en-US"/>
        </a:p>
      </dgm:t>
    </dgm:pt>
    <dgm:pt modelId="{47D1E3A3-05AF-5C49-8ACF-BD014ADB7628}" type="sibTrans" cxnId="{5ECB98D3-BCE4-BF4B-8E3A-9FCC37223762}">
      <dgm:prSet/>
      <dgm:spPr/>
      <dgm:t>
        <a:bodyPr/>
        <a:lstStyle/>
        <a:p>
          <a:endParaRPr lang="en-US"/>
        </a:p>
      </dgm:t>
    </dgm:pt>
    <dgm:pt modelId="{0EC7A583-669F-224E-B083-8EC4874C96A6}" type="pres">
      <dgm:prSet presAssocID="{7F796E6E-B677-9C4F-9619-83214ADD3753}" presName="Name0" presStyleCnt="0">
        <dgm:presLayoutVars>
          <dgm:dir/>
          <dgm:animLvl val="lvl"/>
          <dgm:resizeHandles val="exact"/>
        </dgm:presLayoutVars>
      </dgm:prSet>
      <dgm:spPr/>
    </dgm:pt>
    <dgm:pt modelId="{BB251CAE-C34C-1745-8A36-9046E23C9136}" type="pres">
      <dgm:prSet presAssocID="{4A993F02-FE9B-5C45-B0A1-72E54695A556}" presName="parTxOnly" presStyleLbl="node1" presStyleIdx="0" presStyleCnt="4">
        <dgm:presLayoutVars>
          <dgm:chMax val="0"/>
          <dgm:chPref val="0"/>
          <dgm:bulletEnabled val="1"/>
        </dgm:presLayoutVars>
      </dgm:prSet>
      <dgm:spPr/>
      <dgm:t>
        <a:bodyPr/>
        <a:lstStyle/>
        <a:p>
          <a:endParaRPr lang="en-US"/>
        </a:p>
      </dgm:t>
    </dgm:pt>
    <dgm:pt modelId="{362FEF1A-CE7C-6A40-806A-038664CC6503}" type="pres">
      <dgm:prSet presAssocID="{1C244EE8-CEE3-DE44-944C-201935B5792C}" presName="parTxOnlySpace" presStyleCnt="0"/>
      <dgm:spPr/>
    </dgm:pt>
    <dgm:pt modelId="{A7CA44E8-88C6-2E43-9C5D-7ABFF1A69942}" type="pres">
      <dgm:prSet presAssocID="{0DB8AB9F-5A0F-6749-AD64-75DD49A9BF41}" presName="parTxOnly" presStyleLbl="node1" presStyleIdx="1" presStyleCnt="4">
        <dgm:presLayoutVars>
          <dgm:chMax val="0"/>
          <dgm:chPref val="0"/>
          <dgm:bulletEnabled val="1"/>
        </dgm:presLayoutVars>
      </dgm:prSet>
      <dgm:spPr/>
      <dgm:t>
        <a:bodyPr/>
        <a:lstStyle/>
        <a:p>
          <a:endParaRPr lang="en-US"/>
        </a:p>
      </dgm:t>
    </dgm:pt>
    <dgm:pt modelId="{BFA965CF-048D-154C-8A38-09353C7AD687}" type="pres">
      <dgm:prSet presAssocID="{53D782A8-C0F1-FB42-918C-1F07B2FC42B8}" presName="parTxOnlySpace" presStyleCnt="0"/>
      <dgm:spPr/>
    </dgm:pt>
    <dgm:pt modelId="{33922A1F-8099-1140-80B9-B6819EDF29DE}" type="pres">
      <dgm:prSet presAssocID="{4AEDCF8A-ED0F-AB48-833D-2950237E336D}" presName="parTxOnly" presStyleLbl="node1" presStyleIdx="2" presStyleCnt="4">
        <dgm:presLayoutVars>
          <dgm:chMax val="0"/>
          <dgm:chPref val="0"/>
          <dgm:bulletEnabled val="1"/>
        </dgm:presLayoutVars>
      </dgm:prSet>
      <dgm:spPr/>
      <dgm:t>
        <a:bodyPr/>
        <a:lstStyle/>
        <a:p>
          <a:endParaRPr lang="en-US"/>
        </a:p>
      </dgm:t>
    </dgm:pt>
    <dgm:pt modelId="{187D471F-256C-6048-87A9-42DA2B4983DD}" type="pres">
      <dgm:prSet presAssocID="{6AAF2A6A-89D5-A940-9585-378F49A219F0}" presName="parTxOnlySpace" presStyleCnt="0"/>
      <dgm:spPr/>
    </dgm:pt>
    <dgm:pt modelId="{0A6A37B6-7370-C645-9FD7-A416CFB3F74F}" type="pres">
      <dgm:prSet presAssocID="{84FA45C3-37D6-A447-9BAE-F3583B749CF5}" presName="parTxOnly" presStyleLbl="node1" presStyleIdx="3" presStyleCnt="4">
        <dgm:presLayoutVars>
          <dgm:chMax val="0"/>
          <dgm:chPref val="0"/>
          <dgm:bulletEnabled val="1"/>
        </dgm:presLayoutVars>
      </dgm:prSet>
      <dgm:spPr/>
      <dgm:t>
        <a:bodyPr/>
        <a:lstStyle/>
        <a:p>
          <a:endParaRPr lang="en-US"/>
        </a:p>
      </dgm:t>
    </dgm:pt>
  </dgm:ptLst>
  <dgm:cxnLst>
    <dgm:cxn modelId="{AAB15C02-F3F0-4942-812E-68879519F395}" type="presOf" srcId="{0DB8AB9F-5A0F-6749-AD64-75DD49A9BF41}" destId="{A7CA44E8-88C6-2E43-9C5D-7ABFF1A69942}" srcOrd="0" destOrd="0" presId="urn:microsoft.com/office/officeart/2005/8/layout/chevron1"/>
    <dgm:cxn modelId="{11E811D7-D7E5-7443-A93F-F3749B56BB65}" type="presOf" srcId="{4A993F02-FE9B-5C45-B0A1-72E54695A556}" destId="{BB251CAE-C34C-1745-8A36-9046E23C9136}" srcOrd="0" destOrd="0" presId="urn:microsoft.com/office/officeart/2005/8/layout/chevron1"/>
    <dgm:cxn modelId="{60B68180-86FC-514C-A9EA-B4F3F2F086CF}" type="presOf" srcId="{4AEDCF8A-ED0F-AB48-833D-2950237E336D}" destId="{33922A1F-8099-1140-80B9-B6819EDF29DE}" srcOrd="0" destOrd="0" presId="urn:microsoft.com/office/officeart/2005/8/layout/chevron1"/>
    <dgm:cxn modelId="{57ED9AF9-3973-7F44-AFC6-E9B2240B45A6}" srcId="{7F796E6E-B677-9C4F-9619-83214ADD3753}" destId="{4A993F02-FE9B-5C45-B0A1-72E54695A556}" srcOrd="0" destOrd="0" parTransId="{75635D8D-01FA-B242-8E30-34DB97BC4D4F}" sibTransId="{1C244EE8-CEE3-DE44-944C-201935B5792C}"/>
    <dgm:cxn modelId="{0B732575-BD5C-8245-83DB-03BBDB7F91D7}" srcId="{7F796E6E-B677-9C4F-9619-83214ADD3753}" destId="{4AEDCF8A-ED0F-AB48-833D-2950237E336D}" srcOrd="2" destOrd="0" parTransId="{29C18F80-3A33-AC47-9434-5071B03F81D6}" sibTransId="{6AAF2A6A-89D5-A940-9585-378F49A219F0}"/>
    <dgm:cxn modelId="{0EA94885-AFFF-F14E-8102-7873C2874DED}" type="presOf" srcId="{84FA45C3-37D6-A447-9BAE-F3583B749CF5}" destId="{0A6A37B6-7370-C645-9FD7-A416CFB3F74F}" srcOrd="0" destOrd="0" presId="urn:microsoft.com/office/officeart/2005/8/layout/chevron1"/>
    <dgm:cxn modelId="{84788B1D-AE78-E34F-9198-B61F7373B129}" srcId="{7F796E6E-B677-9C4F-9619-83214ADD3753}" destId="{0DB8AB9F-5A0F-6749-AD64-75DD49A9BF41}" srcOrd="1" destOrd="0" parTransId="{E1F8DF7E-7BC7-0B4E-AA73-ED3314FF02BC}" sibTransId="{53D782A8-C0F1-FB42-918C-1F07B2FC42B8}"/>
    <dgm:cxn modelId="{855555A0-97F4-6741-98B3-9086B2ED1532}" type="presOf" srcId="{7F796E6E-B677-9C4F-9619-83214ADD3753}" destId="{0EC7A583-669F-224E-B083-8EC4874C96A6}" srcOrd="0" destOrd="0" presId="urn:microsoft.com/office/officeart/2005/8/layout/chevron1"/>
    <dgm:cxn modelId="{5ECB98D3-BCE4-BF4B-8E3A-9FCC37223762}" srcId="{7F796E6E-B677-9C4F-9619-83214ADD3753}" destId="{84FA45C3-37D6-A447-9BAE-F3583B749CF5}" srcOrd="3" destOrd="0" parTransId="{9569E408-3036-0246-8D2C-5B4363806E18}" sibTransId="{47D1E3A3-05AF-5C49-8ACF-BD014ADB7628}"/>
    <dgm:cxn modelId="{A0D919AA-1030-164D-8793-8736B55FD6C8}" type="presParOf" srcId="{0EC7A583-669F-224E-B083-8EC4874C96A6}" destId="{BB251CAE-C34C-1745-8A36-9046E23C9136}" srcOrd="0" destOrd="0" presId="urn:microsoft.com/office/officeart/2005/8/layout/chevron1"/>
    <dgm:cxn modelId="{2A04EB89-B2E7-7848-90B1-AEE6876A0966}" type="presParOf" srcId="{0EC7A583-669F-224E-B083-8EC4874C96A6}" destId="{362FEF1A-CE7C-6A40-806A-038664CC6503}" srcOrd="1" destOrd="0" presId="urn:microsoft.com/office/officeart/2005/8/layout/chevron1"/>
    <dgm:cxn modelId="{7C6FE25A-701D-134F-B68C-11EEEE677E48}" type="presParOf" srcId="{0EC7A583-669F-224E-B083-8EC4874C96A6}" destId="{A7CA44E8-88C6-2E43-9C5D-7ABFF1A69942}" srcOrd="2" destOrd="0" presId="urn:microsoft.com/office/officeart/2005/8/layout/chevron1"/>
    <dgm:cxn modelId="{1F85D79E-FCF2-8F42-9ACE-FE70D943801B}" type="presParOf" srcId="{0EC7A583-669F-224E-B083-8EC4874C96A6}" destId="{BFA965CF-048D-154C-8A38-09353C7AD687}" srcOrd="3" destOrd="0" presId="urn:microsoft.com/office/officeart/2005/8/layout/chevron1"/>
    <dgm:cxn modelId="{A0C57223-E99B-7F4F-B8C3-90C62A6ECF25}" type="presParOf" srcId="{0EC7A583-669F-224E-B083-8EC4874C96A6}" destId="{33922A1F-8099-1140-80B9-B6819EDF29DE}" srcOrd="4" destOrd="0" presId="urn:microsoft.com/office/officeart/2005/8/layout/chevron1"/>
    <dgm:cxn modelId="{11B132CF-DD76-8F47-AABB-B0ABDF140397}" type="presParOf" srcId="{0EC7A583-669F-224E-B083-8EC4874C96A6}" destId="{187D471F-256C-6048-87A9-42DA2B4983DD}" srcOrd="5" destOrd="0" presId="urn:microsoft.com/office/officeart/2005/8/layout/chevron1"/>
    <dgm:cxn modelId="{AF158CCB-5921-7640-8A1A-FC4E636254E2}" type="presParOf" srcId="{0EC7A583-669F-224E-B083-8EC4874C96A6}" destId="{0A6A37B6-7370-C645-9FD7-A416CFB3F74F}"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796E6E-B677-9C4F-9619-83214ADD3753}" type="doc">
      <dgm:prSet loTypeId="urn:microsoft.com/office/officeart/2005/8/layout/chevron1" loCatId="" qsTypeId="urn:microsoft.com/office/officeart/2005/8/quickstyle/simple2" qsCatId="simple" csTypeId="urn:microsoft.com/office/officeart/2005/8/colors/accent1_2" csCatId="accent1" phldr="1"/>
      <dgm:spPr/>
    </dgm:pt>
    <dgm:pt modelId="{4A993F02-FE9B-5C45-B0A1-72E54695A556}">
      <dgm:prSet phldrT="[Text]"/>
      <dgm:spPr>
        <a:solidFill>
          <a:schemeClr val="tx2">
            <a:lumMod val="20000"/>
            <a:lumOff val="80000"/>
          </a:schemeClr>
        </a:solidFill>
      </dgm:spPr>
      <dgm:t>
        <a:bodyPr/>
        <a:lstStyle/>
        <a:p>
          <a:r>
            <a:rPr lang="en-US" b="1" dirty="0" smtClean="0">
              <a:solidFill>
                <a:schemeClr val="tx1"/>
              </a:solidFill>
            </a:rPr>
            <a:t>Preparation for Graduate School</a:t>
          </a:r>
          <a:endParaRPr lang="en-US" b="1" dirty="0">
            <a:solidFill>
              <a:schemeClr val="tx1"/>
            </a:solidFill>
          </a:endParaRPr>
        </a:p>
      </dgm:t>
    </dgm:pt>
    <dgm:pt modelId="{75635D8D-01FA-B242-8E30-34DB97BC4D4F}" type="parTrans" cxnId="{57ED9AF9-3973-7F44-AFC6-E9B2240B45A6}">
      <dgm:prSet/>
      <dgm:spPr/>
      <dgm:t>
        <a:bodyPr/>
        <a:lstStyle/>
        <a:p>
          <a:endParaRPr lang="en-US"/>
        </a:p>
      </dgm:t>
    </dgm:pt>
    <dgm:pt modelId="{1C244EE8-CEE3-DE44-944C-201935B5792C}" type="sibTrans" cxnId="{57ED9AF9-3973-7F44-AFC6-E9B2240B45A6}">
      <dgm:prSet/>
      <dgm:spPr/>
      <dgm:t>
        <a:bodyPr/>
        <a:lstStyle/>
        <a:p>
          <a:endParaRPr lang="en-US"/>
        </a:p>
      </dgm:t>
    </dgm:pt>
    <dgm:pt modelId="{0EC7A583-669F-224E-B083-8EC4874C96A6}" type="pres">
      <dgm:prSet presAssocID="{7F796E6E-B677-9C4F-9619-83214ADD3753}" presName="Name0" presStyleCnt="0">
        <dgm:presLayoutVars>
          <dgm:dir/>
          <dgm:animLvl val="lvl"/>
          <dgm:resizeHandles val="exact"/>
        </dgm:presLayoutVars>
      </dgm:prSet>
      <dgm:spPr/>
    </dgm:pt>
    <dgm:pt modelId="{BB251CAE-C34C-1745-8A36-9046E23C9136}" type="pres">
      <dgm:prSet presAssocID="{4A993F02-FE9B-5C45-B0A1-72E54695A556}" presName="parTxOnly" presStyleLbl="node1" presStyleIdx="0" presStyleCnt="1">
        <dgm:presLayoutVars>
          <dgm:chMax val="0"/>
          <dgm:chPref val="0"/>
          <dgm:bulletEnabled val="1"/>
        </dgm:presLayoutVars>
      </dgm:prSet>
      <dgm:spPr/>
      <dgm:t>
        <a:bodyPr/>
        <a:lstStyle/>
        <a:p>
          <a:endParaRPr lang="en-US"/>
        </a:p>
      </dgm:t>
    </dgm:pt>
  </dgm:ptLst>
  <dgm:cxnLst>
    <dgm:cxn modelId="{3D222105-3DF3-4FDC-BF57-C2EFB993555E}" type="presOf" srcId="{4A993F02-FE9B-5C45-B0A1-72E54695A556}" destId="{BB251CAE-C34C-1745-8A36-9046E23C9136}" srcOrd="0" destOrd="0" presId="urn:microsoft.com/office/officeart/2005/8/layout/chevron1"/>
    <dgm:cxn modelId="{93C661EA-2FA6-4BC4-9D85-16EE5D0F132B}" type="presOf" srcId="{7F796E6E-B677-9C4F-9619-83214ADD3753}" destId="{0EC7A583-669F-224E-B083-8EC4874C96A6}" srcOrd="0" destOrd="0" presId="urn:microsoft.com/office/officeart/2005/8/layout/chevron1"/>
    <dgm:cxn modelId="{57ED9AF9-3973-7F44-AFC6-E9B2240B45A6}" srcId="{7F796E6E-B677-9C4F-9619-83214ADD3753}" destId="{4A993F02-FE9B-5C45-B0A1-72E54695A556}" srcOrd="0" destOrd="0" parTransId="{75635D8D-01FA-B242-8E30-34DB97BC4D4F}" sibTransId="{1C244EE8-CEE3-DE44-944C-201935B5792C}"/>
    <dgm:cxn modelId="{6E4AA995-6463-4974-9130-57875889E965}" type="presParOf" srcId="{0EC7A583-669F-224E-B083-8EC4874C96A6}" destId="{BB251CAE-C34C-1745-8A36-9046E23C913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796E6E-B677-9C4F-9619-83214ADD3753}" type="doc">
      <dgm:prSet loTypeId="urn:microsoft.com/office/officeart/2005/8/layout/chevron1" loCatId="" qsTypeId="urn:microsoft.com/office/officeart/2005/8/quickstyle/simple2" qsCatId="simple" csTypeId="urn:microsoft.com/office/officeart/2005/8/colors/accent1_2" csCatId="accent1" phldr="1"/>
      <dgm:spPr/>
    </dgm:pt>
    <dgm:pt modelId="{4A993F02-FE9B-5C45-B0A1-72E54695A556}">
      <dgm:prSet phldrT="[Text]"/>
      <dgm:spPr>
        <a:solidFill>
          <a:schemeClr val="tx2">
            <a:lumMod val="40000"/>
            <a:lumOff val="60000"/>
          </a:schemeClr>
        </a:solidFill>
      </dgm:spPr>
      <dgm:t>
        <a:bodyPr/>
        <a:lstStyle/>
        <a:p>
          <a:r>
            <a:rPr lang="en-US" b="1" dirty="0" smtClean="0">
              <a:solidFill>
                <a:schemeClr val="tx1"/>
              </a:solidFill>
            </a:rPr>
            <a:t>Graduate school coursework</a:t>
          </a:r>
          <a:endParaRPr lang="en-US" b="1" dirty="0">
            <a:solidFill>
              <a:schemeClr val="tx1"/>
            </a:solidFill>
          </a:endParaRPr>
        </a:p>
      </dgm:t>
    </dgm:pt>
    <dgm:pt modelId="{75635D8D-01FA-B242-8E30-34DB97BC4D4F}" type="parTrans" cxnId="{57ED9AF9-3973-7F44-AFC6-E9B2240B45A6}">
      <dgm:prSet/>
      <dgm:spPr/>
      <dgm:t>
        <a:bodyPr/>
        <a:lstStyle/>
        <a:p>
          <a:endParaRPr lang="en-US"/>
        </a:p>
      </dgm:t>
    </dgm:pt>
    <dgm:pt modelId="{1C244EE8-CEE3-DE44-944C-201935B5792C}" type="sibTrans" cxnId="{57ED9AF9-3973-7F44-AFC6-E9B2240B45A6}">
      <dgm:prSet/>
      <dgm:spPr/>
      <dgm:t>
        <a:bodyPr/>
        <a:lstStyle/>
        <a:p>
          <a:endParaRPr lang="en-US"/>
        </a:p>
      </dgm:t>
    </dgm:pt>
    <dgm:pt modelId="{0EC7A583-669F-224E-B083-8EC4874C96A6}" type="pres">
      <dgm:prSet presAssocID="{7F796E6E-B677-9C4F-9619-83214ADD3753}" presName="Name0" presStyleCnt="0">
        <dgm:presLayoutVars>
          <dgm:dir/>
          <dgm:animLvl val="lvl"/>
          <dgm:resizeHandles val="exact"/>
        </dgm:presLayoutVars>
      </dgm:prSet>
      <dgm:spPr/>
    </dgm:pt>
    <dgm:pt modelId="{BB251CAE-C34C-1745-8A36-9046E23C9136}" type="pres">
      <dgm:prSet presAssocID="{4A993F02-FE9B-5C45-B0A1-72E54695A556}" presName="parTxOnly" presStyleLbl="node1" presStyleIdx="0" presStyleCnt="1">
        <dgm:presLayoutVars>
          <dgm:chMax val="0"/>
          <dgm:chPref val="0"/>
          <dgm:bulletEnabled val="1"/>
        </dgm:presLayoutVars>
      </dgm:prSet>
      <dgm:spPr/>
      <dgm:t>
        <a:bodyPr/>
        <a:lstStyle/>
        <a:p>
          <a:endParaRPr lang="en-US"/>
        </a:p>
      </dgm:t>
    </dgm:pt>
  </dgm:ptLst>
  <dgm:cxnLst>
    <dgm:cxn modelId="{1E4C2052-0203-4E32-A623-451AEF3C9BED}" type="presOf" srcId="{7F796E6E-B677-9C4F-9619-83214ADD3753}" destId="{0EC7A583-669F-224E-B083-8EC4874C96A6}" srcOrd="0" destOrd="0" presId="urn:microsoft.com/office/officeart/2005/8/layout/chevron1"/>
    <dgm:cxn modelId="{57ED9AF9-3973-7F44-AFC6-E9B2240B45A6}" srcId="{7F796E6E-B677-9C4F-9619-83214ADD3753}" destId="{4A993F02-FE9B-5C45-B0A1-72E54695A556}" srcOrd="0" destOrd="0" parTransId="{75635D8D-01FA-B242-8E30-34DB97BC4D4F}" sibTransId="{1C244EE8-CEE3-DE44-944C-201935B5792C}"/>
    <dgm:cxn modelId="{00CE5063-153E-4626-90AD-4104B9E4330A}" type="presOf" srcId="{4A993F02-FE9B-5C45-B0A1-72E54695A556}" destId="{BB251CAE-C34C-1745-8A36-9046E23C9136}" srcOrd="0" destOrd="0" presId="urn:microsoft.com/office/officeart/2005/8/layout/chevron1"/>
    <dgm:cxn modelId="{EB892F5E-36D5-4D93-B952-031A10A7C8FD}" type="presParOf" srcId="{0EC7A583-669F-224E-B083-8EC4874C96A6}" destId="{BB251CAE-C34C-1745-8A36-9046E23C913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796E6E-B677-9C4F-9619-83214ADD3753}" type="doc">
      <dgm:prSet loTypeId="urn:microsoft.com/office/officeart/2005/8/layout/chevron1" loCatId="" qsTypeId="urn:microsoft.com/office/officeart/2005/8/quickstyle/simple2" qsCatId="simple" csTypeId="urn:microsoft.com/office/officeart/2005/8/colors/accent1_2" csCatId="accent1" phldr="1"/>
      <dgm:spPr/>
    </dgm:pt>
    <dgm:pt modelId="{4A993F02-FE9B-5C45-B0A1-72E54695A556}">
      <dgm:prSet phldrT="[Text]"/>
      <dgm:spPr>
        <a:solidFill>
          <a:schemeClr val="tx2">
            <a:lumMod val="40000"/>
            <a:lumOff val="60000"/>
          </a:schemeClr>
        </a:solidFill>
      </dgm:spPr>
      <dgm:t>
        <a:bodyPr/>
        <a:lstStyle/>
        <a:p>
          <a:r>
            <a:rPr lang="en-US" b="1" dirty="0" smtClean="0">
              <a:solidFill>
                <a:schemeClr val="tx1"/>
              </a:solidFill>
            </a:rPr>
            <a:t>Graduate school coursework</a:t>
          </a:r>
          <a:endParaRPr lang="en-US" b="1" dirty="0">
            <a:solidFill>
              <a:schemeClr val="tx1"/>
            </a:solidFill>
          </a:endParaRPr>
        </a:p>
      </dgm:t>
    </dgm:pt>
    <dgm:pt modelId="{75635D8D-01FA-B242-8E30-34DB97BC4D4F}" type="parTrans" cxnId="{57ED9AF9-3973-7F44-AFC6-E9B2240B45A6}">
      <dgm:prSet/>
      <dgm:spPr/>
      <dgm:t>
        <a:bodyPr/>
        <a:lstStyle/>
        <a:p>
          <a:endParaRPr lang="en-US"/>
        </a:p>
      </dgm:t>
    </dgm:pt>
    <dgm:pt modelId="{1C244EE8-CEE3-DE44-944C-201935B5792C}" type="sibTrans" cxnId="{57ED9AF9-3973-7F44-AFC6-E9B2240B45A6}">
      <dgm:prSet/>
      <dgm:spPr/>
      <dgm:t>
        <a:bodyPr/>
        <a:lstStyle/>
        <a:p>
          <a:endParaRPr lang="en-US"/>
        </a:p>
      </dgm:t>
    </dgm:pt>
    <dgm:pt modelId="{0EC7A583-669F-224E-B083-8EC4874C96A6}" type="pres">
      <dgm:prSet presAssocID="{7F796E6E-B677-9C4F-9619-83214ADD3753}" presName="Name0" presStyleCnt="0">
        <dgm:presLayoutVars>
          <dgm:dir/>
          <dgm:animLvl val="lvl"/>
          <dgm:resizeHandles val="exact"/>
        </dgm:presLayoutVars>
      </dgm:prSet>
      <dgm:spPr/>
    </dgm:pt>
    <dgm:pt modelId="{BB251CAE-C34C-1745-8A36-9046E23C9136}" type="pres">
      <dgm:prSet presAssocID="{4A993F02-FE9B-5C45-B0A1-72E54695A556}" presName="parTxOnly" presStyleLbl="node1" presStyleIdx="0" presStyleCnt="1">
        <dgm:presLayoutVars>
          <dgm:chMax val="0"/>
          <dgm:chPref val="0"/>
          <dgm:bulletEnabled val="1"/>
        </dgm:presLayoutVars>
      </dgm:prSet>
      <dgm:spPr/>
      <dgm:t>
        <a:bodyPr/>
        <a:lstStyle/>
        <a:p>
          <a:endParaRPr lang="en-US"/>
        </a:p>
      </dgm:t>
    </dgm:pt>
  </dgm:ptLst>
  <dgm:cxnLst>
    <dgm:cxn modelId="{7E12CF1A-14FE-421D-B0D5-D14169E92052}" type="presOf" srcId="{4A993F02-FE9B-5C45-B0A1-72E54695A556}" destId="{BB251CAE-C34C-1745-8A36-9046E23C9136}" srcOrd="0" destOrd="0" presId="urn:microsoft.com/office/officeart/2005/8/layout/chevron1"/>
    <dgm:cxn modelId="{57ED9AF9-3973-7F44-AFC6-E9B2240B45A6}" srcId="{7F796E6E-B677-9C4F-9619-83214ADD3753}" destId="{4A993F02-FE9B-5C45-B0A1-72E54695A556}" srcOrd="0" destOrd="0" parTransId="{75635D8D-01FA-B242-8E30-34DB97BC4D4F}" sibTransId="{1C244EE8-CEE3-DE44-944C-201935B5792C}"/>
    <dgm:cxn modelId="{63FCA6C3-988C-433A-9BA3-37C709F5F802}" type="presOf" srcId="{7F796E6E-B677-9C4F-9619-83214ADD3753}" destId="{0EC7A583-669F-224E-B083-8EC4874C96A6}" srcOrd="0" destOrd="0" presId="urn:microsoft.com/office/officeart/2005/8/layout/chevron1"/>
    <dgm:cxn modelId="{1B9C95BA-5438-4E82-A702-CE1C419749E0}" type="presParOf" srcId="{0EC7A583-669F-224E-B083-8EC4874C96A6}" destId="{BB251CAE-C34C-1745-8A36-9046E23C913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796E6E-B677-9C4F-9619-83214ADD3753}" type="doc">
      <dgm:prSet loTypeId="urn:microsoft.com/office/officeart/2005/8/layout/chevron1" loCatId="" qsTypeId="urn:microsoft.com/office/officeart/2005/8/quickstyle/simple2" qsCatId="simple" csTypeId="urn:microsoft.com/office/officeart/2005/8/colors/accent1_2" csCatId="accent1" phldr="1"/>
      <dgm:spPr/>
    </dgm:pt>
    <dgm:pt modelId="{4A993F02-FE9B-5C45-B0A1-72E54695A556}">
      <dgm:prSet phldrT="[Text]"/>
      <dgm:spPr>
        <a:solidFill>
          <a:schemeClr val="tx2">
            <a:lumMod val="60000"/>
            <a:lumOff val="40000"/>
          </a:schemeClr>
        </a:solidFill>
      </dgm:spPr>
      <dgm:t>
        <a:bodyPr/>
        <a:lstStyle/>
        <a:p>
          <a:r>
            <a:rPr lang="en-US" b="1" dirty="0" smtClean="0">
              <a:solidFill>
                <a:schemeClr val="bg1"/>
              </a:solidFill>
            </a:rPr>
            <a:t>Practicum Experiences</a:t>
          </a:r>
          <a:endParaRPr lang="en-US" b="1" dirty="0">
            <a:solidFill>
              <a:schemeClr val="bg1"/>
            </a:solidFill>
          </a:endParaRPr>
        </a:p>
      </dgm:t>
    </dgm:pt>
    <dgm:pt modelId="{75635D8D-01FA-B242-8E30-34DB97BC4D4F}" type="parTrans" cxnId="{57ED9AF9-3973-7F44-AFC6-E9B2240B45A6}">
      <dgm:prSet/>
      <dgm:spPr/>
      <dgm:t>
        <a:bodyPr/>
        <a:lstStyle/>
        <a:p>
          <a:endParaRPr lang="en-US"/>
        </a:p>
      </dgm:t>
    </dgm:pt>
    <dgm:pt modelId="{1C244EE8-CEE3-DE44-944C-201935B5792C}" type="sibTrans" cxnId="{57ED9AF9-3973-7F44-AFC6-E9B2240B45A6}">
      <dgm:prSet/>
      <dgm:spPr/>
      <dgm:t>
        <a:bodyPr/>
        <a:lstStyle/>
        <a:p>
          <a:endParaRPr lang="en-US"/>
        </a:p>
      </dgm:t>
    </dgm:pt>
    <dgm:pt modelId="{0EC7A583-669F-224E-B083-8EC4874C96A6}" type="pres">
      <dgm:prSet presAssocID="{7F796E6E-B677-9C4F-9619-83214ADD3753}" presName="Name0" presStyleCnt="0">
        <dgm:presLayoutVars>
          <dgm:dir/>
          <dgm:animLvl val="lvl"/>
          <dgm:resizeHandles val="exact"/>
        </dgm:presLayoutVars>
      </dgm:prSet>
      <dgm:spPr/>
    </dgm:pt>
    <dgm:pt modelId="{BB251CAE-C34C-1745-8A36-9046E23C9136}" type="pres">
      <dgm:prSet presAssocID="{4A993F02-FE9B-5C45-B0A1-72E54695A556}" presName="parTxOnly" presStyleLbl="node1" presStyleIdx="0" presStyleCnt="1" custLinFactNeighborX="-3037" custLinFactNeighborY="-70000">
        <dgm:presLayoutVars>
          <dgm:chMax val="0"/>
          <dgm:chPref val="0"/>
          <dgm:bulletEnabled val="1"/>
        </dgm:presLayoutVars>
      </dgm:prSet>
      <dgm:spPr/>
      <dgm:t>
        <a:bodyPr/>
        <a:lstStyle/>
        <a:p>
          <a:endParaRPr lang="en-US"/>
        </a:p>
      </dgm:t>
    </dgm:pt>
  </dgm:ptLst>
  <dgm:cxnLst>
    <dgm:cxn modelId="{3C029935-700D-401E-B57D-88BCD1723BAC}" type="presOf" srcId="{7F796E6E-B677-9C4F-9619-83214ADD3753}" destId="{0EC7A583-669F-224E-B083-8EC4874C96A6}" srcOrd="0" destOrd="0" presId="urn:microsoft.com/office/officeart/2005/8/layout/chevron1"/>
    <dgm:cxn modelId="{57ED9AF9-3973-7F44-AFC6-E9B2240B45A6}" srcId="{7F796E6E-B677-9C4F-9619-83214ADD3753}" destId="{4A993F02-FE9B-5C45-B0A1-72E54695A556}" srcOrd="0" destOrd="0" parTransId="{75635D8D-01FA-B242-8E30-34DB97BC4D4F}" sibTransId="{1C244EE8-CEE3-DE44-944C-201935B5792C}"/>
    <dgm:cxn modelId="{63B81229-4DCD-4540-BC24-45119C1C86E0}" type="presOf" srcId="{4A993F02-FE9B-5C45-B0A1-72E54695A556}" destId="{BB251CAE-C34C-1745-8A36-9046E23C9136}" srcOrd="0" destOrd="0" presId="urn:microsoft.com/office/officeart/2005/8/layout/chevron1"/>
    <dgm:cxn modelId="{9C7F1A28-28D7-4321-9823-72ACE83F8A6D}" type="presParOf" srcId="{0EC7A583-669F-224E-B083-8EC4874C96A6}" destId="{BB251CAE-C34C-1745-8A36-9046E23C913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796E6E-B677-9C4F-9619-83214ADD3753}" type="doc">
      <dgm:prSet loTypeId="urn:microsoft.com/office/officeart/2005/8/layout/chevron1" loCatId="" qsTypeId="urn:microsoft.com/office/officeart/2005/8/quickstyle/simple2" qsCatId="simple" csTypeId="urn:microsoft.com/office/officeart/2005/8/colors/accent1_2" csCatId="accent1" phldr="1"/>
      <dgm:spPr/>
    </dgm:pt>
    <dgm:pt modelId="{4A993F02-FE9B-5C45-B0A1-72E54695A556}">
      <dgm:prSet phldrT="[Text]" custT="1"/>
      <dgm:spPr>
        <a:solidFill>
          <a:schemeClr val="tx2"/>
        </a:solidFill>
      </dgm:spPr>
      <dgm:t>
        <a:bodyPr/>
        <a:lstStyle/>
        <a:p>
          <a:r>
            <a:rPr lang="en-US" sz="3200" b="1" dirty="0" smtClean="0">
              <a:solidFill>
                <a:schemeClr val="bg1"/>
              </a:solidFill>
            </a:rPr>
            <a:t>Internship</a:t>
          </a:r>
          <a:endParaRPr lang="en-US" sz="3200" b="1" dirty="0">
            <a:solidFill>
              <a:schemeClr val="bg1"/>
            </a:solidFill>
          </a:endParaRPr>
        </a:p>
      </dgm:t>
    </dgm:pt>
    <dgm:pt modelId="{75635D8D-01FA-B242-8E30-34DB97BC4D4F}" type="parTrans" cxnId="{57ED9AF9-3973-7F44-AFC6-E9B2240B45A6}">
      <dgm:prSet/>
      <dgm:spPr/>
      <dgm:t>
        <a:bodyPr/>
        <a:lstStyle/>
        <a:p>
          <a:endParaRPr lang="en-US"/>
        </a:p>
      </dgm:t>
    </dgm:pt>
    <dgm:pt modelId="{1C244EE8-CEE3-DE44-944C-201935B5792C}" type="sibTrans" cxnId="{57ED9AF9-3973-7F44-AFC6-E9B2240B45A6}">
      <dgm:prSet/>
      <dgm:spPr/>
      <dgm:t>
        <a:bodyPr/>
        <a:lstStyle/>
        <a:p>
          <a:endParaRPr lang="en-US"/>
        </a:p>
      </dgm:t>
    </dgm:pt>
    <dgm:pt modelId="{0EC7A583-669F-224E-B083-8EC4874C96A6}" type="pres">
      <dgm:prSet presAssocID="{7F796E6E-B677-9C4F-9619-83214ADD3753}" presName="Name0" presStyleCnt="0">
        <dgm:presLayoutVars>
          <dgm:dir/>
          <dgm:animLvl val="lvl"/>
          <dgm:resizeHandles val="exact"/>
        </dgm:presLayoutVars>
      </dgm:prSet>
      <dgm:spPr/>
    </dgm:pt>
    <dgm:pt modelId="{BB251CAE-C34C-1745-8A36-9046E23C9136}" type="pres">
      <dgm:prSet presAssocID="{4A993F02-FE9B-5C45-B0A1-72E54695A556}" presName="parTxOnly" presStyleLbl="node1" presStyleIdx="0" presStyleCnt="1">
        <dgm:presLayoutVars>
          <dgm:chMax val="0"/>
          <dgm:chPref val="0"/>
          <dgm:bulletEnabled val="1"/>
        </dgm:presLayoutVars>
      </dgm:prSet>
      <dgm:spPr/>
      <dgm:t>
        <a:bodyPr/>
        <a:lstStyle/>
        <a:p>
          <a:endParaRPr lang="en-US"/>
        </a:p>
      </dgm:t>
    </dgm:pt>
  </dgm:ptLst>
  <dgm:cxnLst>
    <dgm:cxn modelId="{865A7CF3-EDAF-4248-A755-BBB6B29C402F}" type="presOf" srcId="{7F796E6E-B677-9C4F-9619-83214ADD3753}" destId="{0EC7A583-669F-224E-B083-8EC4874C96A6}" srcOrd="0" destOrd="0" presId="urn:microsoft.com/office/officeart/2005/8/layout/chevron1"/>
    <dgm:cxn modelId="{57ED9AF9-3973-7F44-AFC6-E9B2240B45A6}" srcId="{7F796E6E-B677-9C4F-9619-83214ADD3753}" destId="{4A993F02-FE9B-5C45-B0A1-72E54695A556}" srcOrd="0" destOrd="0" parTransId="{75635D8D-01FA-B242-8E30-34DB97BC4D4F}" sibTransId="{1C244EE8-CEE3-DE44-944C-201935B5792C}"/>
    <dgm:cxn modelId="{F17A4E4D-077D-4668-A824-B108CDE9A03F}" type="presOf" srcId="{4A993F02-FE9B-5C45-B0A1-72E54695A556}" destId="{BB251CAE-C34C-1745-8A36-9046E23C9136}" srcOrd="0" destOrd="0" presId="urn:microsoft.com/office/officeart/2005/8/layout/chevron1"/>
    <dgm:cxn modelId="{9CB603A4-F0ED-44A1-9E91-DBB5A7F70B36}" type="presParOf" srcId="{0EC7A583-669F-224E-B083-8EC4874C96A6}" destId="{BB251CAE-C34C-1745-8A36-9046E23C9136}"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51CAE-C34C-1745-8A36-9046E23C9136}">
      <dsp:nvSpPr>
        <dsp:cNvPr id="0" name=""/>
        <dsp:cNvSpPr/>
      </dsp:nvSpPr>
      <dsp:spPr>
        <a:xfrm>
          <a:off x="4140" y="1550006"/>
          <a:ext cx="2409965" cy="963986"/>
        </a:xfrm>
        <a:prstGeom prst="chevron">
          <a:avLst/>
        </a:prstGeom>
        <a:solidFill>
          <a:schemeClr val="tx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Preparation for graduate school</a:t>
          </a:r>
          <a:endParaRPr lang="en-US" sz="1800" b="1" kern="1200" dirty="0">
            <a:solidFill>
              <a:schemeClr val="tx1"/>
            </a:solidFill>
          </a:endParaRPr>
        </a:p>
      </dsp:txBody>
      <dsp:txXfrm>
        <a:off x="486133" y="1550006"/>
        <a:ext cx="1445979" cy="963986"/>
      </dsp:txXfrm>
    </dsp:sp>
    <dsp:sp modelId="{A7CA44E8-88C6-2E43-9C5D-7ABFF1A69942}">
      <dsp:nvSpPr>
        <dsp:cNvPr id="0" name=""/>
        <dsp:cNvSpPr/>
      </dsp:nvSpPr>
      <dsp:spPr>
        <a:xfrm>
          <a:off x="2173109" y="1550006"/>
          <a:ext cx="2409965" cy="963986"/>
        </a:xfrm>
        <a:prstGeom prst="chevron">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Graduate school coursework</a:t>
          </a:r>
          <a:endParaRPr lang="en-US" sz="1800" b="1" kern="1200" dirty="0">
            <a:solidFill>
              <a:schemeClr val="tx1"/>
            </a:solidFill>
          </a:endParaRPr>
        </a:p>
      </dsp:txBody>
      <dsp:txXfrm>
        <a:off x="2655102" y="1550006"/>
        <a:ext cx="1445979" cy="963986"/>
      </dsp:txXfrm>
    </dsp:sp>
    <dsp:sp modelId="{33922A1F-8099-1140-80B9-B6819EDF29DE}">
      <dsp:nvSpPr>
        <dsp:cNvPr id="0" name=""/>
        <dsp:cNvSpPr/>
      </dsp:nvSpPr>
      <dsp:spPr>
        <a:xfrm>
          <a:off x="4342078" y="1550006"/>
          <a:ext cx="2409965" cy="963986"/>
        </a:xfrm>
        <a:prstGeom prst="chevron">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Practicum experience</a:t>
          </a:r>
          <a:endParaRPr lang="en-US" sz="1800" b="1" kern="1200" dirty="0"/>
        </a:p>
      </dsp:txBody>
      <dsp:txXfrm>
        <a:off x="4824071" y="1550006"/>
        <a:ext cx="1445979" cy="963986"/>
      </dsp:txXfrm>
    </dsp:sp>
    <dsp:sp modelId="{0A6A37B6-7370-C645-9FD7-A416CFB3F74F}">
      <dsp:nvSpPr>
        <dsp:cNvPr id="0" name=""/>
        <dsp:cNvSpPr/>
      </dsp:nvSpPr>
      <dsp:spPr>
        <a:xfrm>
          <a:off x="6511048" y="1550006"/>
          <a:ext cx="2409965" cy="963986"/>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Internship </a:t>
          </a:r>
          <a:endParaRPr lang="en-US" sz="2000" b="1" kern="1200" dirty="0"/>
        </a:p>
      </dsp:txBody>
      <dsp:txXfrm>
        <a:off x="6993041" y="1550006"/>
        <a:ext cx="1445979" cy="963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51CAE-C34C-1745-8A36-9046E23C9136}">
      <dsp:nvSpPr>
        <dsp:cNvPr id="0" name=""/>
        <dsp:cNvSpPr/>
      </dsp:nvSpPr>
      <dsp:spPr>
        <a:xfrm>
          <a:off x="2530" y="0"/>
          <a:ext cx="5176539" cy="914399"/>
        </a:xfrm>
        <a:prstGeom prst="chevron">
          <a:avLst/>
        </a:prstGeom>
        <a:solidFill>
          <a:schemeClr val="tx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tx1"/>
              </a:solidFill>
            </a:rPr>
            <a:t>Preparation for Graduate School</a:t>
          </a:r>
          <a:endParaRPr lang="en-US" sz="3100" b="1" kern="1200" dirty="0">
            <a:solidFill>
              <a:schemeClr val="tx1"/>
            </a:solidFill>
          </a:endParaRPr>
        </a:p>
      </dsp:txBody>
      <dsp:txXfrm>
        <a:off x="459730" y="0"/>
        <a:ext cx="4262140" cy="914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51CAE-C34C-1745-8A36-9046E23C9136}">
      <dsp:nvSpPr>
        <dsp:cNvPr id="0" name=""/>
        <dsp:cNvSpPr/>
      </dsp:nvSpPr>
      <dsp:spPr>
        <a:xfrm>
          <a:off x="2567" y="0"/>
          <a:ext cx="5252665" cy="914399"/>
        </a:xfrm>
        <a:prstGeom prst="chevron">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tx1"/>
              </a:solidFill>
            </a:rPr>
            <a:t>Graduate school coursework</a:t>
          </a:r>
          <a:endParaRPr lang="en-US" sz="3100" b="1" kern="1200" dirty="0">
            <a:solidFill>
              <a:schemeClr val="tx1"/>
            </a:solidFill>
          </a:endParaRPr>
        </a:p>
      </dsp:txBody>
      <dsp:txXfrm>
        <a:off x="459767" y="0"/>
        <a:ext cx="4338266" cy="9143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51CAE-C34C-1745-8A36-9046E23C9136}">
      <dsp:nvSpPr>
        <dsp:cNvPr id="0" name=""/>
        <dsp:cNvSpPr/>
      </dsp:nvSpPr>
      <dsp:spPr>
        <a:xfrm>
          <a:off x="2567" y="0"/>
          <a:ext cx="5252665" cy="914399"/>
        </a:xfrm>
        <a:prstGeom prst="chevron">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tx1"/>
              </a:solidFill>
            </a:rPr>
            <a:t>Graduate school coursework</a:t>
          </a:r>
          <a:endParaRPr lang="en-US" sz="3100" b="1" kern="1200" dirty="0">
            <a:solidFill>
              <a:schemeClr val="tx1"/>
            </a:solidFill>
          </a:endParaRPr>
        </a:p>
      </dsp:txBody>
      <dsp:txXfrm>
        <a:off x="459767" y="0"/>
        <a:ext cx="4338266" cy="914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51CAE-C34C-1745-8A36-9046E23C9136}">
      <dsp:nvSpPr>
        <dsp:cNvPr id="0" name=""/>
        <dsp:cNvSpPr/>
      </dsp:nvSpPr>
      <dsp:spPr>
        <a:xfrm>
          <a:off x="0" y="0"/>
          <a:ext cx="5100414" cy="762000"/>
        </a:xfrm>
        <a:prstGeom prst="chevron">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bg1"/>
              </a:solidFill>
            </a:rPr>
            <a:t>Practicum Experiences</a:t>
          </a:r>
          <a:endParaRPr lang="en-US" sz="2900" b="1" kern="1200" dirty="0">
            <a:solidFill>
              <a:schemeClr val="bg1"/>
            </a:solidFill>
          </a:endParaRPr>
        </a:p>
      </dsp:txBody>
      <dsp:txXfrm>
        <a:off x="381000" y="0"/>
        <a:ext cx="4338414" cy="762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51CAE-C34C-1745-8A36-9046E23C9136}">
      <dsp:nvSpPr>
        <dsp:cNvPr id="0" name=""/>
        <dsp:cNvSpPr/>
      </dsp:nvSpPr>
      <dsp:spPr>
        <a:xfrm>
          <a:off x="2492" y="0"/>
          <a:ext cx="5100414" cy="762000"/>
        </a:xfrm>
        <a:prstGeom prst="chevron">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Internship</a:t>
          </a:r>
          <a:endParaRPr lang="en-US" sz="3200" b="1" kern="1200" dirty="0">
            <a:solidFill>
              <a:schemeClr val="bg1"/>
            </a:solidFill>
          </a:endParaRPr>
        </a:p>
      </dsp:txBody>
      <dsp:txXfrm>
        <a:off x="383492" y="0"/>
        <a:ext cx="4338414" cy="762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02083"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algn="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02084"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02085"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algn="r" defTabSz="930275">
              <a:defRPr sz="1200">
                <a:cs typeface="Arial" panose="020B0604020202020204" pitchFamily="34" charset="0"/>
              </a:defRPr>
            </a:lvl1pPr>
          </a:lstStyle>
          <a:p>
            <a:fld id="{2EEF8D84-2F27-4660-886C-05776E34E879}" type="slidenum">
              <a:rPr lang="en-US" altLang="en-US"/>
              <a:pPr/>
              <a:t>‹#›</a:t>
            </a:fld>
            <a:endParaRPr lang="en-US" altLang="en-US"/>
          </a:p>
        </p:txBody>
      </p:sp>
    </p:spTree>
    <p:extLst>
      <p:ext uri="{BB962C8B-B14F-4D97-AF65-F5344CB8AC3E}">
        <p14:creationId xmlns:p14="http://schemas.microsoft.com/office/powerpoint/2010/main" val="2968568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8195" name="Rectangle 3"/>
          <p:cNvSpPr>
            <a:spLocks noGrp="1" noChangeArrowheads="1"/>
          </p:cNvSpPr>
          <p:nvPr>
            <p:ph type="dt" idx="1"/>
          </p:nvPr>
        </p:nvSpPr>
        <p:spPr bwMode="auto">
          <a:xfrm>
            <a:off x="3972560" y="0"/>
            <a:ext cx="3037840" cy="465138"/>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algn="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4720" y="4416426"/>
            <a:ext cx="5140960" cy="4183063"/>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4"/>
            <a:ext cx="3037840" cy="465137"/>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8199" name="Rectangle 7"/>
          <p:cNvSpPr>
            <a:spLocks noGrp="1" noChangeArrowheads="1"/>
          </p:cNvSpPr>
          <p:nvPr>
            <p:ph type="sldNum" sz="quarter" idx="5"/>
          </p:nvPr>
        </p:nvSpPr>
        <p:spPr bwMode="auto">
          <a:xfrm>
            <a:off x="3972560" y="8831264"/>
            <a:ext cx="3037840" cy="465137"/>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algn="r" defTabSz="930275">
              <a:defRPr sz="1200">
                <a:cs typeface="Arial" panose="020B0604020202020204" pitchFamily="34" charset="0"/>
              </a:defRPr>
            </a:lvl1pPr>
          </a:lstStyle>
          <a:p>
            <a:fld id="{5CC42D5C-021A-420A-A950-9D6342452221}" type="slidenum">
              <a:rPr lang="en-US" altLang="en-US"/>
              <a:pPr/>
              <a:t>‹#›</a:t>
            </a:fld>
            <a:endParaRPr lang="en-US" altLang="en-US"/>
          </a:p>
        </p:txBody>
      </p:sp>
    </p:spTree>
    <p:extLst>
      <p:ext uri="{BB962C8B-B14F-4D97-AF65-F5344CB8AC3E}">
        <p14:creationId xmlns:p14="http://schemas.microsoft.com/office/powerpoint/2010/main" val="2715523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into graduate school and selecting a career are important, high-stakes</a:t>
            </a:r>
            <a:r>
              <a:rPr lang="en-US" baseline="0" dirty="0" smtClean="0"/>
              <a:t> decisions. You should continually ask yourself what you are looking for and what excites you about a potential career in psychology or education. We share this because as important as it is to help the right people discover school psychology, we also want people to select the profession that is right for them.</a:t>
            </a:r>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2</a:t>
            </a:fld>
            <a:endParaRPr lang="en-US" altLang="en-US"/>
          </a:p>
        </p:txBody>
      </p:sp>
    </p:spTree>
    <p:extLst>
      <p:ext uri="{BB962C8B-B14F-4D97-AF65-F5344CB8AC3E}">
        <p14:creationId xmlns:p14="http://schemas.microsoft.com/office/powerpoint/2010/main" val="1398683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defRPr/>
            </a:pPr>
            <a:r>
              <a:rPr lang="en-US" altLang="en-US" b="0" baseline="0" dirty="0" smtClean="0">
                <a:solidFill>
                  <a:srgbClr val="FF0000"/>
                </a:solidFill>
              </a:rPr>
              <a:t>This slide is representing the 1:2 ratio of females to males in special education – showing how the makeup of school psychology does not necessarily mirror the students most in need.</a:t>
            </a:r>
          </a:p>
          <a:p>
            <a:pPr marL="0" indent="0">
              <a:buFont typeface="Arial"/>
              <a:buNone/>
              <a:defRPr/>
            </a:pPr>
            <a:endParaRPr lang="en-US" altLang="en-US" b="0" baseline="0" dirty="0" smtClean="0">
              <a:solidFill>
                <a:srgbClr val="FF0000"/>
              </a:solidFill>
            </a:endParaRPr>
          </a:p>
          <a:p>
            <a:pPr marL="0" indent="0">
              <a:buFont typeface="Arial"/>
              <a:buNone/>
              <a:defRPr/>
            </a:pPr>
            <a:endParaRPr lang="en-US" altLang="en-US" b="0" baseline="0" dirty="0" smtClean="0">
              <a:solidFill>
                <a:srgbClr val="FF0000"/>
              </a:solidFill>
            </a:endParaRPr>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12</a:t>
            </a:fld>
            <a:endParaRPr lang="en-US" altLang="en-US"/>
          </a:p>
        </p:txBody>
      </p:sp>
    </p:spTree>
    <p:extLst>
      <p:ext uri="{BB962C8B-B14F-4D97-AF65-F5344CB8AC3E}">
        <p14:creationId xmlns:p14="http://schemas.microsoft.com/office/powerpoint/2010/main" val="2753223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School psychology has historically had limited representation from culturally and linguistically diverse backgrounds. It’s a well need within the field to recruit a more diverse workforce to meet the needs of the increasingly diverse students and families in our schools and communities. The demographics of the field are not representative of the increasingly diverse students enrolled in public schools.</a:t>
            </a:r>
            <a:endParaRPr lang="en-US" b="0" dirty="0" smtClean="0"/>
          </a:p>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13</a:t>
            </a:fld>
            <a:endParaRPr lang="en-US" altLang="en-US"/>
          </a:p>
        </p:txBody>
      </p:sp>
    </p:spTree>
    <p:extLst>
      <p:ext uri="{BB962C8B-B14F-4D97-AF65-F5344CB8AC3E}">
        <p14:creationId xmlns:p14="http://schemas.microsoft.com/office/powerpoint/2010/main" val="2811215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here, compared to the previous slide, the current make-up of school psychologists</a:t>
            </a:r>
            <a:r>
              <a:rPr lang="en-US" baseline="0" dirty="0" smtClean="0"/>
              <a:t> suggests that there are way more White and way fewer Hispanics compared to the total population, and particularly the population of those Under 18.</a:t>
            </a:r>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14</a:t>
            </a:fld>
            <a:endParaRPr lang="en-US" altLang="en-US"/>
          </a:p>
        </p:txBody>
      </p:sp>
    </p:spTree>
    <p:extLst>
      <p:ext uri="{BB962C8B-B14F-4D97-AF65-F5344CB8AC3E}">
        <p14:creationId xmlns:p14="http://schemas.microsoft.com/office/powerpoint/2010/main" val="2955725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55650" indent="-290513" defTabSz="930275">
              <a:defRPr sz="2400">
                <a:solidFill>
                  <a:schemeClr val="tx1"/>
                </a:solidFill>
                <a:latin typeface="Arial" panose="020B0604020202020204" pitchFamily="34" charset="0"/>
                <a:ea typeface="ＭＳ Ｐゴシック" panose="020B0600070205080204" pitchFamily="34" charset="-128"/>
              </a:defRPr>
            </a:lvl2pPr>
            <a:lvl3pPr marL="1163638" indent="-231775" defTabSz="930275">
              <a:defRPr sz="2400">
                <a:solidFill>
                  <a:schemeClr val="tx1"/>
                </a:solidFill>
                <a:latin typeface="Arial" panose="020B0604020202020204" pitchFamily="34" charset="0"/>
                <a:ea typeface="ＭＳ Ｐゴシック" panose="020B0600070205080204" pitchFamily="34" charset="-128"/>
              </a:defRPr>
            </a:lvl3pPr>
            <a:lvl4pPr marL="1630363" indent="-231775" defTabSz="930275">
              <a:defRPr sz="2400">
                <a:solidFill>
                  <a:schemeClr val="tx1"/>
                </a:solidFill>
                <a:latin typeface="Arial" panose="020B0604020202020204" pitchFamily="34" charset="0"/>
                <a:ea typeface="ＭＳ Ｐゴシック" panose="020B0600070205080204" pitchFamily="34" charset="-128"/>
              </a:defRPr>
            </a:lvl4pPr>
            <a:lvl5pPr marL="2095500" indent="-231775" defTabSz="930275">
              <a:defRPr sz="2400">
                <a:solidFill>
                  <a:schemeClr val="tx1"/>
                </a:solidFill>
                <a:latin typeface="Arial" panose="020B0604020202020204" pitchFamily="34" charset="0"/>
                <a:ea typeface="ＭＳ Ｐゴシック" panose="020B0600070205080204" pitchFamily="34" charset="-128"/>
              </a:defRPr>
            </a:lvl5pPr>
            <a:lvl6pPr marL="25527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99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71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43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7CF720-E2CF-4277-B273-ECF1AB9E7ED5}" type="slidenum">
              <a:rPr lang="en-US" altLang="en-US" sz="1200"/>
              <a:pPr/>
              <a:t>15</a:t>
            </a:fld>
            <a:endParaRPr lang="en-US" altLang="en-US" sz="1200"/>
          </a:p>
        </p:txBody>
      </p:sp>
      <p:sp>
        <p:nvSpPr>
          <p:cNvPr id="62467"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smtClean="0"/>
              <a:t>CORE SLIDE</a:t>
            </a:r>
          </a:p>
          <a:p>
            <a:pPr eaLnBrk="1" hangingPunct="1">
              <a:defRPr/>
            </a:pPr>
            <a:r>
              <a:rPr lang="en-US" altLang="en-US" dirty="0" smtClean="0"/>
              <a:t>If your area has a large immigrant population, discuss the impact of linguistic diversity on your practice.  How do you deal with issues of language and culture?</a:t>
            </a:r>
          </a:p>
          <a:p>
            <a:pPr eaLnBrk="1" hangingPunct="1">
              <a:defRPr/>
            </a:pPr>
            <a:endParaRPr lang="en-US" altLang="en-US" dirty="0" smtClean="0"/>
          </a:p>
          <a:p>
            <a:pPr eaLnBrk="1" hangingPunct="1">
              <a:defRPr/>
            </a:pPr>
            <a:r>
              <a:rPr lang="en-US" altLang="en-US" dirty="0" smtClean="0"/>
              <a:t>Language differences can create</a:t>
            </a:r>
            <a:r>
              <a:rPr lang="en-US" altLang="en-US" baseline="0" dirty="0" smtClean="0"/>
              <a:t> some barriers in engaging with students and/or their families.</a:t>
            </a:r>
            <a:endParaRPr lang="en-US" altLang="en-US" dirty="0" smtClean="0"/>
          </a:p>
          <a:p>
            <a:pPr eaLnBrk="1" hangingPunct="1">
              <a:defRPr/>
            </a:pPr>
            <a:endParaRPr lang="en-US" altLang="en-US" b="0" dirty="0" smtClean="0">
              <a:solidFill>
                <a:schemeClr val="tx2">
                  <a:lumMod val="60000"/>
                  <a:lumOff val="40000"/>
                </a:schemeClr>
              </a:solidFill>
            </a:endParaRPr>
          </a:p>
        </p:txBody>
      </p:sp>
    </p:spTree>
    <p:extLst>
      <p:ext uri="{BB962C8B-B14F-4D97-AF65-F5344CB8AC3E}">
        <p14:creationId xmlns:p14="http://schemas.microsoft.com/office/powerpoint/2010/main" val="3132445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a:t>
            </a:r>
            <a:r>
              <a:rPr lang="en-US" baseline="0" dirty="0" smtClean="0"/>
              <a:t> 2011 </a:t>
            </a:r>
            <a:r>
              <a:rPr lang="en-US" baseline="0" dirty="0" smtClean="0">
                <a:sym typeface="Wingdings"/>
              </a:rPr>
              <a:t> </a:t>
            </a:r>
            <a:r>
              <a:rPr lang="en-US" dirty="0" smtClean="0"/>
              <a:t>https://www.census.gov/prod/2013pubs/acs-22.pdf</a:t>
            </a:r>
          </a:p>
          <a:p>
            <a:endParaRPr lang="en-US" dirty="0" smtClean="0"/>
          </a:p>
          <a:p>
            <a:r>
              <a:rPr lang="en-US" b="1" dirty="0" smtClean="0"/>
              <a:t>79% of</a:t>
            </a:r>
            <a:r>
              <a:rPr lang="en-US" b="1" baseline="0" dirty="0" smtClean="0"/>
              <a:t> all individuals report speaking English only.</a:t>
            </a:r>
            <a:endParaRPr lang="en-US" b="1" dirty="0" smtClean="0"/>
          </a:p>
          <a:p>
            <a:r>
              <a:rPr lang="en-US" baseline="0" dirty="0" smtClean="0"/>
              <a:t>Collecting an accurate number of people who use ASL is difficult, because those data are not collected by the American Census.</a:t>
            </a:r>
          </a:p>
          <a:p>
            <a:endParaRPr lang="en-US" baseline="0" dirty="0" smtClean="0"/>
          </a:p>
          <a:p>
            <a:r>
              <a:rPr lang="en-US" baseline="0" dirty="0" smtClean="0"/>
              <a:t>Presenter can emphasize that as our students and families become increasingly diverse linguistically, the field will continue to evolve and need individuals from culturally and linguistically diverse backgrounds.</a:t>
            </a:r>
          </a:p>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16</a:t>
            </a:fld>
            <a:endParaRPr lang="en-US" altLang="en-US"/>
          </a:p>
        </p:txBody>
      </p:sp>
    </p:spTree>
    <p:extLst>
      <p:ext uri="{BB962C8B-B14F-4D97-AF65-F5344CB8AC3E}">
        <p14:creationId xmlns:p14="http://schemas.microsoft.com/office/powerpoint/2010/main" val="268882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to discourage others from applying. In truth, we need anyone that has a passion for working in</a:t>
            </a:r>
            <a:r>
              <a:rPr lang="en-US" baseline="0" dirty="0" smtClean="0"/>
              <a:t> this capacity.</a:t>
            </a:r>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17</a:t>
            </a:fld>
            <a:endParaRPr lang="en-US" altLang="en-US"/>
          </a:p>
        </p:txBody>
      </p:sp>
    </p:spTree>
    <p:extLst>
      <p:ext uri="{BB962C8B-B14F-4D97-AF65-F5344CB8AC3E}">
        <p14:creationId xmlns:p14="http://schemas.microsoft.com/office/powerpoint/2010/main" val="3144628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18</a:t>
            </a:fld>
            <a:endParaRPr lang="en-US" altLang="en-US"/>
          </a:p>
        </p:txBody>
      </p:sp>
    </p:spTree>
    <p:extLst>
      <p:ext uri="{BB962C8B-B14F-4D97-AF65-F5344CB8AC3E}">
        <p14:creationId xmlns:p14="http://schemas.microsoft.com/office/powerpoint/2010/main" val="1805245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19</a:t>
            </a:fld>
            <a:endParaRPr lang="en-US" altLang="en-US"/>
          </a:p>
        </p:txBody>
      </p:sp>
    </p:spTree>
    <p:extLst>
      <p:ext uri="{BB962C8B-B14F-4D97-AF65-F5344CB8AC3E}">
        <p14:creationId xmlns:p14="http://schemas.microsoft.com/office/powerpoint/2010/main" val="2098253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Having one of these majors is not an absolute requirement but is ideal.</a:t>
            </a:r>
          </a:p>
          <a:p>
            <a:endParaRPr lang="en-US" altLang="en-US" dirty="0" smtClean="0">
              <a:latin typeface="Arial" panose="020B0604020202020204" pitchFamily="34" charset="0"/>
            </a:endParaRPr>
          </a:p>
          <a:p>
            <a:r>
              <a:rPr lang="en-US" altLang="en-US" dirty="0" smtClean="0">
                <a:latin typeface="Arial" panose="020B0604020202020204" pitchFamily="34" charset="0"/>
              </a:rPr>
              <a:t>Don’t NEED all these courses, but they are helpful. One or more of the following courses can help both in the application process, but also identifying whether SP is the right field for you.</a:t>
            </a:r>
          </a:p>
          <a:p>
            <a:endParaRPr lang="en-US" altLang="en-US" dirty="0" smtClean="0">
              <a:latin typeface="Arial" panose="020B0604020202020204" pitchFamily="34" charset="0"/>
            </a:endParaRPr>
          </a:p>
          <a:p>
            <a:r>
              <a:rPr lang="en-US" altLang="en-US" dirty="0" smtClean="0">
                <a:latin typeface="Arial" panose="020B0604020202020204" pitchFamily="34" charset="0"/>
              </a:rPr>
              <a:t>Discuss </a:t>
            </a:r>
            <a:r>
              <a:rPr lang="en-US" altLang="en-US" dirty="0" err="1" smtClean="0">
                <a:latin typeface="Arial" panose="020B0604020202020204" pitchFamily="34" charset="0"/>
              </a:rPr>
              <a:t>respecialization</a:t>
            </a:r>
            <a:r>
              <a:rPr lang="en-US" altLang="en-US" dirty="0" smtClean="0">
                <a:latin typeface="Arial" panose="020B0604020202020204" pitchFamily="34" charset="0"/>
              </a:rPr>
              <a:t> here.  So people in related fields may have an opportunity to enter a program and even have some courses waived. It often is encouraged and enriches courses when other professionals enter a program and share their perspectives (e.g., teachers, school counselors, other mental health professionals).</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4C3D73-D2AA-4A3E-988B-72537D4020E0}" type="slidenum">
              <a:rPr lang="en-US" altLang="en-US" sz="1200"/>
              <a:pPr/>
              <a:t>20</a:t>
            </a:fld>
            <a:endParaRPr lang="en-US" altLang="en-US" sz="1200"/>
          </a:p>
        </p:txBody>
      </p:sp>
    </p:spTree>
    <p:extLst>
      <p:ext uri="{BB962C8B-B14F-4D97-AF65-F5344CB8AC3E}">
        <p14:creationId xmlns:p14="http://schemas.microsoft.com/office/powerpoint/2010/main" val="315204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Program approval and accreditation – impacts access to different credentials in various states</a:t>
            </a:r>
          </a:p>
          <a:p>
            <a:r>
              <a:rPr lang="en-US" altLang="en-US" dirty="0" smtClean="0">
                <a:latin typeface="Arial" panose="020B0604020202020204" pitchFamily="34" charset="0"/>
              </a:rPr>
              <a:t>Faculty – do their interests align with yours from a research perspective</a:t>
            </a:r>
          </a:p>
          <a:p>
            <a:r>
              <a:rPr lang="en-US" altLang="en-US" dirty="0" smtClean="0">
                <a:latin typeface="Arial" panose="020B0604020202020204" pitchFamily="34" charset="0"/>
              </a:rPr>
              <a:t>Location – may impact the kinds of field experiences you will receive</a:t>
            </a:r>
          </a:p>
          <a:p>
            <a:r>
              <a:rPr lang="en-US" altLang="en-US" dirty="0" smtClean="0">
                <a:latin typeface="Arial" panose="020B0604020202020204" pitchFamily="34" charset="0"/>
              </a:rPr>
              <a:t>Financial support – discuss that other than scholarships, many programs offer assistantships that require work (research labs, teaching) which come with a stipend and some kind of partial or full tuition waiver.</a:t>
            </a:r>
          </a:p>
          <a:p>
            <a:r>
              <a:rPr lang="en-US" altLang="en-US" dirty="0" smtClean="0">
                <a:latin typeface="Arial" panose="020B0604020202020204" pitchFamily="34" charset="0"/>
              </a:rPr>
              <a:t>Employment</a:t>
            </a:r>
            <a:r>
              <a:rPr lang="en-US" altLang="en-US" baseline="0" dirty="0" smtClean="0">
                <a:latin typeface="Arial" panose="020B0604020202020204" pitchFamily="34" charset="0"/>
              </a:rPr>
              <a:t> rates and rate of completion, and other associated outcomes, are all available at the website at the bottom on the NASP website. These data are updated </a:t>
            </a:r>
            <a:r>
              <a:rPr lang="en-US" altLang="en-US" i="1" baseline="0" dirty="0" smtClean="0">
                <a:latin typeface="Arial" panose="020B0604020202020204" pitchFamily="34" charset="0"/>
              </a:rPr>
              <a:t>annually</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29C470-82A2-469E-9EE3-BC0BBA660E00}" type="slidenum">
              <a:rPr lang="en-US" altLang="en-US" sz="1200"/>
              <a:pPr/>
              <a:t>21</a:t>
            </a:fld>
            <a:endParaRPr lang="en-US" altLang="en-US" sz="1200"/>
          </a:p>
        </p:txBody>
      </p:sp>
    </p:spTree>
    <p:extLst>
      <p:ext uri="{BB962C8B-B14F-4D97-AF65-F5344CB8AC3E}">
        <p14:creationId xmlns:p14="http://schemas.microsoft.com/office/powerpoint/2010/main" val="268951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Certainly,</a:t>
            </a:r>
            <a:r>
              <a:rPr lang="en-US" baseline="0" dirty="0" smtClean="0"/>
              <a:t> these are things that most people would agree are good qualities in a career path, and they are all true for school psychology.</a:t>
            </a:r>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3</a:t>
            </a:fld>
            <a:endParaRPr lang="en-US" altLang="en-US"/>
          </a:p>
        </p:txBody>
      </p:sp>
    </p:spTree>
    <p:extLst>
      <p:ext uri="{BB962C8B-B14F-4D97-AF65-F5344CB8AC3E}">
        <p14:creationId xmlns:p14="http://schemas.microsoft.com/office/powerpoint/2010/main" val="1863139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Specialist-degree – SOME states allow non-doctoral school psychologists to provide services in independent practice through some other licensing board or under supervision of a doctoral-level professional.</a:t>
            </a:r>
          </a:p>
          <a:p>
            <a:endParaRPr lang="en-US" altLang="en-US" dirty="0" smtClean="0">
              <a:latin typeface="Arial" panose="020B0604020202020204" pitchFamily="34" charset="0"/>
            </a:endParaRPr>
          </a:p>
          <a:p>
            <a:r>
              <a:rPr lang="en-US" altLang="en-US" dirty="0" smtClean="0">
                <a:latin typeface="Arial" panose="020B0604020202020204" pitchFamily="34" charset="0"/>
              </a:rPr>
              <a:t>Some universities have both a SP and DOC program, and often allow specialist students to seamlessly transfer to the doctoral program after the first or second year of the program. Something to inquire about or consider if you are not sure.</a:t>
            </a:r>
          </a:p>
          <a:p>
            <a:endParaRPr lang="en-US" altLang="en-US" dirty="0" smtClean="0">
              <a:latin typeface="Arial" panose="020B0604020202020204" pitchFamily="34" charset="0"/>
            </a:endParaRPr>
          </a:p>
          <a:p>
            <a:r>
              <a:rPr lang="en-US" altLang="en-US" dirty="0" smtClean="0">
                <a:latin typeface="Arial" panose="020B0604020202020204" pitchFamily="34" charset="0"/>
              </a:rPr>
              <a:t>Some attendees may want to know about differences in degrees. Specialist-level degrees are essentially the same with different degree titles, but no fundamental difference in skills or content of the program. PhD vs PsyD tends to differ in emphasis on research (PhD) vs. practice (PsyD) – yet both maintain focus on application of research to practice.</a:t>
            </a:r>
          </a:p>
          <a:p>
            <a:endParaRPr lang="en-US" altLang="en-US" dirty="0" smtClean="0">
              <a:latin typeface="Arial" panose="020B0604020202020204" pitchFamily="34" charset="0"/>
            </a:endParaRPr>
          </a:p>
          <a:p>
            <a:r>
              <a:rPr lang="en-US" altLang="en-US" b="1" dirty="0" smtClean="0">
                <a:latin typeface="Arial" panose="020B0604020202020204" pitchFamily="34" charset="0"/>
              </a:rPr>
              <a:t>Should be based on career interests and aspirations. Typically a doctoral degree is a research-based degree. No evidence that doctoral-level professionals are more effective practitioners than specialist-level.</a:t>
            </a:r>
          </a:p>
          <a:p>
            <a:endParaRPr lang="en-US" altLang="en-US" dirty="0" smtClean="0">
              <a:latin typeface="Arial" panose="020B0604020202020204" pitchFamily="34" charset="0"/>
            </a:endParaRPr>
          </a:p>
          <a:p>
            <a:r>
              <a:rPr lang="en-US" altLang="en-US" b="1" dirty="0" smtClean="0">
                <a:latin typeface="Arial" panose="020B0604020202020204" pitchFamily="34" charset="0"/>
              </a:rPr>
              <a:t>Both result in ability to work as a school psychologist and earn NCSP credential.</a:t>
            </a:r>
            <a:r>
              <a:rPr lang="en-US" altLang="en-US" b="1" baseline="0" dirty="0" smtClean="0">
                <a:latin typeface="Arial" panose="020B0604020202020204" pitchFamily="34" charset="0"/>
              </a:rPr>
              <a:t> No state requires doctoral degree to work in schools as a school psychologist.</a:t>
            </a:r>
            <a:endParaRPr lang="en-US" altLang="en-US" b="1" dirty="0" smtClean="0">
              <a:latin typeface="Arial" panose="020B0604020202020204" pitchFamily="34" charset="0"/>
            </a:endParaRPr>
          </a:p>
          <a:p>
            <a:endParaRPr lang="en-US" altLang="en-US" dirty="0" smtClean="0">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CF5778-4BCD-4330-99D0-88F12D896BC9}" type="slidenum">
              <a:rPr lang="en-US" altLang="en-US" sz="1200"/>
              <a:pPr/>
              <a:t>22</a:t>
            </a:fld>
            <a:endParaRPr lang="en-US" altLang="en-US" sz="1200"/>
          </a:p>
        </p:txBody>
      </p:sp>
    </p:spTree>
    <p:extLst>
      <p:ext uri="{BB962C8B-B14F-4D97-AF65-F5344CB8AC3E}">
        <p14:creationId xmlns:p14="http://schemas.microsoft.com/office/powerpoint/2010/main" val="954308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Go over the implications of each type of approval or accreditation</a:t>
            </a:r>
          </a:p>
          <a:p>
            <a:endParaRPr lang="en-US" altLang="en-US" smtClean="0">
              <a:latin typeface="Arial" panose="020B0604020202020204" pitchFamily="34" charset="0"/>
            </a:endParaRPr>
          </a:p>
          <a:p>
            <a:r>
              <a:rPr lang="en-US" altLang="en-US" smtClean="0">
                <a:latin typeface="Arial" panose="020B0604020202020204" pitchFamily="34" charset="0"/>
              </a:rPr>
              <a:t>Any kind of accreditation suggests that there has been some extensive third-party review to ensure that national standards are met, and that the program meets both content (curriculum and experiences) and infrastructure (enough faculty, program resources, access to materials, etc.) standards.</a:t>
            </a:r>
          </a:p>
          <a:p>
            <a:endParaRPr lang="en-US" altLang="en-US" smtClean="0">
              <a:latin typeface="Arial" panose="020B0604020202020204" pitchFamily="34" charset="0"/>
            </a:endParaRPr>
          </a:p>
          <a:p>
            <a:r>
              <a:rPr lang="en-US" altLang="en-US" smtClean="0">
                <a:latin typeface="Arial" panose="020B0604020202020204" pitchFamily="34" charset="0"/>
              </a:rPr>
              <a:t>NASP-approval  is now required in a few states to work as a school psychologist. Streamlines NCSP application.</a:t>
            </a:r>
          </a:p>
          <a:p>
            <a:endParaRPr lang="en-US" altLang="en-US" smtClean="0">
              <a:latin typeface="Arial" panose="020B0604020202020204" pitchFamily="34" charset="0"/>
            </a:endParaRPr>
          </a:p>
          <a:p>
            <a:r>
              <a:rPr lang="en-US" altLang="en-US" smtClean="0">
                <a:latin typeface="Arial" panose="020B0604020202020204" pitchFamily="34" charset="0"/>
              </a:rPr>
              <a:t>APA-Accreditation only for doctoral programs – can help in accessing board of psychology licensure for independent practice</a:t>
            </a:r>
          </a:p>
          <a:p>
            <a:r>
              <a:rPr lang="en-US" altLang="en-US" smtClean="0">
                <a:latin typeface="Arial" panose="020B0604020202020204" pitchFamily="34" charset="0"/>
              </a:rPr>
              <a:t>PROGRAMS CAN HAVE BOTH APA-ACCREDITATION and NASP-APPROVAL AT THE SAME TIME</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7E4E55-B97F-425C-BB7D-8FAADEBABEDE}" type="slidenum">
              <a:rPr lang="en-US" altLang="en-US" sz="1200"/>
              <a:pPr/>
              <a:t>23</a:t>
            </a:fld>
            <a:endParaRPr lang="en-US" altLang="en-US" sz="1200"/>
          </a:p>
        </p:txBody>
      </p:sp>
    </p:spTree>
    <p:extLst>
      <p:ext uri="{BB962C8B-B14F-4D97-AF65-F5344CB8AC3E}">
        <p14:creationId xmlns:p14="http://schemas.microsoft.com/office/powerpoint/2010/main" val="1809144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latin typeface="Arial" panose="020B0604020202020204" pitchFamily="34" charset="0"/>
                <a:cs typeface="Arial" panose="020B0604020202020204" pitchFamily="34" charset="0"/>
              </a:rPr>
              <a:t>FOR THIS SLIDE AND THE NEXT: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latin typeface="Arial" panose="020B0604020202020204" pitchFamily="34" charset="0"/>
                <a:cs typeface="Arial" panose="020B0604020202020204" pitchFamily="34" charset="0"/>
              </a:rPr>
              <a:t>Share a couple of brief examples of courses you took in graduate school and how they helped you develop this knowledge and these skills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latin typeface="Arial" panose="020B0604020202020204" pitchFamily="34" charset="0"/>
                <a:cs typeface="Arial" panose="020B0604020202020204" pitchFamily="34" charset="0"/>
              </a:rPr>
              <a:t>Share what graduate school classes in school psychology look like, what it takes to be successful in them, and how they may be similar to or different from undergraduate classes (e.g., smaller; more discussion, application; need to come to class prepared, be willing and able to ask and answer questions, respond to written and oral feedback; likely more engaging, since they are all in your chosen field of study)</a:t>
            </a:r>
          </a:p>
          <a:p>
            <a:pPr>
              <a:lnSpc>
                <a:spcPct val="100000"/>
              </a:lnSpc>
            </a:pPr>
            <a:endParaRPr lang="en-US" altLang="en-US" sz="1200" dirty="0" smtClean="0">
              <a:latin typeface="Arial" panose="020B0604020202020204" pitchFamily="34" charset="0"/>
              <a:cs typeface="Arial" panose="020B0604020202020204" pitchFamily="34" charset="0"/>
            </a:endParaRPr>
          </a:p>
          <a:p>
            <a:pPr>
              <a:lnSpc>
                <a:spcPct val="100000"/>
              </a:lnSpc>
            </a:pPr>
            <a:endParaRPr lang="en-US" altLang="en-US" sz="1200" dirty="0" smtClean="0">
              <a:latin typeface="Arial" panose="020B0604020202020204" pitchFamily="34" charset="0"/>
              <a:cs typeface="Arial" panose="020B0604020202020204" pitchFamily="34" charset="0"/>
            </a:endParaRPr>
          </a:p>
          <a:p>
            <a:endParaRPr lang="en-US" altLang="en-US"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24</a:t>
            </a:fld>
            <a:endParaRPr lang="en-US" altLang="en-US"/>
          </a:p>
        </p:txBody>
      </p:sp>
    </p:spTree>
    <p:extLst>
      <p:ext uri="{BB962C8B-B14F-4D97-AF65-F5344CB8AC3E}">
        <p14:creationId xmlns:p14="http://schemas.microsoft.com/office/powerpoint/2010/main" val="1848780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latin typeface="Arial" panose="020B0604020202020204" pitchFamily="34" charset="0"/>
              <a:cs typeface="Arial" panose="020B0604020202020204" pitchFamily="34" charset="0"/>
            </a:endParaRPr>
          </a:p>
          <a:p>
            <a:pPr>
              <a:lnSpc>
                <a:spcPct val="100000"/>
              </a:lnSpc>
            </a:pPr>
            <a:endParaRPr lang="en-US" altLang="en-US" sz="1200" dirty="0" smtClean="0">
              <a:latin typeface="Arial" panose="020B0604020202020204" pitchFamily="34" charset="0"/>
              <a:cs typeface="Arial" panose="020B0604020202020204" pitchFamily="34" charset="0"/>
            </a:endParaRPr>
          </a:p>
          <a:p>
            <a:pPr>
              <a:lnSpc>
                <a:spcPct val="100000"/>
              </a:lnSpc>
            </a:pPr>
            <a:endParaRPr lang="en-US" altLang="en-US" sz="1200" dirty="0" smtClean="0">
              <a:latin typeface="Arial" panose="020B0604020202020204" pitchFamily="34" charset="0"/>
              <a:cs typeface="Arial" panose="020B0604020202020204" pitchFamily="34" charset="0"/>
            </a:endParaRPr>
          </a:p>
          <a:p>
            <a:endParaRPr lang="en-US" altLang="en-US"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25</a:t>
            </a:fld>
            <a:endParaRPr lang="en-US" altLang="en-US"/>
          </a:p>
        </p:txBody>
      </p:sp>
    </p:spTree>
    <p:extLst>
      <p:ext uri="{BB962C8B-B14F-4D97-AF65-F5344CB8AC3E}">
        <p14:creationId xmlns:p14="http://schemas.microsoft.com/office/powerpoint/2010/main" val="1848780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Describe how practicum is often in concert with coursework.</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r>
              <a:rPr lang="en-US" altLang="en-US" dirty="0" smtClean="0">
                <a:latin typeface="Arial" panose="020B0604020202020204" pitchFamily="34" charset="0"/>
              </a:rPr>
              <a:t>Discuss</a:t>
            </a:r>
            <a:r>
              <a:rPr lang="en-US" altLang="en-US" baseline="0" dirty="0" smtClean="0">
                <a:latin typeface="Arial" panose="020B0604020202020204" pitchFamily="34" charset="0"/>
              </a:rPr>
              <a:t> internship stipends, options on internship (i.e., different settings, types of supervisors), can often be out of state from the home program.</a:t>
            </a:r>
            <a:endParaRPr lang="en-US" altLang="en-US" dirty="0" smtClean="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5288A5-C0AD-4DEE-98B4-E5D566976E60}" type="slidenum">
              <a:rPr lang="en-US" altLang="en-US" sz="1200"/>
              <a:pPr/>
              <a:t>26</a:t>
            </a:fld>
            <a:endParaRPr lang="en-US" altLang="en-US" sz="1200"/>
          </a:p>
        </p:txBody>
      </p:sp>
    </p:spTree>
    <p:extLst>
      <p:ext uri="{BB962C8B-B14F-4D97-AF65-F5344CB8AC3E}">
        <p14:creationId xmlns:p14="http://schemas.microsoft.com/office/powerpoint/2010/main" val="527920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Credentialing requirements differ from state to state – though in EVERY state, the specialist-level degree is the entry level degree, which is consistent with the national standard/recommendation from NASP.</a:t>
            </a:r>
          </a:p>
          <a:p>
            <a:endParaRPr lang="en-US" altLang="en-US" dirty="0" smtClean="0">
              <a:latin typeface="Arial" panose="020B0604020202020204" pitchFamily="34" charset="0"/>
            </a:endParaRPr>
          </a:p>
          <a:p>
            <a:r>
              <a:rPr lang="en-US" altLang="en-US" dirty="0" smtClean="0">
                <a:latin typeface="Arial" panose="020B0604020202020204" pitchFamily="34" charset="0"/>
              </a:rPr>
              <a:t>Many states require doctoral degree for independent practice, yet not all of them.</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F348C04-9E01-410D-802B-2F4D56C039AD}" type="slidenum">
              <a:rPr lang="en-US" altLang="en-US" sz="1200"/>
              <a:pPr/>
              <a:t>27</a:t>
            </a:fld>
            <a:endParaRPr lang="en-US" altLang="en-US" sz="1200"/>
          </a:p>
        </p:txBody>
      </p:sp>
    </p:spTree>
    <p:extLst>
      <p:ext uri="{BB962C8B-B14F-4D97-AF65-F5344CB8AC3E}">
        <p14:creationId xmlns:p14="http://schemas.microsoft.com/office/powerpoint/2010/main" val="2708935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38650863" indent="-38185725"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C787C6-EC7D-4A43-9E47-84E2A99E03CC}" type="slidenum">
              <a:rPr lang="en-US" altLang="en-US" sz="1200"/>
              <a:pPr/>
              <a:t>28</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Most programs report at or near 100% job placement rate.</a:t>
            </a:r>
          </a:p>
        </p:txBody>
      </p:sp>
    </p:spTree>
    <p:extLst>
      <p:ext uri="{BB962C8B-B14F-4D97-AF65-F5344CB8AC3E}">
        <p14:creationId xmlns:p14="http://schemas.microsoft.com/office/powerpoint/2010/main" val="1150270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38650863" indent="-38185725" defTabSz="930275">
              <a:defRPr sz="2400">
                <a:solidFill>
                  <a:schemeClr val="tx1"/>
                </a:solidFill>
                <a:latin typeface="Arial" panose="020B0604020202020204" pitchFamily="34" charset="0"/>
                <a:ea typeface="ＭＳ Ｐゴシック" panose="020B0600070205080204" pitchFamily="34" charset="-128"/>
              </a:defRPr>
            </a:lvl2pPr>
            <a:lvl3pPr marL="1163638" indent="-231775" defTabSz="930275">
              <a:defRPr sz="2400">
                <a:solidFill>
                  <a:schemeClr val="tx1"/>
                </a:solidFill>
                <a:latin typeface="Arial" panose="020B0604020202020204" pitchFamily="34" charset="0"/>
                <a:ea typeface="ＭＳ Ｐゴシック" panose="020B0600070205080204" pitchFamily="34" charset="-128"/>
              </a:defRPr>
            </a:lvl3pPr>
            <a:lvl4pPr marL="1630363" indent="-231775" defTabSz="930275">
              <a:defRPr sz="2400">
                <a:solidFill>
                  <a:schemeClr val="tx1"/>
                </a:solidFill>
                <a:latin typeface="Arial" panose="020B0604020202020204" pitchFamily="34" charset="0"/>
                <a:ea typeface="ＭＳ Ｐゴシック" panose="020B0600070205080204" pitchFamily="34" charset="-128"/>
              </a:defRPr>
            </a:lvl4pPr>
            <a:lvl5pPr marL="2095500" indent="-231775" defTabSz="930275">
              <a:defRPr sz="2400">
                <a:solidFill>
                  <a:schemeClr val="tx1"/>
                </a:solidFill>
                <a:latin typeface="Arial" panose="020B0604020202020204" pitchFamily="34" charset="0"/>
                <a:ea typeface="ＭＳ Ｐゴシック" panose="020B0600070205080204" pitchFamily="34" charset="-128"/>
              </a:defRPr>
            </a:lvl5pPr>
            <a:lvl6pPr marL="25527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99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71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43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8A5DC4-E17C-40CE-A41C-51D019143606}" type="slidenum">
              <a:rPr lang="en-US" altLang="en-US" sz="1200"/>
              <a:pPr/>
              <a:t>29</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78484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30</a:t>
            </a:fld>
            <a:endParaRPr lang="en-US" altLang="en-US"/>
          </a:p>
        </p:txBody>
      </p:sp>
    </p:spTree>
    <p:extLst>
      <p:ext uri="{BB962C8B-B14F-4D97-AF65-F5344CB8AC3E}">
        <p14:creationId xmlns:p14="http://schemas.microsoft.com/office/powerpoint/2010/main" val="1412339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38650863" indent="-38185725" defTabSz="930275">
              <a:defRPr sz="2400">
                <a:solidFill>
                  <a:schemeClr val="tx1"/>
                </a:solidFill>
                <a:latin typeface="Arial" panose="020B0604020202020204" pitchFamily="34" charset="0"/>
                <a:ea typeface="ＭＳ Ｐゴシック" panose="020B0600070205080204" pitchFamily="34" charset="-128"/>
              </a:defRPr>
            </a:lvl2pPr>
            <a:lvl3pPr marL="1163638" indent="-231775" defTabSz="930275">
              <a:defRPr sz="2400">
                <a:solidFill>
                  <a:schemeClr val="tx1"/>
                </a:solidFill>
                <a:latin typeface="Arial" panose="020B0604020202020204" pitchFamily="34" charset="0"/>
                <a:ea typeface="ＭＳ Ｐゴシック" panose="020B0600070205080204" pitchFamily="34" charset="-128"/>
              </a:defRPr>
            </a:lvl3pPr>
            <a:lvl4pPr marL="1630363" indent="-231775" defTabSz="930275">
              <a:defRPr sz="2400">
                <a:solidFill>
                  <a:schemeClr val="tx1"/>
                </a:solidFill>
                <a:latin typeface="Arial" panose="020B0604020202020204" pitchFamily="34" charset="0"/>
                <a:ea typeface="ＭＳ Ｐゴシック" panose="020B0600070205080204" pitchFamily="34" charset="-128"/>
              </a:defRPr>
            </a:lvl4pPr>
            <a:lvl5pPr marL="2095500" indent="-231775" defTabSz="930275">
              <a:defRPr sz="2400">
                <a:solidFill>
                  <a:schemeClr val="tx1"/>
                </a:solidFill>
                <a:latin typeface="Arial" panose="020B0604020202020204" pitchFamily="34" charset="0"/>
                <a:ea typeface="ＭＳ Ｐゴシック" panose="020B0600070205080204" pitchFamily="34" charset="-128"/>
              </a:defRPr>
            </a:lvl5pPr>
            <a:lvl6pPr marL="25527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99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71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43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B6013E-6EA4-4578-BD6B-7AE898B8E26C}" type="slidenum">
              <a:rPr lang="en-US" altLang="en-US" sz="1200"/>
              <a:pPr/>
              <a:t>31</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aseline="0" dirty="0" smtClean="0">
                <a:latin typeface="Arial" panose="020B0604020202020204" pitchFamily="34" charset="0"/>
              </a:rPr>
              <a:t>Add NASP resources and URLs</a:t>
            </a:r>
          </a:p>
        </p:txBody>
      </p:sp>
    </p:spTree>
    <p:extLst>
      <p:ext uri="{BB962C8B-B14F-4D97-AF65-F5344CB8AC3E}">
        <p14:creationId xmlns:p14="http://schemas.microsoft.com/office/powerpoint/2010/main" val="78930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 typeface="Arial" charset="0"/>
              <a:buNone/>
              <a:tabLst/>
              <a:defRPr/>
            </a:pPr>
            <a:r>
              <a:rPr lang="en-US" dirty="0" smtClean="0"/>
              <a:t>All school psychologists must receive</a:t>
            </a:r>
            <a:r>
              <a:rPr lang="en-US" baseline="0" dirty="0" smtClean="0"/>
              <a:t> graduate-level training to qualify as a school psychologist</a:t>
            </a:r>
          </a:p>
          <a:p>
            <a:pPr marL="0" marR="0" indent="0" algn="l" defTabSz="914400" rtl="0" eaLnBrk="0" fontAlgn="base" latinLnBrk="0" hangingPunct="0">
              <a:lnSpc>
                <a:spcPct val="100000"/>
              </a:lnSpc>
              <a:spcBef>
                <a:spcPct val="30000"/>
              </a:spcBef>
              <a:spcAft>
                <a:spcPct val="0"/>
              </a:spcAft>
              <a:buClrTx/>
              <a:buSzTx/>
              <a:buFont typeface="Arial" charset="0"/>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charset="0"/>
              <a:buNone/>
              <a:tabLst/>
              <a:defRPr/>
            </a:pPr>
            <a:r>
              <a:rPr lang="en-US" baseline="0" dirty="0" smtClean="0"/>
              <a:t>Schools and related settings – related settings may include special education centers (e.g., early childhood centers for children with disabilities), departments of education, clinical settings with an education focus, or even independent practice or hospitals in some states.</a:t>
            </a:r>
          </a:p>
          <a:p>
            <a:pPr marL="0" marR="0" indent="0" algn="l" defTabSz="914400" rtl="0" eaLnBrk="0" fontAlgn="base" latinLnBrk="0" hangingPunct="0">
              <a:lnSpc>
                <a:spcPct val="100000"/>
              </a:lnSpc>
              <a:spcBef>
                <a:spcPct val="30000"/>
              </a:spcBef>
              <a:spcAft>
                <a:spcPct val="0"/>
              </a:spcAft>
              <a:buClrTx/>
              <a:buSzTx/>
              <a:buFont typeface="Arial" charset="0"/>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charset="0"/>
              <a:buNone/>
              <a:tabLst/>
              <a:defRPr/>
            </a:pPr>
            <a:r>
              <a:rPr lang="en-US" baseline="0" dirty="0" smtClean="0"/>
              <a:t>Comprehensive services – describe what some of those services might look like</a:t>
            </a:r>
            <a:endParaRPr lang="en-US" dirty="0" smtClean="0"/>
          </a:p>
          <a:p>
            <a:pPr>
              <a:buFont typeface="Arial" charset="0"/>
              <a:buNone/>
              <a:defRPr/>
            </a:pPr>
            <a:endParaRPr lang="en-US" baseline="0" dirty="0" smtClean="0"/>
          </a:p>
          <a:p>
            <a:pPr>
              <a:buFont typeface="Arial" charset="0"/>
              <a:buNone/>
              <a:defRPr/>
            </a:pPr>
            <a:endParaRPr lang="en-US" dirty="0" smtClean="0"/>
          </a:p>
          <a:p>
            <a:endParaRPr lang="en-US" altLang="en-US" dirty="0"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49C417-84ED-4167-80A1-AF93E44BFCAA}" type="slidenum">
              <a:rPr lang="en-US" altLang="en-US" sz="1200"/>
              <a:pPr/>
              <a:t>5</a:t>
            </a:fld>
            <a:endParaRPr lang="en-US" altLang="en-US" sz="1200"/>
          </a:p>
        </p:txBody>
      </p:sp>
    </p:spTree>
    <p:extLst>
      <p:ext uri="{BB962C8B-B14F-4D97-AF65-F5344CB8AC3E}">
        <p14:creationId xmlns:p14="http://schemas.microsoft.com/office/powerpoint/2010/main" val="3432160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E02FA6-2A05-4B7A-9211-A5ACFFF76B59}" type="slidenum">
              <a:rPr lang="en-US" altLang="en-US" sz="1200"/>
              <a:pPr/>
              <a:t>33</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panose="020B0604020202020204" pitchFamily="34" charset="0"/>
              </a:rPr>
              <a:t>Testimonials provided for the presenter’s use as</a:t>
            </a:r>
            <a:r>
              <a:rPr lang="en-US" altLang="en-US" b="1" baseline="0" dirty="0" smtClean="0">
                <a:latin typeface="Arial" panose="020B0604020202020204" pitchFamily="34" charset="0"/>
              </a:rPr>
              <a:t> desired. Presenter may integrate these quotes in presentation or delete.</a:t>
            </a:r>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830428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5DEE3C-3EEC-4378-9916-D02FF5C75766}" type="slidenum">
              <a:rPr lang="en-US" altLang="en-US" sz="1200"/>
              <a:pPr/>
              <a:t>34</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Arial" panose="020B0604020202020204" pitchFamily="34" charset="0"/>
              </a:rPr>
              <a:t>Testimonials provided for the presenter’s use as</a:t>
            </a:r>
            <a:r>
              <a:rPr lang="en-US" altLang="en-US" b="1" baseline="0" dirty="0" smtClean="0">
                <a:latin typeface="Arial" panose="020B0604020202020204" pitchFamily="34" charset="0"/>
              </a:rPr>
              <a:t> desired. Presenter may integrate these quotes in presentation or delete.</a:t>
            </a:r>
            <a:endParaRPr lang="en-US" altLang="en-US" b="1" dirty="0" smtClean="0">
              <a:latin typeface="Arial" panose="020B0604020202020204" pitchFamily="34" charset="0"/>
            </a:endParaRP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3222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852752-5ACA-4D92-818F-7E043092039D}" type="slidenum">
              <a:rPr lang="en-US" altLang="en-US" sz="1200"/>
              <a:pPr/>
              <a:t>35</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panose="020B0604020202020204" pitchFamily="34" charset="0"/>
              </a:rPr>
              <a:t>Testimonials provided for the presenter’s use as</a:t>
            </a:r>
            <a:r>
              <a:rPr lang="en-US" altLang="en-US" b="1" baseline="0" dirty="0" smtClean="0">
                <a:latin typeface="Arial" panose="020B0604020202020204" pitchFamily="34" charset="0"/>
              </a:rPr>
              <a:t> desired. Presenter may integrate these quotes in presentation or delete.</a:t>
            </a:r>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3045275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Arial" panose="020B0604020202020204" pitchFamily="34" charset="0"/>
              </a:rPr>
              <a:t>Testimonials provided for the presenter’s use as</a:t>
            </a:r>
            <a:r>
              <a:rPr lang="en-US" altLang="en-US" b="1" baseline="0" dirty="0" smtClean="0">
                <a:latin typeface="Arial" panose="020B0604020202020204" pitchFamily="34" charset="0"/>
              </a:rPr>
              <a:t> desired. Presenter may integrate these quotes in presentation or delete.</a:t>
            </a:r>
            <a:endParaRPr lang="en-US" altLang="en-US" b="1"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36</a:t>
            </a:fld>
            <a:endParaRPr lang="en-US" altLang="en-US"/>
          </a:p>
        </p:txBody>
      </p:sp>
    </p:spTree>
    <p:extLst>
      <p:ext uri="{BB962C8B-B14F-4D97-AF65-F5344CB8AC3E}">
        <p14:creationId xmlns:p14="http://schemas.microsoft.com/office/powerpoint/2010/main" val="3660413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Arial" panose="020B0604020202020204" pitchFamily="34" charset="0"/>
              </a:rPr>
              <a:t>Testimonials provided for the presenter’s use as</a:t>
            </a:r>
            <a:r>
              <a:rPr lang="en-US" altLang="en-US" b="1" baseline="0" dirty="0" smtClean="0">
                <a:latin typeface="Arial" panose="020B0604020202020204" pitchFamily="34" charset="0"/>
              </a:rPr>
              <a:t> desired. Presenter may integrate these quotes in presentation or delete.</a:t>
            </a:r>
            <a:endParaRPr lang="en-US" altLang="en-US" b="1"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37</a:t>
            </a:fld>
            <a:endParaRPr lang="en-US" altLang="en-US"/>
          </a:p>
        </p:txBody>
      </p:sp>
    </p:spTree>
    <p:extLst>
      <p:ext uri="{BB962C8B-B14F-4D97-AF65-F5344CB8AC3E}">
        <p14:creationId xmlns:p14="http://schemas.microsoft.com/office/powerpoint/2010/main" val="28429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Arial" panose="020B0604020202020204" pitchFamily="34" charset="0"/>
              </a:rPr>
              <a:t>Testimonials provided for the presenter’s use as</a:t>
            </a:r>
            <a:r>
              <a:rPr lang="en-US" altLang="en-US" b="1" baseline="0" dirty="0" smtClean="0">
                <a:latin typeface="Arial" panose="020B0604020202020204" pitchFamily="34" charset="0"/>
              </a:rPr>
              <a:t> desired. Presenter may integrate these quotes in presentation or delete.</a:t>
            </a:r>
            <a:endParaRPr lang="en-US" altLang="en-US" b="1"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38</a:t>
            </a:fld>
            <a:endParaRPr lang="en-US" altLang="en-US"/>
          </a:p>
        </p:txBody>
      </p:sp>
    </p:spTree>
    <p:extLst>
      <p:ext uri="{BB962C8B-B14F-4D97-AF65-F5344CB8AC3E}">
        <p14:creationId xmlns:p14="http://schemas.microsoft.com/office/powerpoint/2010/main" val="239297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describe</a:t>
            </a:r>
            <a:r>
              <a:rPr lang="en-US" baseline="0" dirty="0" smtClean="0"/>
              <a:t> what mental health and academic services might look like (e.g., behavioral assessments and interventions, crisis response, threat assessment, individual and group counseling, etc.)</a:t>
            </a:r>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6</a:t>
            </a:fld>
            <a:endParaRPr lang="en-US" altLang="en-US"/>
          </a:p>
        </p:txBody>
      </p:sp>
    </p:spTree>
    <p:extLst>
      <p:ext uri="{BB962C8B-B14F-4D97-AF65-F5344CB8AC3E}">
        <p14:creationId xmlns:p14="http://schemas.microsoft.com/office/powerpoint/2010/main" val="140212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Personal stories and examples are critical to the interest of the presentation. Ideally the presenter will use their own experiences. If not, we can provide at the of the presentation some slides with testimonials and links  to video clip testimonials on the NASP website. The presenter can select which of these will work best with the audience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03FB47-5F12-4A62-9E35-0409AE33AC17}" type="slidenum">
              <a:rPr lang="en-US" altLang="en-US" sz="1200"/>
              <a:pPr/>
              <a:t>7</a:t>
            </a:fld>
            <a:endParaRPr lang="en-US" altLang="en-US" sz="1200"/>
          </a:p>
        </p:txBody>
      </p:sp>
    </p:spTree>
    <p:extLst>
      <p:ext uri="{BB962C8B-B14F-4D97-AF65-F5344CB8AC3E}">
        <p14:creationId xmlns:p14="http://schemas.microsoft.com/office/powerpoint/2010/main" val="253384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400">
                <a:solidFill>
                  <a:schemeClr val="tx1"/>
                </a:solidFill>
                <a:latin typeface="Arial" panose="020B0604020202020204" pitchFamily="34" charset="0"/>
                <a:ea typeface="ＭＳ Ｐゴシック" panose="020B0600070205080204" pitchFamily="34" charset="-128"/>
              </a:defRPr>
            </a:lvl1pPr>
            <a:lvl2pPr marL="742950" indent="-285750" defTabSz="909638">
              <a:defRPr sz="2400">
                <a:solidFill>
                  <a:schemeClr val="tx1"/>
                </a:solidFill>
                <a:latin typeface="Arial" panose="020B0604020202020204" pitchFamily="34" charset="0"/>
                <a:ea typeface="ＭＳ Ｐゴシック" panose="020B0600070205080204" pitchFamily="34" charset="-128"/>
              </a:defRPr>
            </a:lvl2pPr>
            <a:lvl3pPr marL="1143000" indent="-228600" defTabSz="909638">
              <a:defRPr sz="2400">
                <a:solidFill>
                  <a:schemeClr val="tx1"/>
                </a:solidFill>
                <a:latin typeface="Arial" panose="020B0604020202020204" pitchFamily="34" charset="0"/>
                <a:ea typeface="ＭＳ Ｐゴシック" panose="020B0600070205080204" pitchFamily="34" charset="-128"/>
              </a:defRPr>
            </a:lvl3pPr>
            <a:lvl4pPr marL="1600200" indent="-228600" defTabSz="909638">
              <a:defRPr sz="2400">
                <a:solidFill>
                  <a:schemeClr val="tx1"/>
                </a:solidFill>
                <a:latin typeface="Arial" panose="020B0604020202020204" pitchFamily="34" charset="0"/>
                <a:ea typeface="ＭＳ Ｐゴシック" panose="020B0600070205080204" pitchFamily="34" charset="-128"/>
              </a:defRPr>
            </a:lvl4pPr>
            <a:lvl5pPr marL="2057400" indent="-228600" defTabSz="909638">
              <a:defRPr sz="2400">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49B816-450F-4BD9-8C88-B96CF8C83D59}" type="slidenum">
              <a:rPr lang="en-US" altLang="en-US" sz="1200">
                <a:latin typeface="Times" panose="02020603050405020304" pitchFamily="18" charset="0"/>
              </a:rPr>
              <a:pPr/>
              <a:t>8</a:t>
            </a:fld>
            <a:endParaRPr lang="en-US" altLang="en-US" sz="1200">
              <a:latin typeface="Times"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latin typeface="Arial" panose="020B0604020202020204" pitchFamily="34" charset="0"/>
              </a:rPr>
              <a:t>Feel free to add other needs to the list</a:t>
            </a:r>
          </a:p>
          <a:p>
            <a:pPr>
              <a:buFontTx/>
              <a:buChar char="•"/>
            </a:pPr>
            <a:r>
              <a:rPr lang="en-US" altLang="en-US" dirty="0" smtClean="0">
                <a:latin typeface="Arial" panose="020B0604020202020204" pitchFamily="34" charset="0"/>
              </a:rPr>
              <a:t>Any specific examples from your school(s) or students?</a:t>
            </a:r>
          </a:p>
          <a:p>
            <a:pPr>
              <a:buFontTx/>
              <a:buChar char="•"/>
            </a:pPr>
            <a:r>
              <a:rPr lang="en-US" altLang="en-US" dirty="0" smtClean="0">
                <a:latin typeface="Arial" panose="020B0604020202020204" pitchFamily="34" charset="0"/>
              </a:rPr>
              <a:t>How have you handled Sept. 11</a:t>
            </a:r>
            <a:r>
              <a:rPr lang="en-US" altLang="en-US" baseline="30000" dirty="0" smtClean="0">
                <a:latin typeface="Arial" panose="020B0604020202020204" pitchFamily="34" charset="0"/>
              </a:rPr>
              <a:t>th</a:t>
            </a:r>
            <a:r>
              <a:rPr lang="en-US" altLang="en-US" dirty="0" smtClean="0">
                <a:latin typeface="Arial" panose="020B0604020202020204" pitchFamily="34" charset="0"/>
              </a:rPr>
              <a:t>, war in Iraq, etc.?</a:t>
            </a:r>
          </a:p>
          <a:p>
            <a:pPr>
              <a:buFontTx/>
              <a:buNone/>
            </a:pPr>
            <a:endParaRPr lang="en-US" altLang="en-US" dirty="0" smtClean="0">
              <a:latin typeface="Arial" panose="020B0604020202020204" pitchFamily="34" charset="0"/>
            </a:endParaRPr>
          </a:p>
          <a:p>
            <a:pPr>
              <a:buFontTx/>
              <a:buNone/>
            </a:pPr>
            <a:r>
              <a:rPr lang="en-US" altLang="en-US" i="1" dirty="0" smtClean="0">
                <a:latin typeface="Arial" panose="020B0604020202020204" pitchFamily="34" charset="0"/>
              </a:rPr>
              <a:t>Note: </a:t>
            </a:r>
            <a:r>
              <a:rPr lang="en-US" altLang="en-US" i="0" dirty="0" smtClean="0">
                <a:latin typeface="Arial" panose="020B0604020202020204" pitchFamily="34" charset="0"/>
              </a:rPr>
              <a:t>School psychologists also work in roles promoting social, emotional, mental</a:t>
            </a:r>
            <a:r>
              <a:rPr lang="en-US" altLang="en-US" i="0" baseline="0" dirty="0" smtClean="0">
                <a:latin typeface="Arial" panose="020B0604020202020204" pitchFamily="34" charset="0"/>
              </a:rPr>
              <a:t> and behavioral health – not always responding to students in significant need or in crisis.</a:t>
            </a:r>
            <a:endParaRPr lang="en-US" altLang="en-US" i="1" dirty="0" smtClean="0">
              <a:latin typeface="Arial" panose="020B0604020202020204" pitchFamily="34" charset="0"/>
            </a:endParaRPr>
          </a:p>
        </p:txBody>
      </p:sp>
    </p:spTree>
    <p:extLst>
      <p:ext uri="{BB962C8B-B14F-4D97-AF65-F5344CB8AC3E}">
        <p14:creationId xmlns:p14="http://schemas.microsoft.com/office/powerpoint/2010/main" val="220576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3366FF"/>
                </a:solidFill>
              </a:rPr>
              <a:t>School psychologists have the opportunity to apply the principles</a:t>
            </a:r>
            <a:r>
              <a:rPr lang="en-US" baseline="0" dirty="0" smtClean="0">
                <a:solidFill>
                  <a:srgbClr val="3366FF"/>
                </a:solidFill>
              </a:rPr>
              <a:t> of psychology to the learning and development and children and adolescents. It’s been said that school psychologists are the educators with the most knowledge of psychology, and the psychologists with the most knowledge about education. It therefore makes sense that most school psychologists work in school settings, which is where their skillset can be best realized and utilized.</a:t>
            </a:r>
            <a:endParaRPr lang="en-US" dirty="0">
              <a:solidFill>
                <a:srgbClr val="3366FF"/>
              </a:solidFill>
            </a:endParaRPr>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9</a:t>
            </a:fld>
            <a:endParaRPr lang="en-US" altLang="en-US"/>
          </a:p>
        </p:txBody>
      </p:sp>
    </p:spTree>
    <p:extLst>
      <p:ext uri="{BB962C8B-B14F-4D97-AF65-F5344CB8AC3E}">
        <p14:creationId xmlns:p14="http://schemas.microsoft.com/office/powerpoint/2010/main" val="3894025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Vast majority work in K-12 public schools. Many school psychologists elect to also engage in some secondary employment on weekends where they qualify.</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55650" indent="-290513" defTabSz="930275">
              <a:defRPr sz="2400">
                <a:solidFill>
                  <a:schemeClr val="tx1"/>
                </a:solidFill>
                <a:latin typeface="Arial" panose="020B0604020202020204" pitchFamily="34" charset="0"/>
                <a:ea typeface="ＭＳ Ｐゴシック" panose="020B0600070205080204" pitchFamily="34" charset="-128"/>
              </a:defRPr>
            </a:lvl2pPr>
            <a:lvl3pPr marL="1163638" indent="-231775" defTabSz="930275">
              <a:defRPr sz="2400">
                <a:solidFill>
                  <a:schemeClr val="tx1"/>
                </a:solidFill>
                <a:latin typeface="Arial" panose="020B0604020202020204" pitchFamily="34" charset="0"/>
                <a:ea typeface="ＭＳ Ｐゴシック" panose="020B0600070205080204" pitchFamily="34" charset="-128"/>
              </a:defRPr>
            </a:lvl3pPr>
            <a:lvl4pPr marL="1630363" indent="-231775" defTabSz="930275">
              <a:defRPr sz="2400">
                <a:solidFill>
                  <a:schemeClr val="tx1"/>
                </a:solidFill>
                <a:latin typeface="Arial" panose="020B0604020202020204" pitchFamily="34" charset="0"/>
                <a:ea typeface="ＭＳ Ｐゴシック" panose="020B0600070205080204" pitchFamily="34" charset="-128"/>
              </a:defRPr>
            </a:lvl4pPr>
            <a:lvl5pPr marL="2095500" indent="-231775" defTabSz="930275">
              <a:defRPr sz="2400">
                <a:solidFill>
                  <a:schemeClr val="tx1"/>
                </a:solidFill>
                <a:latin typeface="Arial" panose="020B0604020202020204" pitchFamily="34" charset="0"/>
                <a:ea typeface="ＭＳ Ｐゴシック" panose="020B0600070205080204" pitchFamily="34" charset="-128"/>
              </a:defRPr>
            </a:lvl5pPr>
            <a:lvl6pPr marL="25527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99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71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43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F49AFA-E2C2-4182-A68A-8614153F6C83}" type="slidenum">
              <a:rPr lang="en-US" altLang="en-US" sz="1200"/>
              <a:pPr/>
              <a:t>10</a:t>
            </a:fld>
            <a:endParaRPr lang="en-US" altLang="en-US" sz="1200"/>
          </a:p>
        </p:txBody>
      </p:sp>
    </p:spTree>
    <p:extLst>
      <p:ext uri="{BB962C8B-B14F-4D97-AF65-F5344CB8AC3E}">
        <p14:creationId xmlns:p14="http://schemas.microsoft.com/office/powerpoint/2010/main" val="1575991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defRPr/>
            </a:pPr>
            <a:r>
              <a:rPr lang="en-US" altLang="en-US" b="0" dirty="0" smtClean="0">
                <a:solidFill>
                  <a:srgbClr val="FF0000"/>
                </a:solidFill>
              </a:rPr>
              <a:t>L</a:t>
            </a:r>
            <a:r>
              <a:rPr lang="en-US" altLang="en-US" b="0" baseline="0" dirty="0" smtClean="0">
                <a:solidFill>
                  <a:srgbClr val="FF0000"/>
                </a:solidFill>
              </a:rPr>
              <a:t>ike other helping professions and the general field of education, it’s predominantly female yet has slowly started to trend towards more men than in previous years. Men are particularly needed in the profession, like many other areas in education.</a:t>
            </a:r>
            <a:endParaRPr lang="en-US" altLang="en-US" b="0" dirty="0" smtClean="0">
              <a:solidFill>
                <a:srgbClr val="FF0000"/>
              </a:solidFill>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55650" indent="-290513" defTabSz="930275">
              <a:defRPr sz="2400">
                <a:solidFill>
                  <a:schemeClr val="tx1"/>
                </a:solidFill>
                <a:latin typeface="Arial" panose="020B0604020202020204" pitchFamily="34" charset="0"/>
                <a:ea typeface="ＭＳ Ｐゴシック" panose="020B0600070205080204" pitchFamily="34" charset="-128"/>
              </a:defRPr>
            </a:lvl2pPr>
            <a:lvl3pPr marL="1163638" indent="-231775" defTabSz="930275">
              <a:defRPr sz="2400">
                <a:solidFill>
                  <a:schemeClr val="tx1"/>
                </a:solidFill>
                <a:latin typeface="Arial" panose="020B0604020202020204" pitchFamily="34" charset="0"/>
                <a:ea typeface="ＭＳ Ｐゴシック" panose="020B0600070205080204" pitchFamily="34" charset="-128"/>
              </a:defRPr>
            </a:lvl3pPr>
            <a:lvl4pPr marL="1630363" indent="-231775" defTabSz="930275">
              <a:defRPr sz="2400">
                <a:solidFill>
                  <a:schemeClr val="tx1"/>
                </a:solidFill>
                <a:latin typeface="Arial" panose="020B0604020202020204" pitchFamily="34" charset="0"/>
                <a:ea typeface="ＭＳ Ｐゴシック" panose="020B0600070205080204" pitchFamily="34" charset="-128"/>
              </a:defRPr>
            </a:lvl4pPr>
            <a:lvl5pPr marL="2095500" indent="-231775" defTabSz="930275">
              <a:defRPr sz="2400">
                <a:solidFill>
                  <a:schemeClr val="tx1"/>
                </a:solidFill>
                <a:latin typeface="Arial" panose="020B0604020202020204" pitchFamily="34" charset="0"/>
                <a:ea typeface="ＭＳ Ｐゴシック" panose="020B0600070205080204" pitchFamily="34" charset="-128"/>
              </a:defRPr>
            </a:lvl5pPr>
            <a:lvl6pPr marL="25527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99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71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43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944B9F-2275-42C5-A50B-45C02312C311}" type="slidenum">
              <a:rPr lang="en-US" altLang="en-US" sz="1200"/>
              <a:pPr/>
              <a:t>11</a:t>
            </a:fld>
            <a:endParaRPr lang="en-US" altLang="en-US" sz="1200"/>
          </a:p>
        </p:txBody>
      </p:sp>
    </p:spTree>
    <p:extLst>
      <p:ext uri="{BB962C8B-B14F-4D97-AF65-F5344CB8AC3E}">
        <p14:creationId xmlns:p14="http://schemas.microsoft.com/office/powerpoint/2010/main" val="3196024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76680"/>
            <a:ext cx="7772400" cy="1228596"/>
          </a:xfrm>
        </p:spPr>
        <p:txBody>
          <a:bodyPr>
            <a:normAutofit/>
          </a:bodyPr>
          <a:lstStyle>
            <a:lvl1pPr algn="l">
              <a:defRPr sz="3600" b="1">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468805" y="4104123"/>
            <a:ext cx="5989395" cy="115608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1462484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6200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90600" y="1981200"/>
            <a:ext cx="75438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FC4FDAD1-B040-4CC1-AD7A-56E7F2113117}"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70030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6466E08-8096-443F-98CD-241913C09C25}"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708158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6F51ACE-8CA3-4D24-BA58-5304CB2B9C9F}"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80955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3" name="Picture 19" descr="T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876300" y="2667000"/>
            <a:ext cx="7391400" cy="1143000"/>
          </a:xfrm>
        </p:spPr>
        <p:txBody>
          <a:bodyPr/>
          <a:lstStyle>
            <a:lvl1pPr>
              <a:lnSpc>
                <a:spcPct val="120000"/>
              </a:lnSpc>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317419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AC607C-44CC-4E5D-A367-5E1ABEE942F4}" type="datetimeFigureOut">
              <a:rPr lang="en-US"/>
              <a:pPr>
                <a:defRPr/>
              </a:pPr>
              <a:t>5/20/2016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BA7FBE4-5322-4E29-B15D-1750029F30FE}" type="slidenum">
              <a:rPr lang="en-US" altLang="en-US"/>
              <a:pPr/>
              <a:t>‹#›</a:t>
            </a:fld>
            <a:endParaRPr lang="en-US" altLang="en-US"/>
          </a:p>
        </p:txBody>
      </p:sp>
    </p:spTree>
    <p:extLst>
      <p:ext uri="{BB962C8B-B14F-4D97-AF65-F5344CB8AC3E}">
        <p14:creationId xmlns:p14="http://schemas.microsoft.com/office/powerpoint/2010/main" val="692824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971DBA-C710-40A8-AD8F-135EF0C1F1ED}" type="datetimeFigureOut">
              <a:rPr lang="en-US"/>
              <a:pPr>
                <a:defRPr/>
              </a:pPr>
              <a:t>5/20/2016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15F989-860C-4FDE-93F0-2857EFF88C11}" type="slidenum">
              <a:rPr lang="en-US" altLang="en-US"/>
              <a:pPr/>
              <a:t>‹#›</a:t>
            </a:fld>
            <a:endParaRPr lang="en-US" altLang="en-US"/>
          </a:p>
        </p:txBody>
      </p:sp>
    </p:spTree>
    <p:extLst>
      <p:ext uri="{BB962C8B-B14F-4D97-AF65-F5344CB8AC3E}">
        <p14:creationId xmlns:p14="http://schemas.microsoft.com/office/powerpoint/2010/main" val="2222553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953BF95-1E2E-4E73-82E3-EE46556DB733}" type="datetimeFigureOut">
              <a:rPr lang="en-US"/>
              <a:pPr>
                <a:defRPr/>
              </a:pPr>
              <a:t>5/20/2016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F24937-B787-4C70-B192-56508265AAE8}" type="slidenum">
              <a:rPr lang="en-US" altLang="en-US"/>
              <a:pPr/>
              <a:t>‹#›</a:t>
            </a:fld>
            <a:endParaRPr lang="en-US" altLang="en-US"/>
          </a:p>
        </p:txBody>
      </p:sp>
    </p:spTree>
    <p:extLst>
      <p:ext uri="{BB962C8B-B14F-4D97-AF65-F5344CB8AC3E}">
        <p14:creationId xmlns:p14="http://schemas.microsoft.com/office/powerpoint/2010/main" val="1431179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54B2799-3154-419F-9416-DEDD7DC24966}" type="datetimeFigureOut">
              <a:rPr lang="en-US"/>
              <a:pPr>
                <a:defRPr/>
              </a:pPr>
              <a:t>5/20/2016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8C12D5C-38DC-4F1D-B6C2-E6956A5B9B29}" type="slidenum">
              <a:rPr lang="en-US" altLang="en-US"/>
              <a:pPr/>
              <a:t>‹#›</a:t>
            </a:fld>
            <a:endParaRPr lang="en-US" altLang="en-US"/>
          </a:p>
        </p:txBody>
      </p:sp>
    </p:spTree>
    <p:extLst>
      <p:ext uri="{BB962C8B-B14F-4D97-AF65-F5344CB8AC3E}">
        <p14:creationId xmlns:p14="http://schemas.microsoft.com/office/powerpoint/2010/main" val="138168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906BB5-C4BA-47AF-9E00-2FD2934B9F47}" type="datetimeFigureOut">
              <a:rPr lang="en-US"/>
              <a:pPr>
                <a:defRPr/>
              </a:pPr>
              <a:t>5/20/2016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E87DF72-28B5-4254-8CA5-C70298AD1A29}" type="slidenum">
              <a:rPr lang="en-US" altLang="en-US"/>
              <a:pPr/>
              <a:t>‹#›</a:t>
            </a:fld>
            <a:endParaRPr lang="en-US" altLang="en-US"/>
          </a:p>
        </p:txBody>
      </p:sp>
    </p:spTree>
    <p:extLst>
      <p:ext uri="{BB962C8B-B14F-4D97-AF65-F5344CB8AC3E}">
        <p14:creationId xmlns:p14="http://schemas.microsoft.com/office/powerpoint/2010/main" val="1409136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AEBE19-F9DA-419B-B732-D947D20DDBBE}" type="datetimeFigureOut">
              <a:rPr lang="en-US"/>
              <a:pPr>
                <a:defRPr/>
              </a:pPr>
              <a:t>5/20/2016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00870D7-AB3F-44C6-8061-98A685B71244}" type="slidenum">
              <a:rPr lang="en-US" altLang="en-US"/>
              <a:pPr/>
              <a:t>‹#›</a:t>
            </a:fld>
            <a:endParaRPr lang="en-US" altLang="en-US"/>
          </a:p>
        </p:txBody>
      </p:sp>
    </p:spTree>
    <p:extLst>
      <p:ext uri="{BB962C8B-B14F-4D97-AF65-F5344CB8AC3E}">
        <p14:creationId xmlns:p14="http://schemas.microsoft.com/office/powerpoint/2010/main" val="133946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38A8F114-7B38-4854-8988-AE58840ED483}" type="slidenum">
              <a:rPr lang="en-US" altLang="en-US"/>
              <a:pPr/>
              <a:t>‹#›</a:t>
            </a:fld>
            <a:endParaRPr lang="en-US" altLang="en-US"/>
          </a:p>
        </p:txBody>
      </p:sp>
    </p:spTree>
    <p:extLst>
      <p:ext uri="{BB962C8B-B14F-4D97-AF65-F5344CB8AC3E}">
        <p14:creationId xmlns:p14="http://schemas.microsoft.com/office/powerpoint/2010/main" val="109427421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B90C06-65A7-4FEC-89AA-6E4320E6410A}" type="datetimeFigureOut">
              <a:rPr lang="en-US"/>
              <a:pPr>
                <a:defRPr/>
              </a:pPr>
              <a:t>5/20/2016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F832D76-BA9C-461D-A0FC-0E753338E21B}" type="slidenum">
              <a:rPr lang="en-US" altLang="en-US"/>
              <a:pPr/>
              <a:t>‹#›</a:t>
            </a:fld>
            <a:endParaRPr lang="en-US" altLang="en-US"/>
          </a:p>
        </p:txBody>
      </p:sp>
    </p:spTree>
    <p:extLst>
      <p:ext uri="{BB962C8B-B14F-4D97-AF65-F5344CB8AC3E}">
        <p14:creationId xmlns:p14="http://schemas.microsoft.com/office/powerpoint/2010/main" val="3670889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D37502-958B-49E8-9428-254440F491F6}" type="datetimeFigureOut">
              <a:rPr lang="en-US"/>
              <a:pPr>
                <a:defRPr/>
              </a:pPr>
              <a:t>5/20/2016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AED2947-284E-4441-A829-F6C802B05536}" type="slidenum">
              <a:rPr lang="en-US" altLang="en-US"/>
              <a:pPr/>
              <a:t>‹#›</a:t>
            </a:fld>
            <a:endParaRPr lang="en-US" altLang="en-US"/>
          </a:p>
        </p:txBody>
      </p:sp>
    </p:spTree>
    <p:extLst>
      <p:ext uri="{BB962C8B-B14F-4D97-AF65-F5344CB8AC3E}">
        <p14:creationId xmlns:p14="http://schemas.microsoft.com/office/powerpoint/2010/main" val="3682810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44065B-BD83-4B6C-9587-189DA628B856}" type="datetimeFigureOut">
              <a:rPr lang="en-US"/>
              <a:pPr>
                <a:defRPr/>
              </a:pPr>
              <a:t>5/20/2016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696BF65-B3A9-4707-8BEE-F60F92359153}" type="slidenum">
              <a:rPr lang="en-US" altLang="en-US"/>
              <a:pPr/>
              <a:t>‹#›</a:t>
            </a:fld>
            <a:endParaRPr lang="en-US" altLang="en-US"/>
          </a:p>
        </p:txBody>
      </p:sp>
    </p:spTree>
    <p:extLst>
      <p:ext uri="{BB962C8B-B14F-4D97-AF65-F5344CB8AC3E}">
        <p14:creationId xmlns:p14="http://schemas.microsoft.com/office/powerpoint/2010/main" val="373438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1FA4B4-A1BE-44E5-90C2-B6512D7E0DB8}" type="datetimeFigureOut">
              <a:rPr lang="en-US"/>
              <a:pPr>
                <a:defRPr/>
              </a:pPr>
              <a:t>5/20/2016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D76940-B3DA-4FB6-9CB4-473871443441}" type="slidenum">
              <a:rPr lang="en-US" altLang="en-US"/>
              <a:pPr/>
              <a:t>‹#›</a:t>
            </a:fld>
            <a:endParaRPr lang="en-US" altLang="en-US"/>
          </a:p>
        </p:txBody>
      </p:sp>
    </p:spTree>
    <p:extLst>
      <p:ext uri="{BB962C8B-B14F-4D97-AF65-F5344CB8AC3E}">
        <p14:creationId xmlns:p14="http://schemas.microsoft.com/office/powerpoint/2010/main" val="2178796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8C9039-719A-434C-B1B8-D01F99154E09}" type="datetimeFigureOut">
              <a:rPr lang="en-US"/>
              <a:pPr>
                <a:defRPr/>
              </a:pPr>
              <a:t>5/20/2016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87B4D2-2267-425C-BE37-6C8407E1D348}" type="slidenum">
              <a:rPr lang="en-US" altLang="en-US"/>
              <a:pPr/>
              <a:t>‹#›</a:t>
            </a:fld>
            <a:endParaRPr lang="en-US" altLang="en-US"/>
          </a:p>
        </p:txBody>
      </p:sp>
    </p:spTree>
    <p:extLst>
      <p:ext uri="{BB962C8B-B14F-4D97-AF65-F5344CB8AC3E}">
        <p14:creationId xmlns:p14="http://schemas.microsoft.com/office/powerpoint/2010/main" val="255342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68"/>
            <a:ext cx="8229600" cy="1143000"/>
          </a:xfrm>
        </p:spPr>
        <p:txBody>
          <a:bodyPr/>
          <a:lstStyle>
            <a:lvl1pPr>
              <a:defRPr sz="3600" b="1" i="0" baseline="0"/>
            </a:lvl1pPr>
          </a:lstStyle>
          <a:p>
            <a:r>
              <a:rPr lang="en-US" smtClean="0"/>
              <a:t>Click to edit Master title style</a:t>
            </a:r>
            <a:endParaRPr lang="en-US" dirty="0"/>
          </a:p>
        </p:txBody>
      </p:sp>
      <p:sp>
        <p:nvSpPr>
          <p:cNvPr id="4" name="Text Placeholder 2"/>
          <p:cNvSpPr>
            <a:spLocks noGrp="1"/>
          </p:cNvSpPr>
          <p:nvPr>
            <p:ph idx="1"/>
          </p:nvPr>
        </p:nvSpPr>
        <p:spPr>
          <a:xfrm>
            <a:off x="1371600" y="2438400"/>
            <a:ext cx="7315200" cy="3413397"/>
          </a:xfrm>
          <a:prstGeom prst="rect">
            <a:avLst/>
          </a:prstGeom>
        </p:spPr>
        <p:txBody>
          <a:bodyPr rtlCol="0">
            <a:norm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0"/>
          </p:nvPr>
        </p:nvSpPr>
        <p:spPr/>
        <p:txBody>
          <a:bodyPr/>
          <a:lstStyle>
            <a:lvl1pPr>
              <a:defRPr/>
            </a:lvl1pPr>
          </a:lstStyle>
          <a:p>
            <a:fld id="{04018D1F-B2B3-4C46-8A4A-BEA8FCCB80B5}" type="slidenum">
              <a:rPr lang="en-US" altLang="en-US"/>
              <a:pPr/>
              <a:t>‹#›</a:t>
            </a:fld>
            <a:endParaRPr lang="en-US" altLang="en-US"/>
          </a:p>
        </p:txBody>
      </p:sp>
    </p:spTree>
    <p:extLst>
      <p:ext uri="{BB962C8B-B14F-4D97-AF65-F5344CB8AC3E}">
        <p14:creationId xmlns:p14="http://schemas.microsoft.com/office/powerpoint/2010/main" val="39343281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990600"/>
            <a:ext cx="7467600" cy="1143000"/>
          </a:xfrm>
          <a:prstGeom prst="rect">
            <a:avLst/>
          </a:prstGeom>
        </p:spPr>
        <p:txBody>
          <a:bodyPr rtlCol="0">
            <a:normAutofit/>
          </a:bodyPr>
          <a:lstStyle>
            <a:lvl1pPr>
              <a:defRPr sz="3600" b="1" i="0" baseline="0"/>
            </a:lvl1pPr>
          </a:lstStyle>
          <a:p>
            <a:r>
              <a:rPr lang="en-US" smtClean="0"/>
              <a:t>Click to edit Master title style</a:t>
            </a:r>
            <a:endParaRPr lang="en-US" dirty="0"/>
          </a:p>
        </p:txBody>
      </p:sp>
      <p:sp>
        <p:nvSpPr>
          <p:cNvPr id="6" name="Text Placeholder 2"/>
          <p:cNvSpPr>
            <a:spLocks noGrp="1"/>
          </p:cNvSpPr>
          <p:nvPr>
            <p:ph idx="1"/>
          </p:nvPr>
        </p:nvSpPr>
        <p:spPr>
          <a:xfrm>
            <a:off x="1371600" y="2438400"/>
            <a:ext cx="7315200" cy="3413397"/>
          </a:xfrm>
          <a:prstGeom prst="rect">
            <a:avLst/>
          </a:prstGeom>
        </p:spPr>
        <p:txBody>
          <a:bodyPr rtlCol="0">
            <a:norm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431DB40B-95FD-4B29-9739-E8ADA4306F13}" type="slidenum">
              <a:rPr lang="en-US" altLang="en-US"/>
              <a:pPr/>
              <a:t>‹#›</a:t>
            </a:fld>
            <a:endParaRPr lang="en-US" altLang="en-US"/>
          </a:p>
        </p:txBody>
      </p:sp>
    </p:spTree>
    <p:extLst>
      <p:ext uri="{BB962C8B-B14F-4D97-AF65-F5344CB8AC3E}">
        <p14:creationId xmlns:p14="http://schemas.microsoft.com/office/powerpoint/2010/main" val="291122953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rgbClr val="FFFFFF"/>
                </a:solidFill>
              </a:defRPr>
            </a:lvl1pPr>
          </a:lstStyle>
          <a:p>
            <a:fld id="{EF4E0D47-69A8-4642-80A3-63D6CEB21C40}" type="slidenum">
              <a:rPr lang="en-US" altLang="en-US"/>
              <a:pPr/>
              <a:t>‹#›</a:t>
            </a:fld>
            <a:endParaRPr lang="en-US" altLang="en-US"/>
          </a:p>
        </p:txBody>
      </p:sp>
    </p:spTree>
    <p:extLst>
      <p:ext uri="{BB962C8B-B14F-4D97-AF65-F5344CB8AC3E}">
        <p14:creationId xmlns:p14="http://schemas.microsoft.com/office/powerpoint/2010/main" val="260636067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34" charset="-128"/>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58F79B9-028F-4231-91E1-5EB233D30526}"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25989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4" descr="Title-Page-cop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3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524000"/>
            <a:ext cx="38481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8481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8C159BE-EFDE-4CD1-A448-68E04B654BC4}" type="slidenum">
              <a:rPr lang="en-US" altLang="en-US"/>
              <a:pPr/>
              <a:t>‹#›</a:t>
            </a:fld>
            <a:endParaRPr lang="en-US" altLang="en-US">
              <a:solidFill>
                <a:srgbClr val="000000"/>
              </a:solidFill>
            </a:endParaRPr>
          </a:p>
        </p:txBody>
      </p:sp>
    </p:spTree>
    <p:extLst>
      <p:ext uri="{BB962C8B-B14F-4D97-AF65-F5344CB8AC3E}">
        <p14:creationId xmlns:p14="http://schemas.microsoft.com/office/powerpoint/2010/main" val="85534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1319165"/>
            <a:ext cx="8229600" cy="1143000"/>
          </a:xfrm>
          <a:prstGeom prst="rect">
            <a:avLst/>
          </a:prstGeom>
        </p:spPr>
        <p:txBody>
          <a:bodyPr rtlCol="0">
            <a:normAutofit/>
          </a:bodyPr>
          <a:lstStyle/>
          <a:p>
            <a:r>
              <a:rPr lang="en-US" smtClean="0"/>
              <a:t>Click to edit Master title style</a:t>
            </a:r>
            <a:endParaRPr lang="en-US" dirty="0"/>
          </a:p>
        </p:txBody>
      </p:sp>
      <p:sp>
        <p:nvSpPr>
          <p:cNvPr id="6" name="Text Placeholder 2"/>
          <p:cNvSpPr>
            <a:spLocks noGrp="1"/>
          </p:cNvSpPr>
          <p:nvPr>
            <p:ph idx="1"/>
          </p:nvPr>
        </p:nvSpPr>
        <p:spPr>
          <a:xfrm>
            <a:off x="457200" y="2712767"/>
            <a:ext cx="8229600" cy="3413397"/>
          </a:xfrm>
          <a:prstGeom prst="rect">
            <a:avLst/>
          </a:prstGeom>
        </p:spPr>
        <p:txBody>
          <a:bodyPr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6888163" y="6423025"/>
            <a:ext cx="2133600" cy="365125"/>
          </a:xfrm>
        </p:spPr>
        <p:txBody>
          <a:bodyPr/>
          <a:lstStyle>
            <a:lvl1pPr>
              <a:defRPr/>
            </a:lvl1pPr>
          </a:lstStyle>
          <a:p>
            <a:fld id="{56DB7C8B-BAFC-4FAD-8DF2-6E208BEFAA4D}" type="slidenum">
              <a:rPr lang="en-US" altLang="en-US"/>
              <a:pPr/>
              <a:t>‹#›</a:t>
            </a:fld>
            <a:endParaRPr lang="en-US" altLang="en-US"/>
          </a:p>
        </p:txBody>
      </p:sp>
    </p:spTree>
    <p:extLst>
      <p:ext uri="{BB962C8B-B14F-4D97-AF65-F5344CB8AC3E}">
        <p14:creationId xmlns:p14="http://schemas.microsoft.com/office/powerpoint/2010/main" val="313207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319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2713038"/>
            <a:ext cx="82296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1C13C1-BEA8-4DB2-A21B-8323AD0A5E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81" r:id="rId4"/>
    <p:sldLayoutId id="2147484996" r:id="rId5"/>
    <p:sldLayoutId id="2147484997" r:id="rId6"/>
    <p:sldLayoutId id="2147484998" r:id="rId7"/>
    <p:sldLayoutId id="2147484999" r:id="rId8"/>
    <p:sldLayoutId id="2147485000" r:id="rId9"/>
    <p:sldLayoutId id="2147485001" r:id="rId10"/>
    <p:sldLayoutId id="2147485002" r:id="rId11"/>
    <p:sldLayoutId id="2147485003" r:id="rId12"/>
    <p:sldLayoutId id="2147485005" r:id="rId13"/>
  </p:sldLayoutIdLst>
  <p:hf hdr="0" ftr="0" dt="0"/>
  <p:txStyles>
    <p:titleStyle>
      <a:lvl1pPr algn="l" defTabSz="457200" rtl="0" eaLnBrk="0" fontAlgn="base" hangingPunct="0">
        <a:spcBef>
          <a:spcPct val="0"/>
        </a:spcBef>
        <a:spcAft>
          <a:spcPct val="0"/>
        </a:spcAft>
        <a:defRPr sz="4400" kern="1200">
          <a:solidFill>
            <a:schemeClr val="tx2"/>
          </a:solidFill>
          <a:latin typeface="Arial"/>
          <a:ea typeface="+mj-ea"/>
          <a:cs typeface="Arial"/>
        </a:defRPr>
      </a:lvl1pPr>
      <a:lvl2pPr algn="l" defTabSz="457200" rtl="0" eaLnBrk="0" fontAlgn="base" hangingPunct="0">
        <a:spcBef>
          <a:spcPct val="0"/>
        </a:spcBef>
        <a:spcAft>
          <a:spcPct val="0"/>
        </a:spcAft>
        <a:defRPr sz="4400">
          <a:solidFill>
            <a:schemeClr val="tx2"/>
          </a:solidFill>
          <a:latin typeface="Arial" charset="0"/>
          <a:cs typeface="Arial" charset="0"/>
        </a:defRPr>
      </a:lvl2pPr>
      <a:lvl3pPr algn="l" defTabSz="457200" rtl="0" eaLnBrk="0" fontAlgn="base" hangingPunct="0">
        <a:spcBef>
          <a:spcPct val="0"/>
        </a:spcBef>
        <a:spcAft>
          <a:spcPct val="0"/>
        </a:spcAft>
        <a:defRPr sz="4400">
          <a:solidFill>
            <a:schemeClr val="tx2"/>
          </a:solidFill>
          <a:latin typeface="Arial" charset="0"/>
          <a:cs typeface="Arial" charset="0"/>
        </a:defRPr>
      </a:lvl3pPr>
      <a:lvl4pPr algn="l" defTabSz="457200" rtl="0" eaLnBrk="0" fontAlgn="base" hangingPunct="0">
        <a:spcBef>
          <a:spcPct val="0"/>
        </a:spcBef>
        <a:spcAft>
          <a:spcPct val="0"/>
        </a:spcAft>
        <a:defRPr sz="4400">
          <a:solidFill>
            <a:schemeClr val="tx2"/>
          </a:solidFill>
          <a:latin typeface="Arial" charset="0"/>
          <a:cs typeface="Arial" charset="0"/>
        </a:defRPr>
      </a:lvl4pPr>
      <a:lvl5pPr algn="l" defTabSz="457200" rtl="0" eaLnBrk="0" fontAlgn="base" hangingPunct="0">
        <a:spcBef>
          <a:spcPct val="0"/>
        </a:spcBef>
        <a:spcAft>
          <a:spcPct val="0"/>
        </a:spcAft>
        <a:defRPr sz="4400">
          <a:solidFill>
            <a:schemeClr val="tx2"/>
          </a:solidFill>
          <a:latin typeface="Arial" charset="0"/>
          <a:cs typeface="Arial" charset="0"/>
        </a:defRPr>
      </a:lvl5pPr>
      <a:lvl6pPr marL="457200" algn="l" defTabSz="457200" rtl="0" eaLnBrk="1" fontAlgn="base" hangingPunct="1">
        <a:spcBef>
          <a:spcPct val="0"/>
        </a:spcBef>
        <a:spcAft>
          <a:spcPct val="0"/>
        </a:spcAft>
        <a:defRPr sz="4400">
          <a:solidFill>
            <a:schemeClr val="tx2"/>
          </a:solidFill>
          <a:latin typeface="Arial" charset="0"/>
          <a:cs typeface="Arial" charset="0"/>
        </a:defRPr>
      </a:lvl6pPr>
      <a:lvl7pPr marL="914400" algn="l" defTabSz="457200" rtl="0" eaLnBrk="1" fontAlgn="base" hangingPunct="1">
        <a:spcBef>
          <a:spcPct val="0"/>
        </a:spcBef>
        <a:spcAft>
          <a:spcPct val="0"/>
        </a:spcAft>
        <a:defRPr sz="4400">
          <a:solidFill>
            <a:schemeClr val="tx2"/>
          </a:solidFill>
          <a:latin typeface="Arial" charset="0"/>
          <a:cs typeface="Arial" charset="0"/>
        </a:defRPr>
      </a:lvl7pPr>
      <a:lvl8pPr marL="1371600" algn="l" defTabSz="457200" rtl="0" eaLnBrk="1" fontAlgn="base" hangingPunct="1">
        <a:spcBef>
          <a:spcPct val="0"/>
        </a:spcBef>
        <a:spcAft>
          <a:spcPct val="0"/>
        </a:spcAft>
        <a:defRPr sz="4400">
          <a:solidFill>
            <a:schemeClr val="tx2"/>
          </a:solidFill>
          <a:latin typeface="Arial" charset="0"/>
          <a:cs typeface="Arial" charset="0"/>
        </a:defRPr>
      </a:lvl8pPr>
      <a:lvl9pPr marL="1828800" algn="l" defTabSz="457200"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defTabSz="457200" rtl="0" eaLnBrk="0" fontAlgn="base" hangingPunct="0">
        <a:lnSpc>
          <a:spcPct val="70000"/>
        </a:lnSpc>
        <a:spcBef>
          <a:spcPct val="20000"/>
        </a:spcBef>
        <a:spcAft>
          <a:spcPct val="0"/>
        </a:spcAft>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0" fontAlgn="base" hangingPunct="0">
        <a:lnSpc>
          <a:spcPct val="70000"/>
        </a:lnSpc>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0" fontAlgn="base" hangingPunct="0">
        <a:lnSpc>
          <a:spcPct val="70000"/>
        </a:lnSpc>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0" fontAlgn="base" hangingPunct="0">
        <a:lnSpc>
          <a:spcPct val="70000"/>
        </a:lnSpc>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lnSpc>
          <a:spcPct val="70000"/>
        </a:lnSpc>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34" charset="-128"/>
              </a:defRPr>
            </a:lvl1pPr>
          </a:lstStyle>
          <a:p>
            <a:pPr>
              <a:defRPr/>
            </a:pPr>
            <a:fld id="{EDFC43A7-875F-41B2-A08F-DEA0F7725B1D}" type="datetimeFigureOut">
              <a:rPr lang="en-US"/>
              <a:pPr>
                <a:defRPr/>
              </a:pPr>
              <a:t>5/20/2016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34"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02447F3-FB8B-4B80-A416-9DDAC40BC6F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82" r:id="rId1"/>
    <p:sldLayoutId id="2147484983" r:id="rId2"/>
    <p:sldLayoutId id="2147484984" r:id="rId3"/>
    <p:sldLayoutId id="2147484985" r:id="rId4"/>
    <p:sldLayoutId id="2147484986" r:id="rId5"/>
    <p:sldLayoutId id="2147484987" r:id="rId6"/>
    <p:sldLayoutId id="2147484988" r:id="rId7"/>
    <p:sldLayoutId id="2147484989" r:id="rId8"/>
    <p:sldLayoutId id="2147484990" r:id="rId9"/>
    <p:sldLayoutId id="2147484991" r:id="rId10"/>
    <p:sldLayoutId id="2147484992" r:id="rId11"/>
  </p:sldLayoutIdLst>
  <p:txStyles>
    <p:titleStyle>
      <a:lvl1pPr algn="ctr" defTabSz="457200" rtl="0" eaLnBrk="0" fontAlgn="base" hangingPunct="0">
        <a:spcBef>
          <a:spcPct val="0"/>
        </a:spcBef>
        <a:spcAft>
          <a:spcPct val="0"/>
        </a:spcAft>
        <a:defRPr sz="3600" b="1" kern="1200">
          <a:solidFill>
            <a:schemeClr val="tx1"/>
          </a:solidFill>
          <a:latin typeface="Arial" pitchFamily="34" charset="0"/>
          <a:ea typeface="+mj-ea"/>
          <a:cs typeface="+mj-cs"/>
        </a:defRPr>
      </a:lvl1pPr>
      <a:lvl2pPr algn="ctr" defTabSz="457200" rtl="0" eaLnBrk="0" fontAlgn="base" hangingPunct="0">
        <a:spcBef>
          <a:spcPct val="0"/>
        </a:spcBef>
        <a:spcAft>
          <a:spcPct val="0"/>
        </a:spcAft>
        <a:defRPr sz="3600" b="1">
          <a:solidFill>
            <a:schemeClr val="tx1"/>
          </a:solidFill>
          <a:latin typeface="Arial" pitchFamily="34" charset="0"/>
        </a:defRPr>
      </a:lvl2pPr>
      <a:lvl3pPr algn="ctr" defTabSz="457200" rtl="0" eaLnBrk="0" fontAlgn="base" hangingPunct="0">
        <a:spcBef>
          <a:spcPct val="0"/>
        </a:spcBef>
        <a:spcAft>
          <a:spcPct val="0"/>
        </a:spcAft>
        <a:defRPr sz="3600" b="1">
          <a:solidFill>
            <a:schemeClr val="tx1"/>
          </a:solidFill>
          <a:latin typeface="Arial" pitchFamily="34" charset="0"/>
        </a:defRPr>
      </a:lvl3pPr>
      <a:lvl4pPr algn="ctr" defTabSz="457200" rtl="0" eaLnBrk="0" fontAlgn="base" hangingPunct="0">
        <a:spcBef>
          <a:spcPct val="0"/>
        </a:spcBef>
        <a:spcAft>
          <a:spcPct val="0"/>
        </a:spcAft>
        <a:defRPr sz="3600" b="1">
          <a:solidFill>
            <a:schemeClr val="tx1"/>
          </a:solidFill>
          <a:latin typeface="Arial" pitchFamily="34" charset="0"/>
        </a:defRPr>
      </a:lvl4pPr>
      <a:lvl5pPr algn="ctr" defTabSz="457200" rtl="0" eaLnBrk="0" fontAlgn="base" hangingPunct="0">
        <a:spcBef>
          <a:spcPct val="0"/>
        </a:spcBef>
        <a:spcAft>
          <a:spcPct val="0"/>
        </a:spcAft>
        <a:defRPr sz="3600" b="1">
          <a:solidFill>
            <a:schemeClr val="tx1"/>
          </a:solidFill>
          <a:latin typeface="Arial"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ts val="600"/>
        </a:spcBef>
        <a:spcAft>
          <a:spcPct val="0"/>
        </a:spcAft>
        <a:buFont typeface="Arial" panose="020B0604020202020204" pitchFamily="34" charset="0"/>
        <a:buChar char="•"/>
        <a:defRPr sz="3200" kern="1200">
          <a:solidFill>
            <a:schemeClr val="tx1"/>
          </a:solidFill>
          <a:latin typeface="Arial" pitchFamily="34" charset="0"/>
          <a:ea typeface="+mn-ea"/>
          <a:cs typeface="+mn-cs"/>
        </a:defRPr>
      </a:lvl1pPr>
      <a:lvl2pPr marL="742950" indent="-285750" algn="l" defTabSz="457200" rtl="0" eaLnBrk="0" fontAlgn="base" hangingPunct="0">
        <a:spcBef>
          <a:spcPts val="6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1143000" indent="-228600" algn="l" defTabSz="457200" rtl="0" eaLnBrk="0" fontAlgn="base" hangingPunct="0">
        <a:spcBef>
          <a:spcPts val="6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1600200" indent="-228600" algn="l" defTabSz="457200" rtl="0" eaLnBrk="0" fontAlgn="base" hangingPunct="0">
        <a:spcBef>
          <a:spcPts val="6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2057400" indent="-228600" algn="l" defTabSz="457200" rtl="0" eaLnBrk="0" fontAlgn="base" hangingPunct="0">
        <a:spcBef>
          <a:spcPts val="6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apps.nasponline.org/standards-and-certification/graduate-education/index.asp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nasponline.org/standards-and-certification/graduate-program-approval/nasp-approved-program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nasponline.org/standards-and-certification/state-school-psychology-credentialing-requirement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money.usnews.com/careers/best-jobs/school-psychologis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ensus.gov/prod/2010pubs/acsbr09-15.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www.census.gov/prod/2010pubs/acs-11.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38200" y="3429000"/>
            <a:ext cx="7620000" cy="1200329"/>
          </a:xfrm>
          <a:prstGeom prst="rect">
            <a:avLst/>
          </a:prstGeom>
          <a:noFill/>
        </p:spPr>
        <p:txBody>
          <a:bodyPr wrap="square" rtlCol="0">
            <a:spAutoFit/>
          </a:bodyPr>
          <a:lstStyle/>
          <a:p>
            <a:r>
              <a:rPr lang="en-US" sz="3600" b="1" dirty="0" smtClean="0">
                <a:solidFill>
                  <a:schemeClr val="bg1">
                    <a:lumMod val="75000"/>
                  </a:schemeClr>
                </a:solidFill>
              </a:rPr>
              <a:t>Improving the Lives and Learning of Children and Youth</a:t>
            </a:r>
            <a:endParaRPr lang="en-US" sz="3600" b="1" dirty="0">
              <a:solidFill>
                <a:schemeClr val="bg1">
                  <a:lumMod val="75000"/>
                </a:schemeClr>
              </a:solidFill>
            </a:endParaRPr>
          </a:p>
        </p:txBody>
      </p:sp>
      <p:sp>
        <p:nvSpPr>
          <p:cNvPr id="4" name="TextBox 3"/>
          <p:cNvSpPr txBox="1"/>
          <p:nvPr/>
        </p:nvSpPr>
        <p:spPr>
          <a:xfrm>
            <a:off x="2286000" y="5867400"/>
            <a:ext cx="5791200" cy="830997"/>
          </a:xfrm>
          <a:prstGeom prst="rect">
            <a:avLst/>
          </a:prstGeom>
          <a:noFill/>
        </p:spPr>
        <p:txBody>
          <a:bodyPr wrap="square" rtlCol="0">
            <a:spAutoFit/>
          </a:bodyPr>
          <a:lstStyle/>
          <a:p>
            <a:r>
              <a:rPr lang="en-US" dirty="0" smtClean="0"/>
              <a:t>Insert Name and Date</a:t>
            </a:r>
          </a:p>
          <a:p>
            <a:r>
              <a:rPr lang="en-US" dirty="0" smtClean="0"/>
              <a:t>Location</a:t>
            </a:r>
            <a:endParaRPr lang="en-US" dirty="0"/>
          </a:p>
        </p:txBody>
      </p:sp>
    </p:spTree>
    <p:extLst>
      <p:ext uri="{BB962C8B-B14F-4D97-AF65-F5344CB8AC3E}">
        <p14:creationId xmlns:p14="http://schemas.microsoft.com/office/powerpoint/2010/main" val="98206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895600" y="589764"/>
            <a:ext cx="6106789" cy="1143000"/>
          </a:xfrm>
        </p:spPr>
        <p:txBody>
          <a:bodyPr/>
          <a:lstStyle/>
          <a:p>
            <a:r>
              <a:rPr lang="en-US" altLang="en-US" sz="4000" b="0" dirty="0" smtClean="0">
                <a:latin typeface="Arial" panose="020B0604020202020204" pitchFamily="34" charset="0"/>
                <a:cs typeface="Arial" panose="020B0604020202020204" pitchFamily="34" charset="0"/>
              </a:rPr>
              <a:t>Where do School Psychologists </a:t>
            </a:r>
            <a:r>
              <a:rPr lang="en-US" altLang="en-US" sz="4000" b="0" dirty="0">
                <a:latin typeface="Arial" panose="020B0604020202020204" pitchFamily="34" charset="0"/>
                <a:cs typeface="Arial" panose="020B0604020202020204" pitchFamily="34" charset="0"/>
              </a:rPr>
              <a:t>w</a:t>
            </a:r>
            <a:r>
              <a:rPr lang="en-US" altLang="en-US" sz="4000" b="0" dirty="0" smtClean="0">
                <a:latin typeface="Arial" panose="020B0604020202020204" pitchFamily="34" charset="0"/>
                <a:cs typeface="Arial" panose="020B0604020202020204" pitchFamily="34" charset="0"/>
              </a:rPr>
              <a:t>ork? </a:t>
            </a:r>
            <a:endParaRPr lang="en-US" altLang="en-US" sz="4000" b="0" dirty="0" smtClean="0">
              <a:solidFill>
                <a:srgbClr val="FF0000"/>
              </a:solidFill>
              <a:latin typeface="Arial" panose="020B0604020202020204" pitchFamily="34" charset="0"/>
              <a:cs typeface="Arial" panose="020B0604020202020204" pitchFamily="34" charset="0"/>
            </a:endParaRPr>
          </a:p>
        </p:txBody>
      </p:sp>
      <p:sp>
        <p:nvSpPr>
          <p:cNvPr id="2560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639D8F61-35CE-411D-B648-B4A42F199CDF}" type="slidenum">
              <a:rPr lang="en-US" altLang="en-US" sz="1400">
                <a:solidFill>
                  <a:srgbClr val="00386A"/>
                </a:solidFill>
              </a:rPr>
              <a:pPr>
                <a:lnSpc>
                  <a:spcPct val="100000"/>
                </a:lnSpc>
                <a:spcBef>
                  <a:spcPct val="0"/>
                </a:spcBef>
                <a:buFontTx/>
                <a:buNone/>
              </a:pPr>
              <a:t>10</a:t>
            </a:fld>
            <a:endParaRPr lang="en-US" altLang="en-US" sz="1400"/>
          </a:p>
        </p:txBody>
      </p:sp>
      <p:grpSp>
        <p:nvGrpSpPr>
          <p:cNvPr id="25605" name="Group 1"/>
          <p:cNvGrpSpPr>
            <a:grpSpLocks/>
          </p:cNvGrpSpPr>
          <p:nvPr/>
        </p:nvGrpSpPr>
        <p:grpSpPr bwMode="auto">
          <a:xfrm>
            <a:off x="232384" y="761155"/>
            <a:ext cx="9074805" cy="6040373"/>
            <a:chOff x="228775" y="335683"/>
            <a:chExt cx="8468537" cy="5575728"/>
          </a:xfrm>
        </p:grpSpPr>
        <p:pic>
          <p:nvPicPr>
            <p:cNvPr id="25606" name="Picture 6" descr="building-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75" y="828832"/>
              <a:ext cx="1916418" cy="508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building-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559" y="4545384"/>
              <a:ext cx="1143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building-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2551" y="4627108"/>
              <a:ext cx="1143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10"/>
            <p:cNvSpPr txBox="1">
              <a:spLocks noChangeArrowheads="1"/>
            </p:cNvSpPr>
            <p:nvPr/>
          </p:nvSpPr>
          <p:spPr bwMode="auto">
            <a:xfrm>
              <a:off x="530224" y="335683"/>
              <a:ext cx="13135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smtClean="0"/>
                <a:t>86% </a:t>
              </a:r>
              <a:endParaRPr lang="en-US" altLang="en-US" sz="1400" dirty="0"/>
            </a:p>
            <a:p>
              <a:pPr algn="ctr">
                <a:lnSpc>
                  <a:spcPct val="100000"/>
                </a:lnSpc>
                <a:spcBef>
                  <a:spcPct val="0"/>
                </a:spcBef>
                <a:buFontTx/>
                <a:buNone/>
              </a:pPr>
              <a:r>
                <a:rPr lang="en-US" altLang="en-US" sz="1400" dirty="0" smtClean="0"/>
                <a:t>Public Schools</a:t>
              </a:r>
              <a:endParaRPr lang="en-US" altLang="en-US" sz="1400" dirty="0"/>
            </a:p>
          </p:txBody>
        </p:sp>
        <p:sp>
          <p:nvSpPr>
            <p:cNvPr id="25610" name="TextBox 12"/>
            <p:cNvSpPr txBox="1">
              <a:spLocks noChangeArrowheads="1"/>
            </p:cNvSpPr>
            <p:nvPr/>
          </p:nvSpPr>
          <p:spPr bwMode="auto">
            <a:xfrm>
              <a:off x="4127227" y="3959259"/>
              <a:ext cx="1143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7</a:t>
              </a:r>
              <a:r>
                <a:rPr lang="en-US" altLang="en-US" sz="1400" dirty="0" smtClean="0"/>
                <a:t>%</a:t>
              </a:r>
              <a:endParaRPr lang="en-US" altLang="en-US" sz="1400" dirty="0"/>
            </a:p>
            <a:p>
              <a:pPr algn="ctr">
                <a:lnSpc>
                  <a:spcPct val="100000"/>
                </a:lnSpc>
                <a:spcBef>
                  <a:spcPct val="0"/>
                </a:spcBef>
                <a:buFontTx/>
                <a:buNone/>
              </a:pPr>
              <a:r>
                <a:rPr lang="en-US" altLang="en-US" sz="1400" dirty="0"/>
                <a:t>Private Practice</a:t>
              </a:r>
            </a:p>
          </p:txBody>
        </p:sp>
        <p:sp>
          <p:nvSpPr>
            <p:cNvPr id="25611" name="TextBox 13"/>
            <p:cNvSpPr txBox="1">
              <a:spLocks noChangeArrowheads="1"/>
            </p:cNvSpPr>
            <p:nvPr/>
          </p:nvSpPr>
          <p:spPr bwMode="auto">
            <a:xfrm>
              <a:off x="1825559" y="3673020"/>
              <a:ext cx="114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smtClean="0"/>
                <a:t>10%</a:t>
              </a:r>
              <a:endParaRPr lang="en-US" altLang="en-US" sz="1400" dirty="0"/>
            </a:p>
            <a:p>
              <a:pPr algn="ctr">
                <a:lnSpc>
                  <a:spcPct val="100000"/>
                </a:lnSpc>
                <a:spcBef>
                  <a:spcPct val="0"/>
                </a:spcBef>
                <a:buFontTx/>
                <a:buNone/>
              </a:pPr>
              <a:r>
                <a:rPr lang="en-US" altLang="en-US" sz="1400" dirty="0"/>
                <a:t>Colleges &amp; Universities</a:t>
              </a:r>
            </a:p>
            <a:p>
              <a:pPr algn="ctr">
                <a:lnSpc>
                  <a:spcPct val="100000"/>
                </a:lnSpc>
                <a:spcBef>
                  <a:spcPct val="0"/>
                </a:spcBef>
                <a:buFontTx/>
                <a:buNone/>
              </a:pPr>
              <a:endParaRPr lang="en-US" altLang="en-US" sz="1400" dirty="0"/>
            </a:p>
          </p:txBody>
        </p:sp>
        <p:pic>
          <p:nvPicPr>
            <p:cNvPr id="25613" name="Picture 15" descr="building-icon.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656" y="5025362"/>
              <a:ext cx="761999"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6" descr="building-icon.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556" y="5071835"/>
              <a:ext cx="658376" cy="65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Box 19"/>
            <p:cNvSpPr txBox="1">
              <a:spLocks noChangeArrowheads="1"/>
            </p:cNvSpPr>
            <p:nvPr/>
          </p:nvSpPr>
          <p:spPr bwMode="auto">
            <a:xfrm>
              <a:off x="5254559" y="3994062"/>
              <a:ext cx="114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smtClean="0"/>
                <a:t>6.7% </a:t>
              </a:r>
            </a:p>
            <a:p>
              <a:pPr algn="ctr">
                <a:lnSpc>
                  <a:spcPct val="100000"/>
                </a:lnSpc>
                <a:spcBef>
                  <a:spcPct val="0"/>
                </a:spcBef>
                <a:buFontTx/>
                <a:buNone/>
              </a:pPr>
              <a:r>
                <a:rPr lang="en-US" altLang="en-US" sz="1400" dirty="0" smtClean="0"/>
                <a:t>Faith-Based Schools</a:t>
              </a:r>
              <a:endParaRPr lang="en-US" altLang="en-US" sz="1400" dirty="0"/>
            </a:p>
          </p:txBody>
        </p:sp>
        <p:sp>
          <p:nvSpPr>
            <p:cNvPr id="25616" name="TextBox 20"/>
            <p:cNvSpPr txBox="1">
              <a:spLocks noChangeArrowheads="1"/>
            </p:cNvSpPr>
            <p:nvPr/>
          </p:nvSpPr>
          <p:spPr bwMode="auto">
            <a:xfrm>
              <a:off x="5913983" y="4367296"/>
              <a:ext cx="1371600" cy="68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smtClean="0"/>
                <a:t>1.6%</a:t>
              </a:r>
            </a:p>
            <a:p>
              <a:pPr algn="ctr">
                <a:lnSpc>
                  <a:spcPct val="100000"/>
                </a:lnSpc>
                <a:spcBef>
                  <a:spcPct val="0"/>
                </a:spcBef>
                <a:buFontTx/>
                <a:buNone/>
              </a:pPr>
              <a:r>
                <a:rPr lang="en-US" altLang="en-US" sz="1400" dirty="0" smtClean="0"/>
                <a:t>Dept. of Education</a:t>
              </a:r>
              <a:endParaRPr lang="en-US" altLang="en-US" sz="1400" dirty="0"/>
            </a:p>
          </p:txBody>
        </p:sp>
        <p:sp>
          <p:nvSpPr>
            <p:cNvPr id="25617" name="TextBox 21"/>
            <p:cNvSpPr txBox="1">
              <a:spLocks noChangeArrowheads="1"/>
            </p:cNvSpPr>
            <p:nvPr/>
          </p:nvSpPr>
          <p:spPr bwMode="auto">
            <a:xfrm>
              <a:off x="6991095" y="4596257"/>
              <a:ext cx="114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smtClean="0"/>
                <a:t>1.5 Clinics </a:t>
              </a:r>
              <a:r>
                <a:rPr lang="en-US" altLang="en-US" sz="1400" dirty="0"/>
                <a:t>&amp; hospitals</a:t>
              </a:r>
            </a:p>
          </p:txBody>
        </p:sp>
        <p:sp>
          <p:nvSpPr>
            <p:cNvPr id="25622" name="TextBox 40"/>
            <p:cNvSpPr txBox="1">
              <a:spLocks noChangeArrowheads="1"/>
            </p:cNvSpPr>
            <p:nvPr/>
          </p:nvSpPr>
          <p:spPr bwMode="auto">
            <a:xfrm>
              <a:off x="4572000" y="2831068"/>
              <a:ext cx="4125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800" b="1">
                  <a:solidFill>
                    <a:schemeClr val="bg1"/>
                  </a:solidFill>
                </a:rPr>
                <a:t>7.7%</a:t>
              </a:r>
            </a:p>
          </p:txBody>
        </p:sp>
      </p:grpSp>
      <p:pic>
        <p:nvPicPr>
          <p:cNvPr id="23" name="Picture 8" descr="building-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483" y="5138104"/>
            <a:ext cx="1241380" cy="151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3"/>
          <p:cNvSpPr txBox="1">
            <a:spLocks noChangeArrowheads="1"/>
          </p:cNvSpPr>
          <p:nvPr/>
        </p:nvSpPr>
        <p:spPr bwMode="auto">
          <a:xfrm>
            <a:off x="3200400" y="4608493"/>
            <a:ext cx="114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8</a:t>
            </a:r>
            <a:r>
              <a:rPr lang="en-US" altLang="en-US" sz="1400" dirty="0" smtClean="0"/>
              <a:t>%</a:t>
            </a:r>
            <a:endParaRPr lang="en-US" altLang="en-US" sz="1400" dirty="0"/>
          </a:p>
          <a:p>
            <a:pPr algn="ctr">
              <a:lnSpc>
                <a:spcPct val="100000"/>
              </a:lnSpc>
              <a:spcBef>
                <a:spcPct val="0"/>
              </a:spcBef>
              <a:buFontTx/>
              <a:buNone/>
            </a:pPr>
            <a:r>
              <a:rPr lang="en-US" altLang="en-US" sz="1400" dirty="0" smtClean="0"/>
              <a:t>Private Schools</a:t>
            </a:r>
            <a:endParaRPr lang="en-US" altLang="en-US" sz="1400" dirty="0"/>
          </a:p>
          <a:p>
            <a:pPr algn="ctr">
              <a:lnSpc>
                <a:spcPct val="100000"/>
              </a:lnSpc>
              <a:spcBef>
                <a:spcPct val="0"/>
              </a:spcBef>
              <a:buFontTx/>
              <a:buNone/>
            </a:pPr>
            <a:endParaRPr lang="en-US" altLang="en-US" sz="1400" dirty="0"/>
          </a:p>
        </p:txBody>
      </p:sp>
      <p:pic>
        <p:nvPicPr>
          <p:cNvPr id="25" name="Picture 9" descr="building-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1894" y="5443902"/>
            <a:ext cx="1026696"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1"/>
          <p:cNvSpPr>
            <a:spLocks noChangeArrowheads="1"/>
          </p:cNvSpPr>
          <p:nvPr/>
        </p:nvSpPr>
        <p:spPr bwMode="auto">
          <a:xfrm>
            <a:off x="538212" y="6312841"/>
            <a:ext cx="6477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 typeface="Times" panose="02020603050405020304" pitchFamily="18" charset="0"/>
              <a:buNone/>
            </a:pPr>
            <a:endParaRPr lang="en-US" altLang="en-US" sz="1600" dirty="0">
              <a:solidFill>
                <a:srgbClr val="3A5CB2"/>
              </a:solidFill>
              <a:latin typeface="Trebuchet MS" panose="020B0603020202020204" pitchFamily="34" charset="0"/>
            </a:endParaRPr>
          </a:p>
          <a:p>
            <a:pPr eaLnBrk="1" hangingPunct="1">
              <a:lnSpc>
                <a:spcPct val="100000"/>
              </a:lnSpc>
              <a:spcBef>
                <a:spcPct val="0"/>
              </a:spcBef>
              <a:buFontTx/>
              <a:buNone/>
            </a:pPr>
            <a:r>
              <a:rPr lang="en-US" altLang="en-US" sz="1600" dirty="0">
                <a:solidFill>
                  <a:srgbClr val="00386A"/>
                </a:solidFill>
                <a:latin typeface="Trebuchet MS Bold" panose="020B0703020202020204" pitchFamily="34" charset="0"/>
              </a:rPr>
              <a:t>Sources: </a:t>
            </a:r>
            <a:r>
              <a:rPr lang="en-US" altLang="en-US" sz="1600" dirty="0" smtClean="0">
                <a:solidFill>
                  <a:srgbClr val="00386A"/>
                </a:solidFill>
                <a:latin typeface="Trebuchet MS Bold" panose="020B0703020202020204" pitchFamily="34" charset="0"/>
              </a:rPr>
              <a:t>Walcott, </a:t>
            </a:r>
            <a:r>
              <a:rPr lang="en-US" altLang="en-US" sz="1600" dirty="0" err="1" smtClean="0">
                <a:solidFill>
                  <a:srgbClr val="00386A"/>
                </a:solidFill>
                <a:latin typeface="Trebuchet MS Bold" panose="020B0703020202020204" pitchFamily="34" charset="0"/>
              </a:rPr>
              <a:t>Charvat</a:t>
            </a:r>
            <a:r>
              <a:rPr lang="en-US" altLang="en-US" sz="1600" dirty="0" smtClean="0">
                <a:solidFill>
                  <a:srgbClr val="00386A"/>
                </a:solidFill>
                <a:latin typeface="Trebuchet MS Bold" panose="020B0703020202020204" pitchFamily="34" charset="0"/>
              </a:rPr>
              <a:t>, McNamara, &amp; Hyson</a:t>
            </a:r>
            <a:r>
              <a:rPr lang="en-US" altLang="en-US" sz="1600" dirty="0">
                <a:solidFill>
                  <a:srgbClr val="3A5CB2"/>
                </a:solidFill>
                <a:latin typeface="Trebuchet MS" panose="020B0603020202020204" pitchFamily="34" charset="0"/>
              </a:rPr>
              <a:t> </a:t>
            </a:r>
            <a:r>
              <a:rPr lang="en-US" altLang="en-US" sz="1600" dirty="0" smtClean="0">
                <a:solidFill>
                  <a:srgbClr val="3A5CB2"/>
                </a:solidFill>
                <a:latin typeface="Trebuchet MS" panose="020B0603020202020204" pitchFamily="34" charset="0"/>
              </a:rPr>
              <a:t>(2015)</a:t>
            </a:r>
            <a:endParaRPr lang="en-US" altLang="en-US" sz="1600" dirty="0">
              <a:solidFill>
                <a:srgbClr val="00386A"/>
              </a:solidFill>
              <a:latin typeface="Times" panose="02020603050405020304" pitchFamily="18" charset="0"/>
            </a:endParaRPr>
          </a:p>
        </p:txBody>
      </p:sp>
    </p:spTree>
    <p:extLst>
      <p:ext uri="{BB962C8B-B14F-4D97-AF65-F5344CB8AC3E}">
        <p14:creationId xmlns:p14="http://schemas.microsoft.com/office/powerpoint/2010/main" val="2937066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US" altLang="en-US" b="0" dirty="0" smtClean="0">
                <a:latin typeface="Arial" panose="020B0604020202020204" pitchFamily="34" charset="0"/>
                <a:cs typeface="Arial" panose="020B0604020202020204" pitchFamily="34" charset="0"/>
              </a:rPr>
              <a:t>Who are today’s School Psychologists? </a:t>
            </a:r>
            <a:br>
              <a:rPr lang="en-US" altLang="en-US" b="0" dirty="0" smtClean="0">
                <a:latin typeface="Arial" panose="020B0604020202020204" pitchFamily="34" charset="0"/>
                <a:cs typeface="Arial" panose="020B0604020202020204" pitchFamily="34" charset="0"/>
              </a:rPr>
            </a:br>
            <a:r>
              <a:rPr lang="en-US" altLang="en-US" sz="3200" b="0" dirty="0" smtClean="0">
                <a:solidFill>
                  <a:srgbClr val="CE3C18"/>
                </a:solidFill>
                <a:latin typeface="Arial" panose="020B0604020202020204" pitchFamily="34" charset="0"/>
                <a:cs typeface="Arial" panose="020B0604020202020204" pitchFamily="34" charset="0"/>
              </a:rPr>
              <a:t>Gender </a:t>
            </a:r>
          </a:p>
        </p:txBody>
      </p:sp>
      <p:sp>
        <p:nvSpPr>
          <p:cNvPr id="266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4FEA213A-28BD-4D45-9B15-B8B128AB0645}" type="slidenum">
              <a:rPr lang="en-US" altLang="en-US" sz="1400">
                <a:solidFill>
                  <a:srgbClr val="00386A"/>
                </a:solidFill>
              </a:rPr>
              <a:pPr>
                <a:lnSpc>
                  <a:spcPct val="100000"/>
                </a:lnSpc>
                <a:spcBef>
                  <a:spcPct val="0"/>
                </a:spcBef>
                <a:buFontTx/>
                <a:buNone/>
              </a:pPr>
              <a:t>11</a:t>
            </a:fld>
            <a:endParaRPr lang="en-US" altLang="en-US" sz="1400"/>
          </a:p>
        </p:txBody>
      </p:sp>
      <p:pic>
        <p:nvPicPr>
          <p:cNvPr id="26631" name="Picture 6" descr="man-icon-symbol-green-hi.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97368"/>
            <a:ext cx="2209800" cy="498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descr="blue-man-clipart-hi.pn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400" y="1511621"/>
            <a:ext cx="2209800" cy="496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9"/>
          <p:cNvSpPr txBox="1">
            <a:spLocks noChangeArrowheads="1"/>
          </p:cNvSpPr>
          <p:nvPr/>
        </p:nvSpPr>
        <p:spPr bwMode="auto">
          <a:xfrm>
            <a:off x="2514600" y="1676400"/>
            <a:ext cx="114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dirty="0" smtClean="0"/>
              <a:t>83%</a:t>
            </a:r>
          </a:p>
          <a:p>
            <a:pPr algn="ctr">
              <a:lnSpc>
                <a:spcPct val="100000"/>
              </a:lnSpc>
              <a:spcBef>
                <a:spcPct val="0"/>
              </a:spcBef>
              <a:buFontTx/>
              <a:buNone/>
            </a:pPr>
            <a:r>
              <a:rPr lang="en-US" altLang="en-US" sz="2000" dirty="0" smtClean="0"/>
              <a:t>women</a:t>
            </a:r>
            <a:endParaRPr lang="en-US" altLang="en-US" sz="2000" dirty="0"/>
          </a:p>
        </p:txBody>
      </p:sp>
      <p:sp>
        <p:nvSpPr>
          <p:cNvPr id="26634" name="TextBox 10"/>
          <p:cNvSpPr txBox="1">
            <a:spLocks noChangeArrowheads="1"/>
          </p:cNvSpPr>
          <p:nvPr/>
        </p:nvSpPr>
        <p:spPr bwMode="auto">
          <a:xfrm>
            <a:off x="5600700" y="1654314"/>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 </a:t>
            </a:r>
            <a:r>
              <a:rPr lang="en-US" altLang="en-US" sz="2000" dirty="0" smtClean="0"/>
              <a:t>16%</a:t>
            </a:r>
            <a:endParaRPr lang="en-US" altLang="en-US" sz="2000" dirty="0"/>
          </a:p>
          <a:p>
            <a:pPr algn="ctr">
              <a:lnSpc>
                <a:spcPct val="100000"/>
              </a:lnSpc>
              <a:spcBef>
                <a:spcPct val="0"/>
              </a:spcBef>
              <a:buFontTx/>
              <a:buNone/>
            </a:pPr>
            <a:r>
              <a:rPr lang="en-US" altLang="en-US" sz="2000" dirty="0"/>
              <a:t>men</a:t>
            </a:r>
          </a:p>
        </p:txBody>
      </p:sp>
      <p:sp>
        <p:nvSpPr>
          <p:cNvPr id="26635" name="Rectangle 11"/>
          <p:cNvSpPr>
            <a:spLocks noChangeArrowheads="1"/>
          </p:cNvSpPr>
          <p:nvPr/>
        </p:nvSpPr>
        <p:spPr bwMode="auto">
          <a:xfrm>
            <a:off x="287069" y="6223000"/>
            <a:ext cx="6477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 typeface="Times" panose="02020603050405020304" pitchFamily="18" charset="0"/>
              <a:buNone/>
            </a:pPr>
            <a:endParaRPr lang="en-US" altLang="en-US" sz="1600" dirty="0">
              <a:solidFill>
                <a:srgbClr val="3A5CB2"/>
              </a:solidFill>
              <a:latin typeface="Trebuchet MS" panose="020B0603020202020204" pitchFamily="34" charset="0"/>
            </a:endParaRPr>
          </a:p>
          <a:p>
            <a:pPr eaLnBrk="1" hangingPunct="1">
              <a:lnSpc>
                <a:spcPct val="100000"/>
              </a:lnSpc>
              <a:spcBef>
                <a:spcPct val="0"/>
              </a:spcBef>
              <a:buFontTx/>
              <a:buNone/>
            </a:pPr>
            <a:r>
              <a:rPr lang="en-US" altLang="en-US" sz="1600" dirty="0">
                <a:solidFill>
                  <a:srgbClr val="00386A"/>
                </a:solidFill>
                <a:latin typeface="Trebuchet MS Bold" panose="020B0703020202020204" pitchFamily="34" charset="0"/>
              </a:rPr>
              <a:t>Sources: </a:t>
            </a:r>
            <a:r>
              <a:rPr lang="en-US" altLang="en-US" sz="1600" dirty="0" smtClean="0">
                <a:solidFill>
                  <a:srgbClr val="00386A"/>
                </a:solidFill>
                <a:latin typeface="Trebuchet MS Bold" panose="020B0703020202020204" pitchFamily="34" charset="0"/>
              </a:rPr>
              <a:t>Walcott, </a:t>
            </a:r>
            <a:r>
              <a:rPr lang="en-US" altLang="en-US" sz="1600" dirty="0" err="1" smtClean="0">
                <a:solidFill>
                  <a:srgbClr val="00386A"/>
                </a:solidFill>
                <a:latin typeface="Trebuchet MS Bold" panose="020B0703020202020204" pitchFamily="34" charset="0"/>
              </a:rPr>
              <a:t>Charvat</a:t>
            </a:r>
            <a:r>
              <a:rPr lang="en-US" altLang="en-US" sz="1600" dirty="0" smtClean="0">
                <a:solidFill>
                  <a:srgbClr val="00386A"/>
                </a:solidFill>
                <a:latin typeface="Trebuchet MS Bold" panose="020B0703020202020204" pitchFamily="34" charset="0"/>
              </a:rPr>
              <a:t>, McNamara, &amp; Hyson</a:t>
            </a:r>
            <a:r>
              <a:rPr lang="en-US" altLang="en-US" sz="1600" dirty="0">
                <a:solidFill>
                  <a:srgbClr val="3A5CB2"/>
                </a:solidFill>
                <a:latin typeface="Trebuchet MS" panose="020B0603020202020204" pitchFamily="34" charset="0"/>
              </a:rPr>
              <a:t> </a:t>
            </a:r>
            <a:r>
              <a:rPr lang="en-US" altLang="en-US" sz="1600" dirty="0" smtClean="0">
                <a:solidFill>
                  <a:srgbClr val="3A5CB2"/>
                </a:solidFill>
                <a:latin typeface="Trebuchet MS" panose="020B0603020202020204" pitchFamily="34" charset="0"/>
              </a:rPr>
              <a:t>(2015)</a:t>
            </a:r>
            <a:endParaRPr lang="en-US" altLang="en-US" sz="1600" dirty="0">
              <a:solidFill>
                <a:srgbClr val="00386A"/>
              </a:solidFill>
              <a:latin typeface="Times" panose="02020603050405020304" pitchFamily="18" charset="0"/>
            </a:endParaRPr>
          </a:p>
        </p:txBody>
      </p:sp>
    </p:spTree>
    <p:extLst>
      <p:ext uri="{BB962C8B-B14F-4D97-AF65-F5344CB8AC3E}">
        <p14:creationId xmlns:p14="http://schemas.microsoft.com/office/powerpoint/2010/main" val="25920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2468"/>
            <a:ext cx="8534400" cy="1143000"/>
          </a:xfrm>
        </p:spPr>
        <p:txBody>
          <a:bodyPr/>
          <a:lstStyle/>
          <a:p>
            <a:pPr algn="ctr"/>
            <a:r>
              <a:rPr lang="en-US" sz="3200" b="0" dirty="0" smtClean="0"/>
              <a:t>U.S. Demographics: Ratio of Girls to Boys Receiving Special Education Services </a:t>
            </a:r>
            <a:endParaRPr lang="en-US" sz="3200" b="0" dirty="0"/>
          </a:p>
        </p:txBody>
      </p:sp>
      <p:sp>
        <p:nvSpPr>
          <p:cNvPr id="3" name="Slide Number Placeholder 2"/>
          <p:cNvSpPr>
            <a:spLocks noGrp="1"/>
          </p:cNvSpPr>
          <p:nvPr>
            <p:ph type="sldNum" sz="quarter" idx="10"/>
          </p:nvPr>
        </p:nvSpPr>
        <p:spPr/>
        <p:txBody>
          <a:bodyPr/>
          <a:lstStyle/>
          <a:p>
            <a:fld id="{76466E08-8096-443F-98CD-241913C09C25}" type="slidenum">
              <a:rPr lang="en-US" altLang="en-US" smtClean="0"/>
              <a:pPr/>
              <a:t>12</a:t>
            </a:fld>
            <a:endParaRPr lang="en-US" altLang="en-US">
              <a:solidFill>
                <a:schemeClr val="tx1"/>
              </a:solidFill>
            </a:endParaRPr>
          </a:p>
        </p:txBody>
      </p:sp>
      <p:pic>
        <p:nvPicPr>
          <p:cNvPr id="4" name="Picture 6" descr="man-icon-symbol-green-hi.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90800"/>
            <a:ext cx="1752600" cy="403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lue-man-clipart-hi.pn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2514600"/>
            <a:ext cx="1828800" cy="410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blue-man-clipart-hi.pn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9800" y="2514600"/>
            <a:ext cx="1828800" cy="410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429000" y="3510721"/>
            <a:ext cx="594634" cy="1569660"/>
          </a:xfrm>
          <a:prstGeom prst="rect">
            <a:avLst/>
          </a:prstGeom>
          <a:noFill/>
        </p:spPr>
        <p:txBody>
          <a:bodyPr wrap="none" rtlCol="0">
            <a:spAutoFit/>
          </a:bodyPr>
          <a:lstStyle/>
          <a:p>
            <a:r>
              <a:rPr lang="en-US" sz="9600" b="1" dirty="0" smtClean="0"/>
              <a:t>:</a:t>
            </a:r>
            <a:endParaRPr lang="en-US" sz="9600" b="1" dirty="0"/>
          </a:p>
        </p:txBody>
      </p:sp>
      <p:sp>
        <p:nvSpPr>
          <p:cNvPr id="10" name="TextBox 9"/>
          <p:cNvSpPr txBox="1"/>
          <p:nvPr/>
        </p:nvSpPr>
        <p:spPr>
          <a:xfrm>
            <a:off x="1905000" y="1981200"/>
            <a:ext cx="885179" cy="461665"/>
          </a:xfrm>
          <a:prstGeom prst="rect">
            <a:avLst/>
          </a:prstGeom>
          <a:noFill/>
        </p:spPr>
        <p:txBody>
          <a:bodyPr wrap="none" rtlCol="0">
            <a:spAutoFit/>
          </a:bodyPr>
          <a:lstStyle/>
          <a:p>
            <a:r>
              <a:rPr lang="en-US" b="1" dirty="0" smtClean="0">
                <a:solidFill>
                  <a:srgbClr val="92D050"/>
                </a:solidFill>
              </a:rPr>
              <a:t>Girls</a:t>
            </a:r>
            <a:endParaRPr lang="en-US" b="1" dirty="0">
              <a:solidFill>
                <a:srgbClr val="92D050"/>
              </a:solidFill>
            </a:endParaRPr>
          </a:p>
        </p:txBody>
      </p:sp>
      <p:sp>
        <p:nvSpPr>
          <p:cNvPr id="11" name="TextBox 10"/>
          <p:cNvSpPr txBox="1"/>
          <p:nvPr/>
        </p:nvSpPr>
        <p:spPr>
          <a:xfrm>
            <a:off x="5562600" y="1981200"/>
            <a:ext cx="938077" cy="461665"/>
          </a:xfrm>
          <a:prstGeom prst="rect">
            <a:avLst/>
          </a:prstGeom>
          <a:noFill/>
        </p:spPr>
        <p:txBody>
          <a:bodyPr wrap="none" rtlCol="0">
            <a:spAutoFit/>
          </a:bodyPr>
          <a:lstStyle/>
          <a:p>
            <a:r>
              <a:rPr lang="en-US" b="1" dirty="0" smtClean="0">
                <a:solidFill>
                  <a:schemeClr val="bg1">
                    <a:lumMod val="50000"/>
                  </a:schemeClr>
                </a:solidFill>
              </a:rPr>
              <a:t>Boys</a:t>
            </a:r>
            <a:endParaRPr lang="en-US" b="1" dirty="0">
              <a:solidFill>
                <a:schemeClr val="bg1">
                  <a:lumMod val="50000"/>
                </a:schemeClr>
              </a:solidFill>
            </a:endParaRPr>
          </a:p>
        </p:txBody>
      </p:sp>
    </p:spTree>
    <p:extLst>
      <p:ext uri="{BB962C8B-B14F-4D97-AF65-F5344CB8AC3E}">
        <p14:creationId xmlns:p14="http://schemas.microsoft.com/office/powerpoint/2010/main" val="3328839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altLang="en-US" b="0" dirty="0">
                <a:latin typeface="Arial" panose="020B0604020202020204" pitchFamily="34" charset="0"/>
                <a:cs typeface="Arial" panose="020B0604020202020204" pitchFamily="34" charset="0"/>
              </a:rPr>
              <a:t>Who </a:t>
            </a:r>
            <a:r>
              <a:rPr lang="en-US" altLang="en-US" b="0" dirty="0" smtClean="0">
                <a:latin typeface="Arial" panose="020B0604020202020204" pitchFamily="34" charset="0"/>
                <a:cs typeface="Arial" panose="020B0604020202020204" pitchFamily="34" charset="0"/>
              </a:rPr>
              <a:t>are today’s </a:t>
            </a:r>
            <a:r>
              <a:rPr lang="en-US" altLang="en-US" b="0" dirty="0">
                <a:latin typeface="Arial" panose="020B0604020202020204" pitchFamily="34" charset="0"/>
                <a:cs typeface="Arial" panose="020B0604020202020204" pitchFamily="34" charset="0"/>
              </a:rPr>
              <a:t>School Psychologists? </a:t>
            </a:r>
            <a:r>
              <a:rPr lang="en-US" altLang="en-US" b="0" dirty="0" smtClean="0">
                <a:latin typeface="Arial" panose="020B0604020202020204" pitchFamily="34" charset="0"/>
                <a:cs typeface="Arial" panose="020B0604020202020204" pitchFamily="34" charset="0"/>
              </a:rPr>
              <a:t/>
            </a:r>
            <a:br>
              <a:rPr lang="en-US" altLang="en-US" b="0" dirty="0" smtClean="0">
                <a:latin typeface="Arial" panose="020B0604020202020204" pitchFamily="34" charset="0"/>
                <a:cs typeface="Arial" panose="020B0604020202020204" pitchFamily="34" charset="0"/>
              </a:rPr>
            </a:br>
            <a:r>
              <a:rPr lang="en-US" sz="2400" dirty="0" smtClean="0">
                <a:solidFill>
                  <a:srgbClr val="CE3C18"/>
                </a:solidFill>
              </a:rPr>
              <a:t>Racial/Ethnic Characteristics</a:t>
            </a:r>
            <a:endParaRPr lang="en-US" sz="2400" dirty="0">
              <a:solidFill>
                <a:srgbClr val="CE3C18"/>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3893287"/>
              </p:ext>
            </p:extLst>
          </p:nvPr>
        </p:nvGraphicFramePr>
        <p:xfrm>
          <a:off x="42620" y="1752600"/>
          <a:ext cx="8915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1"/>
          <p:cNvSpPr>
            <a:spLocks noChangeArrowheads="1"/>
          </p:cNvSpPr>
          <p:nvPr/>
        </p:nvSpPr>
        <p:spPr bwMode="auto">
          <a:xfrm>
            <a:off x="228600" y="6273224"/>
            <a:ext cx="6477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 typeface="Times" panose="02020603050405020304" pitchFamily="18" charset="0"/>
              <a:buNone/>
            </a:pPr>
            <a:endParaRPr lang="en-US" altLang="en-US" sz="1600" dirty="0">
              <a:solidFill>
                <a:srgbClr val="3A5CB2"/>
              </a:solidFill>
              <a:latin typeface="Trebuchet MS" panose="020B0603020202020204" pitchFamily="34" charset="0"/>
            </a:endParaRPr>
          </a:p>
          <a:p>
            <a:pPr eaLnBrk="1" hangingPunct="1">
              <a:lnSpc>
                <a:spcPct val="100000"/>
              </a:lnSpc>
              <a:spcBef>
                <a:spcPct val="0"/>
              </a:spcBef>
              <a:buFontTx/>
              <a:buNone/>
            </a:pPr>
            <a:r>
              <a:rPr lang="en-US" altLang="en-US" sz="1600" dirty="0">
                <a:solidFill>
                  <a:srgbClr val="00386A"/>
                </a:solidFill>
                <a:latin typeface="Trebuchet MS Bold" panose="020B0703020202020204" pitchFamily="34" charset="0"/>
              </a:rPr>
              <a:t>Sources: </a:t>
            </a:r>
            <a:r>
              <a:rPr lang="en-US" altLang="en-US" sz="1600" dirty="0" smtClean="0">
                <a:solidFill>
                  <a:srgbClr val="00386A"/>
                </a:solidFill>
                <a:latin typeface="Trebuchet MS Bold" panose="020B0703020202020204" pitchFamily="34" charset="0"/>
              </a:rPr>
              <a:t>Walcott, </a:t>
            </a:r>
            <a:r>
              <a:rPr lang="en-US" altLang="en-US" sz="1600" dirty="0" err="1" smtClean="0">
                <a:solidFill>
                  <a:srgbClr val="00386A"/>
                </a:solidFill>
                <a:latin typeface="Trebuchet MS Bold" panose="020B0703020202020204" pitchFamily="34" charset="0"/>
              </a:rPr>
              <a:t>Charvat</a:t>
            </a:r>
            <a:r>
              <a:rPr lang="en-US" altLang="en-US" sz="1600" dirty="0" smtClean="0">
                <a:solidFill>
                  <a:srgbClr val="00386A"/>
                </a:solidFill>
                <a:latin typeface="Trebuchet MS Bold" panose="020B0703020202020204" pitchFamily="34" charset="0"/>
              </a:rPr>
              <a:t>, McNamara, &amp; Hyson</a:t>
            </a:r>
            <a:r>
              <a:rPr lang="en-US" altLang="en-US" sz="1600" dirty="0">
                <a:solidFill>
                  <a:srgbClr val="3A5CB2"/>
                </a:solidFill>
                <a:latin typeface="Trebuchet MS" panose="020B0603020202020204" pitchFamily="34" charset="0"/>
              </a:rPr>
              <a:t> </a:t>
            </a:r>
            <a:r>
              <a:rPr lang="en-US" altLang="en-US" sz="1600" dirty="0" smtClean="0">
                <a:solidFill>
                  <a:srgbClr val="3A5CB2"/>
                </a:solidFill>
                <a:latin typeface="Trebuchet MS" panose="020B0603020202020204" pitchFamily="34" charset="0"/>
              </a:rPr>
              <a:t>(2015)</a:t>
            </a:r>
            <a:endParaRPr lang="en-US" altLang="en-US" sz="1600" dirty="0">
              <a:solidFill>
                <a:srgbClr val="00386A"/>
              </a:solidFill>
              <a:latin typeface="Times" panose="02020603050405020304" pitchFamily="18" charset="0"/>
            </a:endParaRPr>
          </a:p>
        </p:txBody>
      </p:sp>
    </p:spTree>
    <p:extLst>
      <p:ext uri="{BB962C8B-B14F-4D97-AF65-F5344CB8AC3E}">
        <p14:creationId xmlns:p14="http://schemas.microsoft.com/office/powerpoint/2010/main" val="2109058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b="0" dirty="0" smtClean="0"/>
              <a:t>U.S. Demographics </a:t>
            </a:r>
            <a:r>
              <a:rPr lang="en-US" dirty="0" smtClean="0"/>
              <a:t/>
            </a:r>
            <a:br>
              <a:rPr lang="en-US" dirty="0" smtClean="0"/>
            </a:br>
            <a:r>
              <a:rPr lang="en-US" sz="2800" dirty="0" smtClean="0">
                <a:solidFill>
                  <a:srgbClr val="CE3C18"/>
                </a:solidFill>
              </a:rPr>
              <a:t>Racial/Ethnic Characteristics</a:t>
            </a:r>
            <a:br>
              <a:rPr lang="en-US" sz="2800" dirty="0" smtClean="0">
                <a:solidFill>
                  <a:srgbClr val="CE3C18"/>
                </a:solidFill>
              </a:rPr>
            </a:br>
            <a:r>
              <a:rPr lang="en-US" sz="2000" dirty="0" smtClean="0">
                <a:solidFill>
                  <a:srgbClr val="CE3C18"/>
                </a:solidFill>
              </a:rPr>
              <a:t>Source: www.cencus.gov</a:t>
            </a:r>
            <a:endParaRPr lang="en-US" sz="2800" dirty="0">
              <a:solidFill>
                <a:srgbClr val="CE3C18"/>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786476409"/>
              </p:ext>
            </p:extLst>
          </p:nvPr>
        </p:nvGraphicFramePr>
        <p:xfrm>
          <a:off x="0" y="1905000"/>
          <a:ext cx="9144000" cy="463786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fld id="{FC4FDAD1-B040-4CC1-AD7A-56E7F2113117}" type="slidenum">
              <a:rPr lang="en-US" altLang="en-US" smtClean="0"/>
              <a:pPr/>
              <a:t>14</a:t>
            </a:fld>
            <a:endParaRPr lang="en-US" altLang="en-US">
              <a:solidFill>
                <a:schemeClr val="tx1"/>
              </a:solidFill>
            </a:endParaRPr>
          </a:p>
        </p:txBody>
      </p:sp>
    </p:spTree>
    <p:extLst>
      <p:ext uri="{BB962C8B-B14F-4D97-AF65-F5344CB8AC3E}">
        <p14:creationId xmlns:p14="http://schemas.microsoft.com/office/powerpoint/2010/main" val="294191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472468"/>
            <a:ext cx="9144000" cy="1143000"/>
          </a:xfrm>
        </p:spPr>
        <p:txBody>
          <a:bodyPr/>
          <a:lstStyle/>
          <a:p>
            <a:pPr algn="ctr" eaLnBrk="1" hangingPunct="1"/>
            <a:r>
              <a:rPr lang="en-US" altLang="en-US" b="0" dirty="0">
                <a:latin typeface="Arial" panose="020B0604020202020204" pitchFamily="34" charset="0"/>
                <a:cs typeface="Arial" panose="020B0604020202020204" pitchFamily="34" charset="0"/>
              </a:rPr>
              <a:t>Who Are Today’s School Psychologists? </a:t>
            </a:r>
            <a:br>
              <a:rPr lang="en-US" altLang="en-US" b="0" dirty="0">
                <a:latin typeface="Arial" panose="020B0604020202020204" pitchFamily="34" charset="0"/>
                <a:cs typeface="Arial" panose="020B0604020202020204" pitchFamily="34" charset="0"/>
              </a:rPr>
            </a:br>
            <a:r>
              <a:rPr lang="en-US" altLang="en-US" sz="2400" b="0" dirty="0" smtClean="0">
                <a:solidFill>
                  <a:srgbClr val="CE3C18"/>
                </a:solidFill>
                <a:latin typeface="Arial" panose="020B0604020202020204" pitchFamily="34" charset="0"/>
                <a:cs typeface="Arial" panose="020B0604020202020204" pitchFamily="34" charset="0"/>
              </a:rPr>
              <a:t>Linguistic </a:t>
            </a:r>
            <a:r>
              <a:rPr lang="en-US" altLang="en-US" sz="2400" b="0" dirty="0">
                <a:solidFill>
                  <a:srgbClr val="CE3C18"/>
                </a:solidFill>
                <a:latin typeface="Arial" panose="020B0604020202020204" pitchFamily="34" charset="0"/>
                <a:cs typeface="Arial" panose="020B0604020202020204" pitchFamily="34" charset="0"/>
              </a:rPr>
              <a:t>Diversity</a:t>
            </a:r>
            <a:endParaRPr lang="en-US" altLang="en-US" sz="2400" b="0" dirty="0" smtClean="0">
              <a:solidFill>
                <a:srgbClr val="CE3C18"/>
              </a:solidFill>
              <a:latin typeface="Arial" panose="020B0604020202020204" pitchFamily="34" charset="0"/>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13838242"/>
              </p:ext>
            </p:extLst>
          </p:nvPr>
        </p:nvGraphicFramePr>
        <p:xfrm>
          <a:off x="533400" y="2133600"/>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76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31394EFF-BB59-4F4A-884E-F915B8252E11}" type="slidenum">
              <a:rPr lang="en-US" altLang="en-US" sz="1400">
                <a:solidFill>
                  <a:srgbClr val="00386A"/>
                </a:solidFill>
              </a:rPr>
              <a:pPr>
                <a:lnSpc>
                  <a:spcPct val="100000"/>
                </a:lnSpc>
                <a:spcBef>
                  <a:spcPct val="0"/>
                </a:spcBef>
                <a:buFontTx/>
                <a:buNone/>
              </a:pPr>
              <a:t>15</a:t>
            </a:fld>
            <a:endParaRPr lang="en-US" altLang="en-US" sz="1400"/>
          </a:p>
        </p:txBody>
      </p:sp>
      <p:sp>
        <p:nvSpPr>
          <p:cNvPr id="10" name="Rectangle 11"/>
          <p:cNvSpPr>
            <a:spLocks noChangeArrowheads="1"/>
          </p:cNvSpPr>
          <p:nvPr/>
        </p:nvSpPr>
        <p:spPr bwMode="auto">
          <a:xfrm>
            <a:off x="304800" y="6096000"/>
            <a:ext cx="6477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 typeface="Times" panose="02020603050405020304" pitchFamily="18" charset="0"/>
              <a:buNone/>
            </a:pPr>
            <a:endParaRPr lang="en-US" altLang="en-US" sz="1600" dirty="0">
              <a:solidFill>
                <a:srgbClr val="3A5CB2"/>
              </a:solidFill>
              <a:latin typeface="Trebuchet MS" panose="020B0603020202020204" pitchFamily="34" charset="0"/>
            </a:endParaRPr>
          </a:p>
          <a:p>
            <a:pPr eaLnBrk="1" hangingPunct="1">
              <a:lnSpc>
                <a:spcPct val="100000"/>
              </a:lnSpc>
              <a:spcBef>
                <a:spcPct val="0"/>
              </a:spcBef>
              <a:buFontTx/>
              <a:buNone/>
            </a:pPr>
            <a:r>
              <a:rPr lang="en-US" altLang="en-US" sz="1600" dirty="0">
                <a:solidFill>
                  <a:srgbClr val="00386A"/>
                </a:solidFill>
                <a:latin typeface="Trebuchet MS Bold" panose="020B0703020202020204" pitchFamily="34" charset="0"/>
              </a:rPr>
              <a:t>Sources: </a:t>
            </a:r>
            <a:r>
              <a:rPr lang="en-US" altLang="en-US" sz="1600" dirty="0" smtClean="0">
                <a:solidFill>
                  <a:srgbClr val="00386A"/>
                </a:solidFill>
                <a:latin typeface="Trebuchet MS Bold" panose="020B0703020202020204" pitchFamily="34" charset="0"/>
              </a:rPr>
              <a:t>Walcott, </a:t>
            </a:r>
            <a:r>
              <a:rPr lang="en-US" altLang="en-US" sz="1600" dirty="0" err="1" smtClean="0">
                <a:solidFill>
                  <a:srgbClr val="00386A"/>
                </a:solidFill>
                <a:latin typeface="Trebuchet MS Bold" panose="020B0703020202020204" pitchFamily="34" charset="0"/>
              </a:rPr>
              <a:t>Charvat</a:t>
            </a:r>
            <a:r>
              <a:rPr lang="en-US" altLang="en-US" sz="1600" dirty="0" smtClean="0">
                <a:solidFill>
                  <a:srgbClr val="00386A"/>
                </a:solidFill>
                <a:latin typeface="Trebuchet MS Bold" panose="020B0703020202020204" pitchFamily="34" charset="0"/>
              </a:rPr>
              <a:t>, McNamara, &amp; Hyson</a:t>
            </a:r>
            <a:r>
              <a:rPr lang="en-US" altLang="en-US" sz="1600" dirty="0">
                <a:solidFill>
                  <a:srgbClr val="3A5CB2"/>
                </a:solidFill>
                <a:latin typeface="Trebuchet MS" panose="020B0603020202020204" pitchFamily="34" charset="0"/>
              </a:rPr>
              <a:t> </a:t>
            </a:r>
            <a:r>
              <a:rPr lang="en-US" altLang="en-US" sz="1600" dirty="0" smtClean="0">
                <a:solidFill>
                  <a:srgbClr val="3A5CB2"/>
                </a:solidFill>
                <a:latin typeface="Trebuchet MS" panose="020B0603020202020204" pitchFamily="34" charset="0"/>
              </a:rPr>
              <a:t>(2015)</a:t>
            </a:r>
            <a:endParaRPr lang="en-US" altLang="en-US" sz="1600" dirty="0">
              <a:solidFill>
                <a:srgbClr val="00386A"/>
              </a:solidFill>
              <a:latin typeface="Times" panose="02020603050405020304" pitchFamily="18" charset="0"/>
            </a:endParaRPr>
          </a:p>
        </p:txBody>
      </p:sp>
    </p:spTree>
    <p:extLst>
      <p:ext uri="{BB962C8B-B14F-4D97-AF65-F5344CB8AC3E}">
        <p14:creationId xmlns:p14="http://schemas.microsoft.com/office/powerpoint/2010/main" val="1590510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pPr algn="ctr"/>
            <a:r>
              <a:rPr lang="en-US" b="0" dirty="0" smtClean="0"/>
              <a:t>U.S. Demographics </a:t>
            </a:r>
            <a:br>
              <a:rPr lang="en-US" b="0" dirty="0" smtClean="0"/>
            </a:br>
            <a:r>
              <a:rPr lang="en-US" sz="2000" b="0" dirty="0" smtClean="0">
                <a:solidFill>
                  <a:srgbClr val="CE3C18"/>
                </a:solidFill>
              </a:rPr>
              <a:t>Linguistic Diversity – Ages 5 and older</a:t>
            </a:r>
            <a:br>
              <a:rPr lang="en-US" sz="2000" b="0" dirty="0" smtClean="0">
                <a:solidFill>
                  <a:srgbClr val="CE3C18"/>
                </a:solidFill>
              </a:rPr>
            </a:br>
            <a:r>
              <a:rPr lang="en-US" sz="2000" dirty="0" smtClean="0">
                <a:solidFill>
                  <a:srgbClr val="CE3C18"/>
                </a:solidFill>
              </a:rPr>
              <a:t>Among those speaking a language other than English</a:t>
            </a:r>
            <a:endParaRPr lang="en-US" sz="2000" dirty="0">
              <a:solidFill>
                <a:srgbClr val="CE3C18"/>
              </a:solidFill>
            </a:endParaRPr>
          </a:p>
        </p:txBody>
      </p:sp>
      <p:sp>
        <p:nvSpPr>
          <p:cNvPr id="4" name="Slide Number Placeholder 3"/>
          <p:cNvSpPr>
            <a:spLocks noGrp="1"/>
          </p:cNvSpPr>
          <p:nvPr>
            <p:ph type="sldNum" sz="quarter" idx="10"/>
          </p:nvPr>
        </p:nvSpPr>
        <p:spPr/>
        <p:txBody>
          <a:bodyPr/>
          <a:lstStyle/>
          <a:p>
            <a:fld id="{04018D1F-B2B3-4C46-8A4A-BEA8FCCB80B5}" type="slidenum">
              <a:rPr lang="en-US" altLang="en-US" smtClean="0"/>
              <a:pPr/>
              <a:t>16</a:t>
            </a:fld>
            <a:endParaRPr lang="en-US" altLang="en-US"/>
          </a:p>
        </p:txBody>
      </p:sp>
      <p:graphicFrame>
        <p:nvGraphicFramePr>
          <p:cNvPr id="5" name="Chart 4"/>
          <p:cNvGraphicFramePr>
            <a:graphicFrameLocks/>
          </p:cNvGraphicFramePr>
          <p:nvPr>
            <p:extLst>
              <p:ext uri="{D42A27DB-BD31-4B8C-83A1-F6EECF244321}">
                <p14:modId xmlns:p14="http://schemas.microsoft.com/office/powerpoint/2010/main" val="1220282544"/>
              </p:ext>
            </p:extLst>
          </p:nvPr>
        </p:nvGraphicFramePr>
        <p:xfrm>
          <a:off x="990600" y="2057400"/>
          <a:ext cx="7467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8378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Calling ALL potential school psychologists, but especially…</a:t>
            </a:r>
            <a:endParaRPr lang="en-US" b="0" dirty="0"/>
          </a:p>
        </p:txBody>
      </p:sp>
      <p:sp>
        <p:nvSpPr>
          <p:cNvPr id="3" name="Content Placeholder 2"/>
          <p:cNvSpPr>
            <a:spLocks noGrp="1"/>
          </p:cNvSpPr>
          <p:nvPr>
            <p:ph idx="1"/>
          </p:nvPr>
        </p:nvSpPr>
        <p:spPr>
          <a:xfrm>
            <a:off x="381000" y="2819400"/>
            <a:ext cx="4800600" cy="2849226"/>
          </a:xfrm>
        </p:spPr>
        <p:txBody>
          <a:bodyPr/>
          <a:lstStyle/>
          <a:p>
            <a:r>
              <a:rPr lang="en-US" dirty="0" smtClean="0"/>
              <a:t>Males</a:t>
            </a:r>
          </a:p>
          <a:p>
            <a:r>
              <a:rPr lang="en-US" dirty="0" smtClean="0"/>
              <a:t>Individuals from non-white backgrounds</a:t>
            </a:r>
          </a:p>
          <a:p>
            <a:r>
              <a:rPr lang="en-US" dirty="0" smtClean="0"/>
              <a:t>Bilingual individuals</a:t>
            </a:r>
            <a:endParaRPr lang="en-US" dirty="0"/>
          </a:p>
        </p:txBody>
      </p:sp>
      <p:sp>
        <p:nvSpPr>
          <p:cNvPr id="4" name="Slide Number Placeholder 3"/>
          <p:cNvSpPr>
            <a:spLocks noGrp="1"/>
          </p:cNvSpPr>
          <p:nvPr>
            <p:ph type="sldNum" sz="quarter" idx="10"/>
          </p:nvPr>
        </p:nvSpPr>
        <p:spPr/>
        <p:txBody>
          <a:bodyPr/>
          <a:lstStyle/>
          <a:p>
            <a:fld id="{04018D1F-B2B3-4C46-8A4A-BEA8FCCB80B5}" type="slidenum">
              <a:rPr lang="en-US" altLang="en-US" smtClean="0"/>
              <a:pPr/>
              <a:t>17</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557463"/>
            <a:ext cx="4449689" cy="4300537"/>
          </a:xfrm>
          <a:prstGeom prst="rect">
            <a:avLst/>
          </a:prstGeom>
        </p:spPr>
      </p:pic>
    </p:spTree>
    <p:extLst>
      <p:ext uri="{BB962C8B-B14F-4D97-AF65-F5344CB8AC3E}">
        <p14:creationId xmlns:p14="http://schemas.microsoft.com/office/powerpoint/2010/main" val="1437933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pPr algn="ctr"/>
            <a:r>
              <a:rPr lang="en-US" sz="4400" b="0" dirty="0" smtClean="0"/>
              <a:t>Average Salary by Region</a:t>
            </a:r>
            <a:endParaRPr lang="en-US" sz="4400" b="0" dirty="0"/>
          </a:p>
        </p:txBody>
      </p:sp>
      <p:sp>
        <p:nvSpPr>
          <p:cNvPr id="4" name="Slide Number Placeholder 3"/>
          <p:cNvSpPr>
            <a:spLocks noGrp="1"/>
          </p:cNvSpPr>
          <p:nvPr>
            <p:ph type="sldNum" sz="quarter" idx="10"/>
          </p:nvPr>
        </p:nvSpPr>
        <p:spPr/>
        <p:txBody>
          <a:bodyPr/>
          <a:lstStyle/>
          <a:p>
            <a:fld id="{04018D1F-B2B3-4C46-8A4A-BEA8FCCB80B5}" type="slidenum">
              <a:rPr lang="en-US" altLang="en-US" smtClean="0"/>
              <a:pPr/>
              <a:t>18</a:t>
            </a:fld>
            <a:endParaRPr lang="en-US" altLang="en-US"/>
          </a:p>
        </p:txBody>
      </p:sp>
      <p:pic>
        <p:nvPicPr>
          <p:cNvPr id="5" name="Picture 4" descr="Screen Shot 2016-04-30 at 10.26.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27595"/>
            <a:ext cx="8516085" cy="5001805"/>
          </a:xfrm>
          <a:prstGeom prst="rect">
            <a:avLst/>
          </a:prstGeom>
        </p:spPr>
      </p:pic>
    </p:spTree>
    <p:extLst>
      <p:ext uri="{BB962C8B-B14F-4D97-AF65-F5344CB8AC3E}">
        <p14:creationId xmlns:p14="http://schemas.microsoft.com/office/powerpoint/2010/main" val="2670454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6F51ACE-8CA3-4D24-BA58-5304CB2B9C9F}" type="slidenum">
              <a:rPr lang="en-US" altLang="en-US" smtClean="0"/>
              <a:pPr/>
              <a:t>19</a:t>
            </a:fld>
            <a:endParaRPr lang="en-US" altLang="en-US">
              <a:solidFill>
                <a:schemeClr val="tx1"/>
              </a:solidFill>
            </a:endParaRPr>
          </a:p>
        </p:txBody>
      </p:sp>
      <p:graphicFrame>
        <p:nvGraphicFramePr>
          <p:cNvPr id="3" name="Diagram 2"/>
          <p:cNvGraphicFramePr/>
          <p:nvPr>
            <p:extLst>
              <p:ext uri="{D42A27DB-BD31-4B8C-83A1-F6EECF244321}">
                <p14:modId xmlns:p14="http://schemas.microsoft.com/office/powerpoint/2010/main" val="3782511438"/>
              </p:ext>
            </p:extLst>
          </p:nvPr>
        </p:nvGraphicFramePr>
        <p:xfrm>
          <a:off x="218846" y="1981200"/>
          <a:ext cx="892515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533400" y="1752600"/>
            <a:ext cx="8229600" cy="1143000"/>
          </a:xfrm>
        </p:spPr>
        <p:txBody>
          <a:bodyPr>
            <a:normAutofit fontScale="90000"/>
          </a:bodyPr>
          <a:lstStyle/>
          <a:p>
            <a:pPr>
              <a:defRPr/>
            </a:pPr>
            <a:r>
              <a:rPr lang="en-US" sz="6600" b="1" dirty="0"/>
              <a:t>How </a:t>
            </a:r>
            <a:r>
              <a:rPr lang="en-US" sz="6600" b="1" dirty="0" smtClean="0"/>
              <a:t>to Become </a:t>
            </a:r>
            <a:r>
              <a:rPr lang="en-US" sz="6600" b="1" dirty="0"/>
              <a:t>a </a:t>
            </a:r>
            <a:r>
              <a:rPr lang="en-US" sz="6600" b="1" dirty="0" smtClean="0"/>
              <a:t>School Psychologist</a:t>
            </a:r>
            <a:br>
              <a:rPr lang="en-US" sz="6600" b="1" dirty="0" smtClean="0"/>
            </a:br>
            <a:r>
              <a:rPr lang="en-US" dirty="0"/>
              <a:t/>
            </a:r>
            <a:br>
              <a:rPr lang="en-US" dirty="0"/>
            </a:br>
            <a:endParaRPr lang="en-US" dirty="0"/>
          </a:p>
        </p:txBody>
      </p:sp>
    </p:spTree>
    <p:extLst>
      <p:ext uri="{BB962C8B-B14F-4D97-AF65-F5344CB8AC3E}">
        <p14:creationId xmlns:p14="http://schemas.microsoft.com/office/powerpoint/2010/main" val="1001777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32" y="-96293"/>
            <a:ext cx="8229600" cy="1143000"/>
          </a:xfrm>
        </p:spPr>
        <p:txBody>
          <a:bodyPr/>
          <a:lstStyle/>
          <a:p>
            <a:r>
              <a:rPr lang="en-US" altLang="en-US" b="0" dirty="0">
                <a:latin typeface="Arial" panose="020B0604020202020204" pitchFamily="34" charset="0"/>
                <a:cs typeface="Arial" panose="020B0604020202020204" pitchFamily="34" charset="0"/>
              </a:rPr>
              <a:t>What do you want for your career?</a:t>
            </a:r>
            <a:endParaRPr lang="en-US" b="0" dirty="0"/>
          </a:p>
        </p:txBody>
      </p:sp>
      <p:sp>
        <p:nvSpPr>
          <p:cNvPr id="4" name="Slide Number Placeholder 3"/>
          <p:cNvSpPr>
            <a:spLocks noGrp="1"/>
          </p:cNvSpPr>
          <p:nvPr>
            <p:ph type="sldNum" sz="quarter" idx="10"/>
          </p:nvPr>
        </p:nvSpPr>
        <p:spPr/>
        <p:txBody>
          <a:bodyPr/>
          <a:lstStyle/>
          <a:p>
            <a:fld id="{FC4FDAD1-B040-4CC1-AD7A-56E7F2113117}" type="slidenum">
              <a:rPr lang="en-US" altLang="en-US" smtClean="0"/>
              <a:pPr/>
              <a:t>2</a:t>
            </a:fld>
            <a:endParaRPr lang="en-US" altLang="en-US">
              <a:solidFill>
                <a:schemeClr val="tx1"/>
              </a:solidFill>
            </a:endParaRPr>
          </a:p>
        </p:txBody>
      </p:sp>
      <p:grpSp>
        <p:nvGrpSpPr>
          <p:cNvPr id="21" name="Group 20"/>
          <p:cNvGrpSpPr/>
          <p:nvPr/>
        </p:nvGrpSpPr>
        <p:grpSpPr>
          <a:xfrm>
            <a:off x="175400" y="762000"/>
            <a:ext cx="8712901" cy="6048822"/>
            <a:chOff x="949869" y="956045"/>
            <a:chExt cx="8240570" cy="5901955"/>
          </a:xfrm>
        </p:grpSpPr>
        <p:grpSp>
          <p:nvGrpSpPr>
            <p:cNvPr id="6" name="Group 5"/>
            <p:cNvGrpSpPr/>
            <p:nvPr/>
          </p:nvGrpSpPr>
          <p:grpSpPr>
            <a:xfrm rot="155396">
              <a:off x="3456413" y="956045"/>
              <a:ext cx="2920352" cy="2780916"/>
              <a:chOff x="2487586" y="1569501"/>
              <a:chExt cx="2413461" cy="2245806"/>
            </a:xfrm>
          </p:grpSpPr>
          <p:pic>
            <p:nvPicPr>
              <p:cNvPr id="12" name="Picture 11"/>
              <p:cNvPicPr>
                <a:picLocks noChangeAspect="1"/>
              </p:cNvPicPr>
              <p:nvPr/>
            </p:nvPicPr>
            <p:blipFill>
              <a:blip r:embed="rId3"/>
              <a:stretch>
                <a:fillRect/>
              </a:stretch>
            </p:blipFill>
            <p:spPr>
              <a:xfrm rot="708907">
                <a:off x="2487586" y="1569501"/>
                <a:ext cx="2413461" cy="2245806"/>
              </a:xfrm>
              <a:prstGeom prst="rect">
                <a:avLst/>
              </a:prstGeom>
            </p:spPr>
          </p:pic>
          <p:sp>
            <p:nvSpPr>
              <p:cNvPr id="14" name="Rectangle 13"/>
              <p:cNvSpPr/>
              <p:nvPr/>
            </p:nvSpPr>
            <p:spPr>
              <a:xfrm>
                <a:off x="2758710" y="1980043"/>
                <a:ext cx="2057400" cy="1200328"/>
              </a:xfrm>
              <a:prstGeom prst="rect">
                <a:avLst/>
              </a:prstGeom>
            </p:spPr>
            <p:txBody>
              <a:bodyPr wrap="square">
                <a:spAutoFit/>
              </a:bodyPr>
              <a:lstStyle/>
              <a:p>
                <a:pPr algn="ctr">
                  <a:lnSpc>
                    <a:spcPct val="100000"/>
                  </a:lnSpc>
                  <a:spcBef>
                    <a:spcPts val="1200"/>
                  </a:spcBef>
                </a:pPr>
                <a:r>
                  <a:rPr lang="en-US" altLang="en-US" dirty="0" smtClean="0">
                    <a:cs typeface="Arial" panose="020B0604020202020204" pitchFamily="34" charset="0"/>
                  </a:rPr>
                  <a:t>Help create effective schools?</a:t>
                </a:r>
                <a:endParaRPr lang="en-US" altLang="en-US" dirty="0">
                  <a:cs typeface="Arial" panose="020B0604020202020204" pitchFamily="34" charset="0"/>
                </a:endParaRPr>
              </a:p>
            </p:txBody>
          </p:sp>
        </p:grpSp>
        <p:grpSp>
          <p:nvGrpSpPr>
            <p:cNvPr id="3" name="Group 2"/>
            <p:cNvGrpSpPr/>
            <p:nvPr/>
          </p:nvGrpSpPr>
          <p:grpSpPr>
            <a:xfrm rot="11709206">
              <a:off x="1114103" y="4466207"/>
              <a:ext cx="2987330" cy="2245806"/>
              <a:chOff x="5638800" y="1752600"/>
              <a:chExt cx="2743200" cy="2245806"/>
            </a:xfrm>
          </p:grpSpPr>
          <p:pic>
            <p:nvPicPr>
              <p:cNvPr id="13" name="Picture 12"/>
              <p:cNvPicPr>
                <a:picLocks noChangeAspect="1"/>
              </p:cNvPicPr>
              <p:nvPr/>
            </p:nvPicPr>
            <p:blipFill>
              <a:blip r:embed="rId3"/>
              <a:stretch>
                <a:fillRect/>
              </a:stretch>
            </p:blipFill>
            <p:spPr>
              <a:xfrm flipH="1">
                <a:off x="5638800" y="1752600"/>
                <a:ext cx="2743200" cy="2245806"/>
              </a:xfrm>
              <a:prstGeom prst="rect">
                <a:avLst/>
              </a:prstGeom>
            </p:spPr>
          </p:pic>
          <p:sp>
            <p:nvSpPr>
              <p:cNvPr id="9" name="Rectangle 8"/>
              <p:cNvSpPr/>
              <p:nvPr/>
            </p:nvSpPr>
            <p:spPr>
              <a:xfrm rot="10935617">
                <a:off x="5855683" y="2098660"/>
                <a:ext cx="2224317" cy="1200328"/>
              </a:xfrm>
              <a:prstGeom prst="rect">
                <a:avLst/>
              </a:prstGeom>
            </p:spPr>
            <p:txBody>
              <a:bodyPr wrap="square">
                <a:spAutoFit/>
              </a:bodyPr>
              <a:lstStyle/>
              <a:p>
                <a:pPr algn="ctr">
                  <a:lnSpc>
                    <a:spcPct val="100000"/>
                  </a:lnSpc>
                  <a:spcBef>
                    <a:spcPts val="1200"/>
                  </a:spcBef>
                </a:pPr>
                <a:r>
                  <a:rPr lang="en-US" altLang="en-US" dirty="0" smtClean="0">
                    <a:cs typeface="Arial" panose="020B0604020202020204" pitchFamily="34" charset="0"/>
                  </a:rPr>
                  <a:t>Contribute to supportive communities?</a:t>
                </a:r>
                <a:endParaRPr lang="en-US" altLang="en-US" dirty="0">
                  <a:cs typeface="Arial" panose="020B0604020202020204" pitchFamily="34" charset="0"/>
                </a:endParaRPr>
              </a:p>
            </p:txBody>
          </p:sp>
        </p:grpSp>
        <p:grpSp>
          <p:nvGrpSpPr>
            <p:cNvPr id="5" name="Group 4"/>
            <p:cNvGrpSpPr/>
            <p:nvPr/>
          </p:nvGrpSpPr>
          <p:grpSpPr>
            <a:xfrm>
              <a:off x="6249065" y="4114799"/>
              <a:ext cx="2941374" cy="2743201"/>
              <a:chOff x="6393894" y="4383594"/>
              <a:chExt cx="2632359" cy="2245806"/>
            </a:xfrm>
          </p:grpSpPr>
          <p:pic>
            <p:nvPicPr>
              <p:cNvPr id="8" name="Picture 7"/>
              <p:cNvPicPr>
                <a:picLocks noChangeAspect="1"/>
              </p:cNvPicPr>
              <p:nvPr/>
            </p:nvPicPr>
            <p:blipFill>
              <a:blip r:embed="rId3"/>
              <a:stretch>
                <a:fillRect/>
              </a:stretch>
            </p:blipFill>
            <p:spPr>
              <a:xfrm rot="9608887">
                <a:off x="6393894" y="4383594"/>
                <a:ext cx="2590800" cy="2245806"/>
              </a:xfrm>
              <a:prstGeom prst="rect">
                <a:avLst/>
              </a:prstGeom>
            </p:spPr>
          </p:pic>
          <p:sp>
            <p:nvSpPr>
              <p:cNvPr id="11" name="Rectangle 10"/>
              <p:cNvSpPr/>
              <p:nvPr/>
            </p:nvSpPr>
            <p:spPr>
              <a:xfrm rot="20734491">
                <a:off x="6968853" y="5160553"/>
                <a:ext cx="2057400" cy="1200328"/>
              </a:xfrm>
              <a:prstGeom prst="rect">
                <a:avLst/>
              </a:prstGeom>
            </p:spPr>
            <p:txBody>
              <a:bodyPr wrap="square">
                <a:spAutoFit/>
              </a:bodyPr>
              <a:lstStyle/>
              <a:p>
                <a:pPr>
                  <a:lnSpc>
                    <a:spcPct val="100000"/>
                  </a:lnSpc>
                  <a:spcBef>
                    <a:spcPts val="1200"/>
                  </a:spcBef>
                </a:pPr>
                <a:r>
                  <a:rPr lang="en-US" altLang="en-US" dirty="0">
                    <a:cs typeface="Arial" panose="020B0604020202020204" pitchFamily="34" charset="0"/>
                  </a:rPr>
                  <a:t>Work with children and/or youth?</a:t>
                </a:r>
              </a:p>
            </p:txBody>
          </p:sp>
        </p:grpSp>
        <p:grpSp>
          <p:nvGrpSpPr>
            <p:cNvPr id="7" name="Group 6"/>
            <p:cNvGrpSpPr/>
            <p:nvPr/>
          </p:nvGrpSpPr>
          <p:grpSpPr>
            <a:xfrm>
              <a:off x="949869" y="2749754"/>
              <a:ext cx="3317331" cy="2279446"/>
              <a:chOff x="792203" y="3264327"/>
              <a:chExt cx="3317331" cy="2279446"/>
            </a:xfrm>
          </p:grpSpPr>
          <p:pic>
            <p:nvPicPr>
              <p:cNvPr id="15" name="Picture 14"/>
              <p:cNvPicPr>
                <a:picLocks noChangeAspect="1"/>
              </p:cNvPicPr>
              <p:nvPr/>
            </p:nvPicPr>
            <p:blipFill>
              <a:blip r:embed="rId3"/>
              <a:stretch>
                <a:fillRect/>
              </a:stretch>
            </p:blipFill>
            <p:spPr>
              <a:xfrm rot="20236668">
                <a:off x="792203" y="3264327"/>
                <a:ext cx="3317331" cy="2279446"/>
              </a:xfrm>
              <a:prstGeom prst="rect">
                <a:avLst/>
              </a:prstGeom>
            </p:spPr>
          </p:pic>
          <p:sp>
            <p:nvSpPr>
              <p:cNvPr id="16" name="Rectangle 15"/>
              <p:cNvSpPr/>
              <p:nvPr/>
            </p:nvSpPr>
            <p:spPr>
              <a:xfrm rot="19988360">
                <a:off x="887970" y="3568833"/>
                <a:ext cx="3124200" cy="1200328"/>
              </a:xfrm>
              <a:prstGeom prst="rect">
                <a:avLst/>
              </a:prstGeom>
            </p:spPr>
            <p:txBody>
              <a:bodyPr wrap="square">
                <a:spAutoFit/>
              </a:bodyPr>
              <a:lstStyle/>
              <a:p>
                <a:pPr algn="ctr">
                  <a:lnSpc>
                    <a:spcPct val="100000"/>
                  </a:lnSpc>
                  <a:spcBef>
                    <a:spcPts val="1200"/>
                  </a:spcBef>
                </a:pPr>
                <a:r>
                  <a:rPr lang="en-US" altLang="en-US" dirty="0" smtClean="0">
                    <a:cs typeface="Arial" panose="020B0604020202020204" pitchFamily="34" charset="0"/>
                  </a:rPr>
                  <a:t>Make a positive difference in someone’s life? </a:t>
                </a:r>
                <a:endParaRPr lang="en-US" altLang="en-US" dirty="0">
                  <a:cs typeface="Arial" panose="020B0604020202020204" pitchFamily="34" charset="0"/>
                </a:endParaRPr>
              </a:p>
            </p:txBody>
          </p:sp>
        </p:grpSp>
        <p:grpSp>
          <p:nvGrpSpPr>
            <p:cNvPr id="17" name="Group 16"/>
            <p:cNvGrpSpPr/>
            <p:nvPr/>
          </p:nvGrpSpPr>
          <p:grpSpPr>
            <a:xfrm rot="1717308">
              <a:off x="5905939" y="2359710"/>
              <a:ext cx="3104206" cy="2690104"/>
              <a:chOff x="5638800" y="1752600"/>
              <a:chExt cx="2743200" cy="2245806"/>
            </a:xfrm>
          </p:grpSpPr>
          <p:pic>
            <p:nvPicPr>
              <p:cNvPr id="18" name="Picture 17"/>
              <p:cNvPicPr>
                <a:picLocks noChangeAspect="1"/>
              </p:cNvPicPr>
              <p:nvPr/>
            </p:nvPicPr>
            <p:blipFill>
              <a:blip r:embed="rId3"/>
              <a:stretch>
                <a:fillRect/>
              </a:stretch>
            </p:blipFill>
            <p:spPr>
              <a:xfrm flipH="1">
                <a:off x="5638800" y="1752600"/>
                <a:ext cx="2743200" cy="2245806"/>
              </a:xfrm>
              <a:prstGeom prst="rect">
                <a:avLst/>
              </a:prstGeom>
            </p:spPr>
          </p:pic>
          <p:sp>
            <p:nvSpPr>
              <p:cNvPr id="19" name="Rectangle 18"/>
              <p:cNvSpPr/>
              <p:nvPr/>
            </p:nvSpPr>
            <p:spPr>
              <a:xfrm rot="20734491">
                <a:off x="6009409" y="2095541"/>
                <a:ext cx="2057400" cy="1200328"/>
              </a:xfrm>
              <a:prstGeom prst="rect">
                <a:avLst/>
              </a:prstGeom>
            </p:spPr>
            <p:txBody>
              <a:bodyPr wrap="square">
                <a:spAutoFit/>
              </a:bodyPr>
              <a:lstStyle/>
              <a:p>
                <a:pPr algn="ctr">
                  <a:lnSpc>
                    <a:spcPct val="100000"/>
                  </a:lnSpc>
                  <a:spcBef>
                    <a:spcPts val="1200"/>
                  </a:spcBef>
                </a:pPr>
                <a:r>
                  <a:rPr lang="en-US" altLang="en-US" dirty="0" smtClean="0">
                    <a:cs typeface="Arial" panose="020B0604020202020204" pitchFamily="34" charset="0"/>
                  </a:rPr>
                  <a:t>Assist families and                 teachers?</a:t>
                </a:r>
                <a:endParaRPr lang="en-US" altLang="en-US" dirty="0">
                  <a:cs typeface="Arial" panose="020B0604020202020204" pitchFamily="34" charset="0"/>
                </a:endParaRPr>
              </a:p>
            </p:txBody>
          </p:sp>
        </p:grp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666" y="3679152"/>
            <a:ext cx="2921934" cy="3191020"/>
          </a:xfrm>
          <a:prstGeom prst="rect">
            <a:avLst/>
          </a:prstGeom>
        </p:spPr>
      </p:pic>
    </p:spTree>
    <p:extLst>
      <p:ext uri="{BB962C8B-B14F-4D97-AF65-F5344CB8AC3E}">
        <p14:creationId xmlns:p14="http://schemas.microsoft.com/office/powerpoint/2010/main" val="1699126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077200" cy="4800600"/>
          </a:xfrm>
        </p:spPr>
        <p:txBody>
          <a:bodyPr>
            <a:normAutofit/>
          </a:bodyPr>
          <a:lstStyle/>
          <a:p>
            <a:r>
              <a:rPr lang="en-US" altLang="en-US" dirty="0">
                <a:latin typeface="Arial" panose="020B0604020202020204" pitchFamily="34" charset="0"/>
                <a:cs typeface="Arial" panose="020B0604020202020204" pitchFamily="34" charset="0"/>
              </a:rPr>
              <a:t>A bachelor’s degree with a major in: </a:t>
            </a:r>
          </a:p>
          <a:p>
            <a:pPr lvl="1"/>
            <a:r>
              <a:rPr lang="en-US" altLang="en-US" dirty="0">
                <a:latin typeface="Arial" panose="020B0604020202020204" pitchFamily="34" charset="0"/>
                <a:cs typeface="Arial" panose="020B0604020202020204" pitchFamily="34" charset="0"/>
              </a:rPr>
              <a:t>Psychology</a:t>
            </a:r>
          </a:p>
          <a:p>
            <a:pPr lvl="1"/>
            <a:r>
              <a:rPr lang="en-US" altLang="en-US" dirty="0">
                <a:latin typeface="Arial" panose="020B0604020202020204" pitchFamily="34" charset="0"/>
                <a:cs typeface="Arial" panose="020B0604020202020204" pitchFamily="34" charset="0"/>
              </a:rPr>
              <a:t>Child Development</a:t>
            </a:r>
          </a:p>
          <a:p>
            <a:pPr lvl="1"/>
            <a:r>
              <a:rPr lang="en-US" altLang="en-US" dirty="0">
                <a:latin typeface="Arial" panose="020B0604020202020204" pitchFamily="34" charset="0"/>
                <a:cs typeface="Arial" panose="020B0604020202020204" pitchFamily="34" charset="0"/>
              </a:rPr>
              <a:t>Sociology</a:t>
            </a:r>
          </a:p>
          <a:p>
            <a:pPr lvl="1"/>
            <a:r>
              <a:rPr lang="en-US" altLang="en-US" dirty="0">
                <a:latin typeface="Arial" panose="020B0604020202020204" pitchFamily="34" charset="0"/>
                <a:cs typeface="Arial" panose="020B0604020202020204" pitchFamily="34" charset="0"/>
              </a:rPr>
              <a:t>Education or related field</a:t>
            </a:r>
          </a:p>
          <a:p>
            <a:r>
              <a:rPr lang="en-US" altLang="en-US" dirty="0">
                <a:latin typeface="Arial" panose="020B0604020202020204" pitchFamily="34" charset="0"/>
                <a:cs typeface="Arial" panose="020B0604020202020204" pitchFamily="34" charset="0"/>
              </a:rPr>
              <a:t>Volunteer or work experience with children and youth </a:t>
            </a:r>
          </a:p>
          <a:p>
            <a:pPr lvl="1"/>
            <a:r>
              <a:rPr lang="en-US" altLang="en-US" dirty="0">
                <a:latin typeface="Arial" panose="020B0604020202020204" pitchFamily="34" charset="0"/>
                <a:cs typeface="Arial" panose="020B0604020202020204" pitchFamily="34" charset="0"/>
              </a:rPr>
              <a:t>For example; camp, school, YMCA, or mentoring program</a:t>
            </a:r>
          </a:p>
          <a:p>
            <a:pPr>
              <a:buFont typeface="Arial" charset="0"/>
              <a:buChar char="•"/>
              <a:defRPr/>
            </a:pPr>
            <a:endParaRPr lang="en-US" dirty="0"/>
          </a:p>
        </p:txBody>
      </p:sp>
      <p:graphicFrame>
        <p:nvGraphicFramePr>
          <p:cNvPr id="4" name="Diagram 3"/>
          <p:cNvGraphicFramePr/>
          <p:nvPr>
            <p:extLst>
              <p:ext uri="{D42A27DB-BD31-4B8C-83A1-F6EECF244321}">
                <p14:modId xmlns:p14="http://schemas.microsoft.com/office/powerpoint/2010/main" val="4037748199"/>
              </p:ext>
            </p:extLst>
          </p:nvPr>
        </p:nvGraphicFramePr>
        <p:xfrm>
          <a:off x="304800" y="533400"/>
          <a:ext cx="51816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495800" y="405539"/>
            <a:ext cx="4953000" cy="914400"/>
          </a:xfrm>
        </p:spPr>
        <p:txBody>
          <a:bodyPr/>
          <a:lstStyle/>
          <a:p>
            <a:r>
              <a:rPr lang="en-US" altLang="en-US" sz="3400" b="0" dirty="0" smtClean="0">
                <a:latin typeface="Arial" panose="020B0604020202020204" pitchFamily="34" charset="0"/>
                <a:cs typeface="Arial" panose="020B0604020202020204" pitchFamily="34" charset="0"/>
              </a:rPr>
              <a:t>Considerations When Applying to Programs</a:t>
            </a:r>
          </a:p>
        </p:txBody>
      </p:sp>
      <p:sp>
        <p:nvSpPr>
          <p:cNvPr id="3" name="Content Placeholder 2"/>
          <p:cNvSpPr>
            <a:spLocks noGrp="1"/>
          </p:cNvSpPr>
          <p:nvPr>
            <p:ph idx="1"/>
          </p:nvPr>
        </p:nvSpPr>
        <p:spPr>
          <a:xfrm>
            <a:off x="599952" y="1752600"/>
            <a:ext cx="8534400" cy="4953000"/>
          </a:xfrm>
        </p:spPr>
        <p:txBody>
          <a:bodyPr>
            <a:normAutofit fontScale="92500" lnSpcReduction="10000"/>
          </a:bodyPr>
          <a:lstStyle/>
          <a:p>
            <a:pPr>
              <a:buFont typeface="Arial" charset="0"/>
              <a:buChar char="•"/>
              <a:defRPr/>
            </a:pPr>
            <a:r>
              <a:rPr lang="en-US" sz="2800" dirty="0" smtClean="0">
                <a:solidFill>
                  <a:srgbClr val="000000"/>
                </a:solidFill>
              </a:rPr>
              <a:t>Degree level</a:t>
            </a:r>
          </a:p>
          <a:p>
            <a:pPr>
              <a:buFont typeface="Arial" charset="0"/>
              <a:buChar char="•"/>
              <a:defRPr/>
            </a:pPr>
            <a:r>
              <a:rPr lang="en-US" sz="2800" dirty="0" smtClean="0">
                <a:solidFill>
                  <a:srgbClr val="000000"/>
                </a:solidFill>
              </a:rPr>
              <a:t>Program Approval</a:t>
            </a:r>
          </a:p>
          <a:p>
            <a:pPr>
              <a:buFont typeface="Arial" charset="0"/>
              <a:buChar char="•"/>
              <a:defRPr/>
            </a:pPr>
            <a:r>
              <a:rPr lang="en-US" sz="2800" dirty="0" smtClean="0">
                <a:solidFill>
                  <a:srgbClr val="000000"/>
                </a:solidFill>
              </a:rPr>
              <a:t>Faculty</a:t>
            </a:r>
          </a:p>
          <a:p>
            <a:pPr>
              <a:buFont typeface="Arial" charset="0"/>
              <a:buChar char="•"/>
              <a:defRPr/>
            </a:pPr>
            <a:r>
              <a:rPr lang="en-US" sz="2800" dirty="0" smtClean="0">
                <a:solidFill>
                  <a:srgbClr val="000000"/>
                </a:solidFill>
              </a:rPr>
              <a:t>Size of program</a:t>
            </a:r>
          </a:p>
          <a:p>
            <a:pPr>
              <a:buFont typeface="Arial" charset="0"/>
              <a:buChar char="•"/>
              <a:defRPr/>
            </a:pPr>
            <a:r>
              <a:rPr lang="en-US" sz="2800" dirty="0" smtClean="0">
                <a:solidFill>
                  <a:srgbClr val="000000"/>
                </a:solidFill>
              </a:rPr>
              <a:t>Location</a:t>
            </a:r>
          </a:p>
          <a:p>
            <a:pPr>
              <a:buFont typeface="Arial" charset="0"/>
              <a:buChar char="•"/>
              <a:defRPr/>
            </a:pPr>
            <a:r>
              <a:rPr lang="en-US" sz="2800" dirty="0" smtClean="0">
                <a:solidFill>
                  <a:srgbClr val="000000"/>
                </a:solidFill>
              </a:rPr>
              <a:t>Research opportunities</a:t>
            </a:r>
          </a:p>
          <a:p>
            <a:pPr>
              <a:buFont typeface="Arial" charset="0"/>
              <a:buChar char="•"/>
              <a:defRPr/>
            </a:pPr>
            <a:r>
              <a:rPr lang="en-US" sz="2800" dirty="0" smtClean="0">
                <a:solidFill>
                  <a:srgbClr val="000000"/>
                </a:solidFill>
              </a:rPr>
              <a:t>Availability of financial support</a:t>
            </a:r>
          </a:p>
          <a:p>
            <a:pPr>
              <a:buFont typeface="Arial" charset="0"/>
              <a:buChar char="•"/>
              <a:defRPr/>
            </a:pPr>
            <a:r>
              <a:rPr lang="en-US" sz="2800" dirty="0" smtClean="0">
                <a:solidFill>
                  <a:srgbClr val="000000"/>
                </a:solidFill>
              </a:rPr>
              <a:t>Employment rates </a:t>
            </a:r>
          </a:p>
          <a:p>
            <a:pPr>
              <a:buFont typeface="Arial" charset="0"/>
              <a:buChar char="•"/>
              <a:defRPr/>
            </a:pPr>
            <a:r>
              <a:rPr lang="en-US" sz="2800" dirty="0" smtClean="0">
                <a:solidFill>
                  <a:srgbClr val="000000"/>
                </a:solidFill>
              </a:rPr>
              <a:t>Rate of completion </a:t>
            </a:r>
          </a:p>
          <a:p>
            <a:pPr>
              <a:buFont typeface="Arial" charset="0"/>
              <a:buChar char="•"/>
              <a:defRPr/>
            </a:pPr>
            <a:r>
              <a:rPr lang="en-US" sz="2800" dirty="0" smtClean="0">
                <a:solidFill>
                  <a:srgbClr val="000000"/>
                </a:solidFill>
              </a:rPr>
              <a:t>Advising opportunities </a:t>
            </a:r>
          </a:p>
          <a:p>
            <a:pPr marL="0" indent="0">
              <a:buFont typeface="Arial" charset="0"/>
              <a:buNone/>
              <a:defRPr/>
            </a:pPr>
            <a:endParaRPr lang="en-US" sz="2100" dirty="0" smtClean="0"/>
          </a:p>
          <a:p>
            <a:pPr marL="0" indent="0">
              <a:buFont typeface="Arial" charset="0"/>
              <a:buNone/>
              <a:defRPr/>
            </a:pPr>
            <a:r>
              <a:rPr lang="en-US" sz="1400" dirty="0" smtClean="0"/>
              <a:t>For more information: </a:t>
            </a:r>
            <a:r>
              <a:rPr lang="en-US" sz="1400" dirty="0" smtClean="0">
                <a:hlinkClick r:id="rId3"/>
              </a:rPr>
              <a:t>http://apps.nasponline.org/standards-and-certification/graduate-education/index.aspx</a:t>
            </a:r>
            <a:endParaRPr lang="en-US" sz="1400" dirty="0"/>
          </a:p>
        </p:txBody>
      </p:sp>
      <p:sp>
        <p:nvSpPr>
          <p:cNvPr id="327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B49F6BA2-E883-46B6-9DA5-832F2CBC9F23}" type="slidenum">
              <a:rPr lang="en-US" altLang="en-US" sz="1200">
                <a:solidFill>
                  <a:srgbClr val="898989"/>
                </a:solidFill>
              </a:rPr>
              <a:pPr>
                <a:lnSpc>
                  <a:spcPct val="100000"/>
                </a:lnSpc>
                <a:spcBef>
                  <a:spcPct val="0"/>
                </a:spcBef>
                <a:buFontTx/>
                <a:buNone/>
              </a:pPr>
              <a:t>21</a:t>
            </a:fld>
            <a:endParaRPr lang="en-US" altLang="en-US" sz="1200"/>
          </a:p>
        </p:txBody>
      </p:sp>
      <p:grpSp>
        <p:nvGrpSpPr>
          <p:cNvPr id="6" name="Group 5"/>
          <p:cNvGrpSpPr/>
          <p:nvPr/>
        </p:nvGrpSpPr>
        <p:grpSpPr>
          <a:xfrm>
            <a:off x="152400" y="401664"/>
            <a:ext cx="4343400" cy="761999"/>
            <a:chOff x="2530" y="0"/>
            <a:chExt cx="5176539" cy="1066799"/>
          </a:xfrm>
        </p:grpSpPr>
        <p:sp>
          <p:nvSpPr>
            <p:cNvPr id="7" name="Chevron 6"/>
            <p:cNvSpPr/>
            <p:nvPr/>
          </p:nvSpPr>
          <p:spPr>
            <a:xfrm>
              <a:off x="2530" y="0"/>
              <a:ext cx="5176539" cy="1066799"/>
            </a:xfrm>
            <a:prstGeom prst="chevron">
              <a:avLst/>
            </a:prstGeom>
            <a:solidFill>
              <a:schemeClr val="tx2">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8" name="Chevron 4"/>
            <p:cNvSpPr/>
            <p:nvPr/>
          </p:nvSpPr>
          <p:spPr>
            <a:xfrm>
              <a:off x="535930" y="0"/>
              <a:ext cx="4109740" cy="10667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2800" b="1" kern="1200" dirty="0" smtClean="0">
                  <a:solidFill>
                    <a:schemeClr val="tx1"/>
                  </a:solidFill>
                </a:rPr>
                <a:t>Preparation for Graduate School</a:t>
              </a:r>
              <a:endParaRPr lang="en-US" sz="2800" b="1" kern="1200" dirty="0">
                <a:solidFill>
                  <a:schemeClr val="tx1"/>
                </a:solidFill>
              </a:endParaRPr>
            </a:p>
          </p:txBody>
        </p:sp>
      </p:grpSp>
    </p:spTree>
    <p:extLst>
      <p:ext uri="{BB962C8B-B14F-4D97-AF65-F5344CB8AC3E}">
        <p14:creationId xmlns:p14="http://schemas.microsoft.com/office/powerpoint/2010/main" val="1621749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864" y="762000"/>
            <a:ext cx="5295900" cy="1143000"/>
          </a:xfrm>
        </p:spPr>
        <p:txBody>
          <a:bodyPr>
            <a:noAutofit/>
          </a:bodyPr>
          <a:lstStyle/>
          <a:p>
            <a:pPr>
              <a:defRPr/>
            </a:pPr>
            <a:r>
              <a:rPr lang="en-US" b="0" dirty="0" smtClean="0"/>
              <a:t>Selecting a Degree Program</a:t>
            </a:r>
            <a:r>
              <a:rPr lang="en-US" b="0" dirty="0"/>
              <a:t/>
            </a:r>
            <a:br>
              <a:rPr lang="en-US" b="0" dirty="0"/>
            </a:br>
            <a:endParaRPr lang="en-US" b="0" dirty="0"/>
          </a:p>
        </p:txBody>
      </p:sp>
      <p:sp>
        <p:nvSpPr>
          <p:cNvPr id="3" name="Content Placeholder 2"/>
          <p:cNvSpPr>
            <a:spLocks noGrp="1"/>
          </p:cNvSpPr>
          <p:nvPr>
            <p:ph idx="1"/>
          </p:nvPr>
        </p:nvSpPr>
        <p:spPr>
          <a:xfrm>
            <a:off x="381000" y="1905000"/>
            <a:ext cx="4191000" cy="5715000"/>
          </a:xfrm>
        </p:spPr>
        <p:txBody>
          <a:bodyPr>
            <a:normAutofit/>
          </a:bodyPr>
          <a:lstStyle/>
          <a:p>
            <a:pPr marL="0" indent="0">
              <a:lnSpc>
                <a:spcPct val="100000"/>
              </a:lnSpc>
              <a:buFont typeface="Arial" charset="0"/>
              <a:buNone/>
              <a:defRPr/>
            </a:pPr>
            <a:r>
              <a:rPr lang="en-US" sz="2800" b="1" dirty="0" smtClean="0"/>
              <a:t>Specialist-Level (</a:t>
            </a:r>
            <a:r>
              <a:rPr lang="en-US" sz="2800" b="1" dirty="0" err="1" smtClean="0"/>
              <a:t>EdS</a:t>
            </a:r>
            <a:r>
              <a:rPr lang="en-US" sz="2800" b="1" dirty="0" smtClean="0"/>
              <a:t>; CAGS, CAS)</a:t>
            </a:r>
          </a:p>
          <a:p>
            <a:pPr>
              <a:lnSpc>
                <a:spcPct val="100000"/>
              </a:lnSpc>
              <a:buFont typeface="Arial" charset="0"/>
              <a:buChar char="•"/>
              <a:defRPr/>
            </a:pPr>
            <a:r>
              <a:rPr lang="en-US" sz="2400" dirty="0" smtClean="0"/>
              <a:t>&gt;60 graduate semester hours</a:t>
            </a:r>
          </a:p>
          <a:p>
            <a:pPr>
              <a:lnSpc>
                <a:spcPct val="100000"/>
              </a:lnSpc>
              <a:buFont typeface="Arial" charset="0"/>
              <a:buChar char="•"/>
              <a:defRPr/>
            </a:pPr>
            <a:r>
              <a:rPr lang="en-US" sz="2400" dirty="0" smtClean="0"/>
              <a:t>3+ years full-time (includes one year internship)</a:t>
            </a:r>
          </a:p>
          <a:p>
            <a:pPr>
              <a:lnSpc>
                <a:spcPct val="100000"/>
              </a:lnSpc>
              <a:buFont typeface="Arial" charset="0"/>
              <a:buChar char="•"/>
              <a:defRPr/>
            </a:pPr>
            <a:r>
              <a:rPr lang="en-US" sz="2400" dirty="0" smtClean="0"/>
              <a:t>Entry-level degree</a:t>
            </a:r>
          </a:p>
          <a:p>
            <a:pPr>
              <a:lnSpc>
                <a:spcPct val="100000"/>
              </a:lnSpc>
              <a:buFont typeface="Arial" charset="0"/>
              <a:buChar char="•"/>
              <a:defRPr/>
            </a:pPr>
            <a:r>
              <a:rPr lang="en-US" sz="2400" dirty="0" smtClean="0"/>
              <a:t>Typically allows for work in schools</a:t>
            </a:r>
          </a:p>
          <a:p>
            <a:pPr marL="0" indent="0">
              <a:buFont typeface="Arial" charset="0"/>
              <a:buNone/>
              <a:defRPr/>
            </a:pPr>
            <a:endParaRPr lang="en-US" dirty="0"/>
          </a:p>
        </p:txBody>
      </p:sp>
      <p:sp>
        <p:nvSpPr>
          <p:cNvPr id="4" name="Content Placeholder 2"/>
          <p:cNvSpPr txBox="1">
            <a:spLocks/>
          </p:cNvSpPr>
          <p:nvPr/>
        </p:nvSpPr>
        <p:spPr bwMode="auto">
          <a:xfrm>
            <a:off x="4648200" y="1828800"/>
            <a:ext cx="419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lnSpc>
                <a:spcPct val="70000"/>
              </a:lnSpc>
              <a:spcBef>
                <a:spcPct val="20000"/>
              </a:spcBef>
              <a:spcAft>
                <a:spcPct val="0"/>
              </a:spcAft>
              <a:buFont typeface="Arial" charset="0"/>
              <a:buChar char="•"/>
              <a:defRPr sz="3200" kern="1200">
                <a:solidFill>
                  <a:schemeClr val="tx1"/>
                </a:solidFill>
                <a:latin typeface="Arial"/>
                <a:ea typeface="+mn-ea"/>
                <a:cs typeface="Arial"/>
              </a:defRPr>
            </a:lvl1pPr>
            <a:lvl2pPr marL="742950" indent="-285750" algn="l" defTabSz="457200" rtl="0" eaLnBrk="0" fontAlgn="base" hangingPunct="0">
              <a:lnSpc>
                <a:spcPct val="70000"/>
              </a:lnSpc>
              <a:spcBef>
                <a:spcPct val="20000"/>
              </a:spcBef>
              <a:spcAft>
                <a:spcPct val="0"/>
              </a:spcAft>
              <a:buFont typeface="Arial" charset="0"/>
              <a:buChar char="–"/>
              <a:defRPr sz="2800" kern="1200">
                <a:solidFill>
                  <a:schemeClr val="tx1"/>
                </a:solidFill>
                <a:latin typeface="Arial"/>
                <a:ea typeface="+mn-ea"/>
                <a:cs typeface="Arial"/>
              </a:defRPr>
            </a:lvl2pPr>
            <a:lvl3pPr marL="1143000" indent="-228600" algn="l" defTabSz="457200" rtl="0" eaLnBrk="0" fontAlgn="base" hangingPunct="0">
              <a:lnSpc>
                <a:spcPct val="70000"/>
              </a:lnSpc>
              <a:spcBef>
                <a:spcPct val="20000"/>
              </a:spcBef>
              <a:spcAft>
                <a:spcPct val="0"/>
              </a:spcAft>
              <a:buFont typeface="Arial" charset="0"/>
              <a:buChar char="•"/>
              <a:defRPr sz="2400" kern="1200">
                <a:solidFill>
                  <a:schemeClr val="tx1"/>
                </a:solidFill>
                <a:latin typeface="Arial"/>
                <a:ea typeface="+mn-ea"/>
                <a:cs typeface="Arial"/>
              </a:defRPr>
            </a:lvl3pPr>
            <a:lvl4pPr marL="1600200" indent="-228600" algn="l" defTabSz="457200" rtl="0" eaLnBrk="0" fontAlgn="base" hangingPunct="0">
              <a:lnSpc>
                <a:spcPct val="70000"/>
              </a:lnSpc>
              <a:spcBef>
                <a:spcPct val="20000"/>
              </a:spcBef>
              <a:spcAft>
                <a:spcPct val="0"/>
              </a:spcAft>
              <a:buFont typeface="Arial" charset="0"/>
              <a:buChar char="–"/>
              <a:defRPr sz="2000" kern="1200">
                <a:solidFill>
                  <a:schemeClr val="tx1"/>
                </a:solidFill>
                <a:latin typeface="Arial"/>
                <a:ea typeface="+mn-ea"/>
                <a:cs typeface="Arial"/>
              </a:defRPr>
            </a:lvl4pPr>
            <a:lvl5pPr marL="2057400" indent="-228600" algn="l" defTabSz="457200" rtl="0" eaLnBrk="0" fontAlgn="base" hangingPunct="0">
              <a:lnSpc>
                <a:spcPct val="70000"/>
              </a:lnSpc>
              <a:spcBef>
                <a:spcPct val="20000"/>
              </a:spcBef>
              <a:spcAft>
                <a:spcPct val="0"/>
              </a:spcAft>
              <a:buFont typeface="Arial"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Arial" charset="0"/>
              <a:buNone/>
              <a:defRPr/>
            </a:pPr>
            <a:r>
              <a:rPr lang="en-US" sz="2800" b="1" dirty="0" smtClean="0"/>
              <a:t>Doctoral-level (PhD, PsyD)</a:t>
            </a:r>
          </a:p>
          <a:p>
            <a:pPr>
              <a:lnSpc>
                <a:spcPct val="100000"/>
              </a:lnSpc>
              <a:defRPr/>
            </a:pPr>
            <a:r>
              <a:rPr lang="en-US" sz="2400" dirty="0" smtClean="0"/>
              <a:t>&gt;90 graduate semester hours</a:t>
            </a:r>
          </a:p>
          <a:p>
            <a:pPr>
              <a:lnSpc>
                <a:spcPct val="100000"/>
              </a:lnSpc>
              <a:defRPr/>
            </a:pPr>
            <a:r>
              <a:rPr lang="en-US" sz="2400" dirty="0" smtClean="0"/>
              <a:t>5-6+ years (includes one year internship)</a:t>
            </a:r>
          </a:p>
          <a:p>
            <a:pPr>
              <a:lnSpc>
                <a:spcPct val="100000"/>
              </a:lnSpc>
              <a:defRPr/>
            </a:pPr>
            <a:r>
              <a:rPr lang="en-US" sz="2400" dirty="0" smtClean="0"/>
              <a:t>Allows for work in schools, academia, research</a:t>
            </a:r>
          </a:p>
          <a:p>
            <a:pPr>
              <a:lnSpc>
                <a:spcPct val="100000"/>
              </a:lnSpc>
              <a:defRPr/>
            </a:pPr>
            <a:r>
              <a:rPr lang="en-US" sz="2400" dirty="0" smtClean="0"/>
              <a:t>More options for independent practice</a:t>
            </a:r>
            <a:endParaRPr lang="en-US" sz="2400" dirty="0"/>
          </a:p>
        </p:txBody>
      </p:sp>
      <p:sp>
        <p:nvSpPr>
          <p:cNvPr id="37893" name="Content Placeholder 2"/>
          <p:cNvSpPr txBox="1">
            <a:spLocks/>
          </p:cNvSpPr>
          <p:nvPr/>
        </p:nvSpPr>
        <p:spPr bwMode="auto">
          <a:xfrm>
            <a:off x="304800" y="6149975"/>
            <a:ext cx="82296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endParaRPr lang="en-US" altLang="en-US"/>
          </a:p>
        </p:txBody>
      </p:sp>
      <p:grpSp>
        <p:nvGrpSpPr>
          <p:cNvPr id="6" name="Group 5"/>
          <p:cNvGrpSpPr/>
          <p:nvPr/>
        </p:nvGrpSpPr>
        <p:grpSpPr>
          <a:xfrm>
            <a:off x="152400" y="533400"/>
            <a:ext cx="4343400" cy="1219200"/>
            <a:chOff x="2530" y="-37518"/>
            <a:chExt cx="5176539" cy="1262077"/>
          </a:xfrm>
        </p:grpSpPr>
        <p:sp>
          <p:nvSpPr>
            <p:cNvPr id="7" name="Chevron 6"/>
            <p:cNvSpPr/>
            <p:nvPr/>
          </p:nvSpPr>
          <p:spPr>
            <a:xfrm>
              <a:off x="2530" y="0"/>
              <a:ext cx="5176539" cy="1066799"/>
            </a:xfrm>
            <a:prstGeom prst="chevron">
              <a:avLst/>
            </a:prstGeom>
            <a:solidFill>
              <a:schemeClr val="tx2">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8" name="Chevron 4"/>
            <p:cNvSpPr/>
            <p:nvPr/>
          </p:nvSpPr>
          <p:spPr>
            <a:xfrm>
              <a:off x="535930" y="-37518"/>
              <a:ext cx="4109740" cy="126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2800" b="1" kern="1200" dirty="0" smtClean="0">
                  <a:solidFill>
                    <a:schemeClr val="tx1"/>
                  </a:solidFill>
                </a:rPr>
                <a:t>Preparation for Graduate School</a:t>
              </a:r>
              <a:endParaRPr lang="en-US" sz="2800" b="1" kern="1200" dirty="0">
                <a:solidFill>
                  <a:schemeClr val="tx1"/>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48200" y="368084"/>
            <a:ext cx="4800600" cy="1143000"/>
          </a:xfrm>
        </p:spPr>
        <p:txBody>
          <a:bodyPr/>
          <a:lstStyle/>
          <a:p>
            <a:r>
              <a:rPr lang="en-US" altLang="en-US" b="0" dirty="0" smtClean="0">
                <a:latin typeface="Arial" panose="020B0604020202020204" pitchFamily="34" charset="0"/>
                <a:cs typeface="Arial" panose="020B0604020202020204" pitchFamily="34" charset="0"/>
              </a:rPr>
              <a:t>Program Approval/</a:t>
            </a:r>
            <a:br>
              <a:rPr lang="en-US" altLang="en-US" b="0" dirty="0" smtClean="0">
                <a:latin typeface="Arial" panose="020B0604020202020204" pitchFamily="34" charset="0"/>
                <a:cs typeface="Arial" panose="020B0604020202020204" pitchFamily="34" charset="0"/>
              </a:rPr>
            </a:br>
            <a:r>
              <a:rPr lang="en-US" altLang="en-US" b="0" dirty="0" smtClean="0">
                <a:latin typeface="Arial" panose="020B0604020202020204" pitchFamily="34" charset="0"/>
                <a:cs typeface="Arial" panose="020B0604020202020204" pitchFamily="34" charset="0"/>
              </a:rPr>
              <a:t>Accreditation</a:t>
            </a:r>
          </a:p>
        </p:txBody>
      </p:sp>
      <p:sp>
        <p:nvSpPr>
          <p:cNvPr id="38915" name="Content Placeholder 2"/>
          <p:cNvSpPr>
            <a:spLocks noGrp="1"/>
          </p:cNvSpPr>
          <p:nvPr>
            <p:ph idx="1"/>
          </p:nvPr>
        </p:nvSpPr>
        <p:spPr>
          <a:xfrm>
            <a:off x="381000" y="1557580"/>
            <a:ext cx="8610600" cy="5334000"/>
          </a:xfrm>
        </p:spPr>
        <p:txBody>
          <a:bodyPr>
            <a:normAutofit/>
          </a:bodyPr>
          <a:lstStyle/>
          <a:p>
            <a:pPr>
              <a:lnSpc>
                <a:spcPct val="100000"/>
              </a:lnSpc>
            </a:pPr>
            <a:r>
              <a:rPr lang="en-US" altLang="en-US" sz="2800" dirty="0" smtClean="0">
                <a:latin typeface="Arial" panose="020B0604020202020204" pitchFamily="34" charset="0"/>
                <a:cs typeface="Arial" panose="020B0604020202020204" pitchFamily="34" charset="0"/>
              </a:rPr>
              <a:t>Most graduate programs hold one or more types of accreditation:</a:t>
            </a:r>
          </a:p>
          <a:p>
            <a:pPr lvl="1">
              <a:lnSpc>
                <a:spcPct val="100000"/>
              </a:lnSpc>
            </a:pPr>
            <a:r>
              <a:rPr lang="en-US" altLang="en-US" dirty="0" smtClean="0">
                <a:latin typeface="Arial" panose="020B0604020202020204" pitchFamily="34" charset="0"/>
                <a:cs typeface="Arial" panose="020B0604020202020204" pitchFamily="34" charset="0"/>
              </a:rPr>
              <a:t>NASP-approval of specialist and doctoral levels </a:t>
            </a:r>
          </a:p>
          <a:p>
            <a:pPr lvl="2">
              <a:lnSpc>
                <a:spcPct val="100000"/>
              </a:lnSpc>
            </a:pPr>
            <a:r>
              <a:rPr lang="en-US" altLang="en-US" sz="2800" dirty="0" smtClean="0">
                <a:latin typeface="Arial" panose="020B0604020202020204" pitchFamily="34" charset="0"/>
                <a:cs typeface="Arial" panose="020B0604020202020204" pitchFamily="34" charset="0"/>
                <a:hlinkClick r:id="rId3"/>
              </a:rPr>
              <a:t>http://www.nasponline.org/standards-and-certification/graduate-program-approval/nasp-approved-programs</a:t>
            </a:r>
            <a:r>
              <a:rPr lang="en-US" altLang="en-US" sz="2800" dirty="0" smtClean="0">
                <a:latin typeface="Arial" panose="020B0604020202020204" pitchFamily="34" charset="0"/>
                <a:cs typeface="Arial" panose="020B0604020202020204" pitchFamily="34" charset="0"/>
              </a:rPr>
              <a:t> </a:t>
            </a:r>
          </a:p>
          <a:p>
            <a:pPr lvl="1">
              <a:lnSpc>
                <a:spcPct val="100000"/>
              </a:lnSpc>
            </a:pPr>
            <a:r>
              <a:rPr lang="en-US" altLang="en-US" dirty="0" smtClean="0">
                <a:latin typeface="Arial" panose="020B0604020202020204" pitchFamily="34" charset="0"/>
                <a:cs typeface="Arial" panose="020B0604020202020204" pitchFamily="34" charset="0"/>
              </a:rPr>
              <a:t>APA accreditation for doctoral programs</a:t>
            </a:r>
          </a:p>
          <a:p>
            <a:pPr lvl="1">
              <a:lnSpc>
                <a:spcPct val="100000"/>
              </a:lnSpc>
            </a:pPr>
            <a:r>
              <a:rPr lang="en-US" altLang="en-US" dirty="0" smtClean="0">
                <a:latin typeface="Arial" panose="020B0604020202020204" pitchFamily="34" charset="0"/>
                <a:cs typeface="Arial" panose="020B0604020202020204" pitchFamily="34" charset="0"/>
              </a:rPr>
              <a:t>State department of education approval for programs that lead to a state certificate or license for graduates</a:t>
            </a:r>
          </a:p>
          <a:p>
            <a:endParaRPr lang="en-US" altLang="en-US" sz="2800" dirty="0" smtClean="0">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EA5C5A59-255A-40F4-A747-787293DC55DF}" type="slidenum">
              <a:rPr lang="en-US" altLang="en-US" sz="1200">
                <a:solidFill>
                  <a:srgbClr val="898989"/>
                </a:solidFill>
              </a:rPr>
              <a:pPr>
                <a:lnSpc>
                  <a:spcPct val="100000"/>
                </a:lnSpc>
                <a:spcBef>
                  <a:spcPct val="0"/>
                </a:spcBef>
                <a:buFontTx/>
                <a:buNone/>
              </a:pPr>
              <a:t>23</a:t>
            </a:fld>
            <a:endParaRPr lang="en-US" altLang="en-US" sz="1200"/>
          </a:p>
        </p:txBody>
      </p:sp>
      <p:grpSp>
        <p:nvGrpSpPr>
          <p:cNvPr id="6" name="Group 5"/>
          <p:cNvGrpSpPr/>
          <p:nvPr/>
        </p:nvGrpSpPr>
        <p:grpSpPr>
          <a:xfrm>
            <a:off x="0" y="368084"/>
            <a:ext cx="4343400" cy="1079716"/>
            <a:chOff x="2530" y="0"/>
            <a:chExt cx="5176539" cy="1066799"/>
          </a:xfrm>
        </p:grpSpPr>
        <p:sp>
          <p:nvSpPr>
            <p:cNvPr id="7" name="Chevron 6"/>
            <p:cNvSpPr/>
            <p:nvPr/>
          </p:nvSpPr>
          <p:spPr>
            <a:xfrm>
              <a:off x="2530" y="0"/>
              <a:ext cx="5176539" cy="1066799"/>
            </a:xfrm>
            <a:prstGeom prst="chevron">
              <a:avLst/>
            </a:prstGeom>
            <a:solidFill>
              <a:schemeClr val="tx2">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8" name="Chevron 4"/>
            <p:cNvSpPr/>
            <p:nvPr/>
          </p:nvSpPr>
          <p:spPr>
            <a:xfrm>
              <a:off x="535930" y="0"/>
              <a:ext cx="4109740" cy="10667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2800" b="1" kern="1200" dirty="0" smtClean="0">
                  <a:solidFill>
                    <a:schemeClr val="tx1"/>
                  </a:solidFill>
                </a:rPr>
                <a:t>Preparation for Graduate School</a:t>
              </a:r>
              <a:endParaRPr lang="en-US" sz="2800" b="1" kern="1200" dirty="0">
                <a:solidFill>
                  <a:schemeClr val="tx1"/>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Slide Number Placehold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065C1D37-B6FF-41F0-AE03-E80869B48A02}" type="slidenum">
              <a:rPr lang="en-US" altLang="en-US" sz="1200">
                <a:solidFill>
                  <a:srgbClr val="898989"/>
                </a:solidFill>
              </a:rPr>
              <a:pPr>
                <a:lnSpc>
                  <a:spcPct val="100000"/>
                </a:lnSpc>
                <a:spcBef>
                  <a:spcPct val="0"/>
                </a:spcBef>
                <a:buFontTx/>
                <a:buNone/>
              </a:pPr>
              <a:t>24</a:t>
            </a:fld>
            <a:endParaRPr lang="en-US" altLang="en-US" sz="1200"/>
          </a:p>
        </p:txBody>
      </p:sp>
      <p:sp>
        <p:nvSpPr>
          <p:cNvPr id="35843" name="Text Placeholder 2"/>
          <p:cNvSpPr>
            <a:spLocks noGrp="1"/>
          </p:cNvSpPr>
          <p:nvPr>
            <p:ph type="body" idx="4294967295"/>
          </p:nvPr>
        </p:nvSpPr>
        <p:spPr>
          <a:xfrm>
            <a:off x="533400" y="1371600"/>
            <a:ext cx="8839200" cy="446087"/>
          </a:xfrm>
        </p:spPr>
        <p:txBody>
          <a:bodyPr/>
          <a:lstStyle/>
          <a:p>
            <a:pPr marL="0" indent="0">
              <a:buNone/>
            </a:pPr>
            <a:r>
              <a:rPr lang="en-US" altLang="en-US" dirty="0" smtClean="0">
                <a:latin typeface="Arial" panose="020B0604020202020204" pitchFamily="34" charset="0"/>
                <a:cs typeface="Arial" panose="020B0604020202020204" pitchFamily="34" charset="0"/>
              </a:rPr>
              <a:t>Develops knowledge and skills in</a:t>
            </a:r>
          </a:p>
          <a:p>
            <a:pPr marL="0" indent="0">
              <a:buNone/>
            </a:pPr>
            <a:r>
              <a:rPr lang="en-US" altLang="en-US" b="1" dirty="0" smtClean="0">
                <a:latin typeface="Arial" panose="020B0604020202020204" pitchFamily="34" charset="0"/>
                <a:cs typeface="Arial" panose="020B0604020202020204" pitchFamily="34" charset="0"/>
              </a:rPr>
              <a:t>Prevention and Intervention Services for Students and Families</a:t>
            </a:r>
            <a:r>
              <a:rPr lang="en-US" altLang="en-US" dirty="0" smtClean="0">
                <a:latin typeface="Arial" panose="020B0604020202020204" pitchFamily="34" charset="0"/>
                <a:cs typeface="Arial" panose="020B0604020202020204" pitchFamily="34" charset="0"/>
              </a:rPr>
              <a:t>:</a:t>
            </a:r>
          </a:p>
        </p:txBody>
      </p:sp>
      <p:graphicFrame>
        <p:nvGraphicFramePr>
          <p:cNvPr id="10" name="Diagram 9"/>
          <p:cNvGraphicFramePr/>
          <p:nvPr>
            <p:extLst>
              <p:ext uri="{D42A27DB-BD31-4B8C-83A1-F6EECF244321}">
                <p14:modId xmlns:p14="http://schemas.microsoft.com/office/powerpoint/2010/main" val="3063614761"/>
              </p:ext>
            </p:extLst>
          </p:nvPr>
        </p:nvGraphicFramePr>
        <p:xfrm>
          <a:off x="457200" y="228600"/>
          <a:ext cx="52578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3"/>
          <p:cNvSpPr>
            <a:spLocks noGrp="1"/>
          </p:cNvSpPr>
          <p:nvPr>
            <p:ph sz="half" idx="4294967295"/>
          </p:nvPr>
        </p:nvSpPr>
        <p:spPr>
          <a:xfrm>
            <a:off x="533400" y="2667000"/>
            <a:ext cx="7848600" cy="3657600"/>
          </a:xfrm>
          <a:prstGeom prst="rect">
            <a:avLst/>
          </a:prstGeom>
        </p:spPr>
        <p:txBody>
          <a:bodyPr/>
          <a:lstStyle/>
          <a:p>
            <a:pPr>
              <a:lnSpc>
                <a:spcPct val="100000"/>
              </a:lnSpc>
            </a:pPr>
            <a:r>
              <a:rPr lang="en-US" altLang="en-US" sz="2800" dirty="0">
                <a:latin typeface="Arial" panose="020B0604020202020204" pitchFamily="34" charset="0"/>
                <a:cs typeface="Arial" panose="020B0604020202020204" pitchFamily="34" charset="0"/>
              </a:rPr>
              <a:t>Assessment</a:t>
            </a:r>
          </a:p>
          <a:p>
            <a:pPr>
              <a:lnSpc>
                <a:spcPct val="100000"/>
              </a:lnSpc>
            </a:pPr>
            <a:r>
              <a:rPr lang="en-US" altLang="en-US" sz="2800" dirty="0">
                <a:latin typeface="Arial" panose="020B0604020202020204" pitchFamily="34" charset="0"/>
                <a:cs typeface="Arial" panose="020B0604020202020204" pitchFamily="34" charset="0"/>
              </a:rPr>
              <a:t>Academic/learning interventions</a:t>
            </a:r>
          </a:p>
          <a:p>
            <a:pPr>
              <a:lnSpc>
                <a:spcPct val="100000"/>
              </a:lnSpc>
            </a:pPr>
            <a:r>
              <a:rPr lang="en-US" altLang="en-US" sz="2800" dirty="0">
                <a:latin typeface="Arial" panose="020B0604020202020204" pitchFamily="34" charset="0"/>
                <a:cs typeface="Arial" panose="020B0604020202020204" pitchFamily="34" charset="0"/>
              </a:rPr>
              <a:t>Mental and behavioral health interventions</a:t>
            </a:r>
          </a:p>
          <a:p>
            <a:pPr>
              <a:lnSpc>
                <a:spcPct val="100000"/>
              </a:lnSpc>
            </a:pPr>
            <a:r>
              <a:rPr lang="en-US" altLang="en-US" sz="2800" dirty="0">
                <a:latin typeface="Arial" panose="020B0604020202020204" pitchFamily="34" charset="0"/>
                <a:cs typeface="Arial" panose="020B0604020202020204" pitchFamily="34" charset="0"/>
              </a:rPr>
              <a:t>Instructional support</a:t>
            </a:r>
          </a:p>
          <a:p>
            <a:pPr>
              <a:lnSpc>
                <a:spcPct val="100000"/>
              </a:lnSpc>
            </a:pPr>
            <a:r>
              <a:rPr lang="en-US" altLang="en-US" sz="2800" dirty="0">
                <a:latin typeface="Arial" panose="020B0604020202020204" pitchFamily="34" charset="0"/>
                <a:cs typeface="Arial" panose="020B0604020202020204" pitchFamily="34" charset="0"/>
              </a:rPr>
              <a:t>Special education services</a:t>
            </a:r>
          </a:p>
          <a:p>
            <a:pPr>
              <a:lnSpc>
                <a:spcPct val="100000"/>
              </a:lnSpc>
            </a:pPr>
            <a:r>
              <a:rPr lang="en-US" altLang="en-US" sz="2800" dirty="0">
                <a:latin typeface="Arial" panose="020B0604020202020204" pitchFamily="34" charset="0"/>
                <a:cs typeface="Arial" panose="020B0604020202020204" pitchFamily="34" charset="0"/>
              </a:rPr>
              <a:t>Crisis preparedness, response, and recovery</a:t>
            </a:r>
          </a:p>
          <a:p>
            <a:pPr>
              <a:lnSpc>
                <a:spcPct val="100000"/>
              </a:lnSpc>
            </a:pPr>
            <a:r>
              <a:rPr lang="en-US" altLang="en-US" sz="2800" dirty="0">
                <a:latin typeface="Arial" panose="020B0604020202020204" pitchFamily="34" charset="0"/>
                <a:cs typeface="Arial" panose="020B0604020202020204" pitchFamily="34" charset="0"/>
              </a:rPr>
              <a:t>Family-school-community collaboration</a:t>
            </a:r>
          </a:p>
          <a:p>
            <a:pPr>
              <a:lnSpc>
                <a:spcPct val="100000"/>
              </a:lnSpc>
            </a:pPr>
            <a:r>
              <a:rPr lang="en-US" altLang="en-US" sz="2800" dirty="0">
                <a:latin typeface="Arial" panose="020B0604020202020204" pitchFamily="34" charset="0"/>
                <a:cs typeface="Arial" panose="020B0604020202020204" pitchFamily="34" charset="0"/>
              </a:rPr>
              <a:t>Cultural competence</a:t>
            </a:r>
          </a:p>
        </p:txBody>
      </p:sp>
    </p:spTree>
    <p:extLst>
      <p:ext uri="{BB962C8B-B14F-4D97-AF65-F5344CB8AC3E}">
        <p14:creationId xmlns:p14="http://schemas.microsoft.com/office/powerpoint/2010/main" val="3137587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Slide Number Placehold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065C1D37-B6FF-41F0-AE03-E80869B48A02}" type="slidenum">
              <a:rPr lang="en-US" altLang="en-US" sz="1200">
                <a:solidFill>
                  <a:srgbClr val="898989"/>
                </a:solidFill>
              </a:rPr>
              <a:pPr>
                <a:lnSpc>
                  <a:spcPct val="100000"/>
                </a:lnSpc>
                <a:spcBef>
                  <a:spcPct val="0"/>
                </a:spcBef>
                <a:buFontTx/>
                <a:buNone/>
              </a:pPr>
              <a:t>25</a:t>
            </a:fld>
            <a:endParaRPr lang="en-US" altLang="en-US" sz="1200"/>
          </a:p>
        </p:txBody>
      </p:sp>
      <p:sp>
        <p:nvSpPr>
          <p:cNvPr id="35843" name="Text Placeholder 2"/>
          <p:cNvSpPr>
            <a:spLocks noGrp="1"/>
          </p:cNvSpPr>
          <p:nvPr>
            <p:ph type="body" idx="4294967295"/>
          </p:nvPr>
        </p:nvSpPr>
        <p:spPr>
          <a:xfrm>
            <a:off x="381001" y="1676400"/>
            <a:ext cx="8534400" cy="446087"/>
          </a:xfrm>
        </p:spPr>
        <p:txBody>
          <a:bodyPr/>
          <a:lstStyle/>
          <a:p>
            <a:pPr marL="0" indent="0">
              <a:buNone/>
            </a:pPr>
            <a:r>
              <a:rPr lang="en-US" altLang="en-US" dirty="0" smtClean="0">
                <a:latin typeface="Arial" panose="020B0604020202020204" pitchFamily="34" charset="0"/>
                <a:cs typeface="Arial" panose="020B0604020202020204" pitchFamily="34" charset="0"/>
              </a:rPr>
              <a:t>Develops knowledge and skills </a:t>
            </a:r>
            <a:r>
              <a:rPr lang="en-US" altLang="en-US" dirty="0">
                <a:latin typeface="Arial" panose="020B0604020202020204" pitchFamily="34" charset="0"/>
                <a:cs typeface="Arial" panose="020B0604020202020204" pitchFamily="34" charset="0"/>
              </a:rPr>
              <a:t>in </a:t>
            </a:r>
            <a:endParaRPr lang="en-US" altLang="en-US" dirty="0" smtClean="0">
              <a:latin typeface="Arial" panose="020B0604020202020204" pitchFamily="34" charset="0"/>
              <a:cs typeface="Arial" panose="020B0604020202020204" pitchFamily="34" charset="0"/>
            </a:endParaRPr>
          </a:p>
          <a:p>
            <a:pPr marL="0" indent="0">
              <a:buNone/>
            </a:pPr>
            <a:r>
              <a:rPr lang="en-US" altLang="en-US" b="1" dirty="0" smtClean="0">
                <a:latin typeface="Arial" panose="020B0604020202020204" pitchFamily="34" charset="0"/>
                <a:cs typeface="Arial" panose="020B0604020202020204" pitchFamily="34" charset="0"/>
              </a:rPr>
              <a:t>Foundations of Services Needed in Schools</a:t>
            </a:r>
            <a:endParaRPr lang="en-US" altLang="en-US" b="1" dirty="0">
              <a:latin typeface="Arial" panose="020B0604020202020204" pitchFamily="34" charset="0"/>
              <a:cs typeface="Arial" panose="020B0604020202020204" pitchFamily="34" charset="0"/>
            </a:endParaRPr>
          </a:p>
          <a:p>
            <a:pPr marL="0" indent="0">
              <a:buNone/>
            </a:pPr>
            <a:endParaRPr lang="en-US" altLang="en-US" dirty="0" smtClean="0">
              <a:latin typeface="Arial" panose="020B0604020202020204" pitchFamily="34" charset="0"/>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3336794924"/>
              </p:ext>
            </p:extLst>
          </p:nvPr>
        </p:nvGraphicFramePr>
        <p:xfrm>
          <a:off x="457200" y="228600"/>
          <a:ext cx="52578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3"/>
          <p:cNvSpPr>
            <a:spLocks noGrp="1"/>
          </p:cNvSpPr>
          <p:nvPr>
            <p:ph sz="half" idx="4294967295"/>
          </p:nvPr>
        </p:nvSpPr>
        <p:spPr>
          <a:xfrm>
            <a:off x="533400" y="3048000"/>
            <a:ext cx="7848600" cy="3657600"/>
          </a:xfrm>
          <a:prstGeom prst="rect">
            <a:avLst/>
          </a:prstGeom>
        </p:spPr>
        <p:txBody>
          <a:bodyPr/>
          <a:lstStyle/>
          <a:p>
            <a:pPr>
              <a:lnSpc>
                <a:spcPct val="100000"/>
              </a:lnSpc>
            </a:pPr>
            <a:r>
              <a:rPr lang="en-US" altLang="en-US" sz="2800" dirty="0">
                <a:latin typeface="Arial" panose="020B0604020202020204" pitchFamily="34" charset="0"/>
                <a:cs typeface="Arial" panose="020B0604020202020204" pitchFamily="34" charset="0"/>
              </a:rPr>
              <a:t>Data collection and analysis</a:t>
            </a:r>
          </a:p>
          <a:p>
            <a:pPr>
              <a:lnSpc>
                <a:spcPct val="100000"/>
              </a:lnSpc>
            </a:pPr>
            <a:r>
              <a:rPr lang="en-US" altLang="en-US" sz="2800" dirty="0">
                <a:latin typeface="Arial" panose="020B0604020202020204" pitchFamily="34" charset="0"/>
                <a:cs typeface="Arial" panose="020B0604020202020204" pitchFamily="34" charset="0"/>
              </a:rPr>
              <a:t>Resilience and risk factors</a:t>
            </a:r>
          </a:p>
          <a:p>
            <a:pPr>
              <a:lnSpc>
                <a:spcPct val="100000"/>
              </a:lnSpc>
            </a:pPr>
            <a:r>
              <a:rPr lang="en-US" altLang="en-US" sz="2800" dirty="0">
                <a:latin typeface="Arial" panose="020B0604020202020204" pitchFamily="34" charset="0"/>
                <a:cs typeface="Arial" panose="020B0604020202020204" pitchFamily="34" charset="0"/>
              </a:rPr>
              <a:t>Consultation and collaboration</a:t>
            </a:r>
          </a:p>
          <a:p>
            <a:pPr>
              <a:lnSpc>
                <a:spcPct val="100000"/>
              </a:lnSpc>
            </a:pPr>
            <a:r>
              <a:rPr lang="en-US" altLang="en-US" sz="2800" dirty="0">
                <a:latin typeface="Arial" panose="020B0604020202020204" pitchFamily="34" charset="0"/>
                <a:cs typeface="Arial" panose="020B0604020202020204" pitchFamily="34" charset="0"/>
              </a:rPr>
              <a:t>Diversity in development and learning</a:t>
            </a:r>
          </a:p>
          <a:p>
            <a:pPr>
              <a:lnSpc>
                <a:spcPct val="100000"/>
              </a:lnSpc>
            </a:pPr>
            <a:r>
              <a:rPr lang="en-US" altLang="en-US" sz="2800" dirty="0">
                <a:latin typeface="Arial" panose="020B0604020202020204" pitchFamily="34" charset="0"/>
                <a:cs typeface="Arial" panose="020B0604020202020204" pitchFamily="34" charset="0"/>
              </a:rPr>
              <a:t>Research and program evaluation</a:t>
            </a:r>
          </a:p>
          <a:p>
            <a:pPr>
              <a:lnSpc>
                <a:spcPct val="100000"/>
              </a:lnSpc>
            </a:pPr>
            <a:r>
              <a:rPr lang="en-US" altLang="en-US" sz="2800" dirty="0">
                <a:latin typeface="Arial" panose="020B0604020202020204" pitchFamily="34" charset="0"/>
                <a:cs typeface="Arial" panose="020B0604020202020204" pitchFamily="34" charset="0"/>
              </a:rPr>
              <a:t>Professional ethics</a:t>
            </a:r>
          </a:p>
          <a:p>
            <a:pPr>
              <a:lnSpc>
                <a:spcPct val="100000"/>
              </a:lnSpc>
            </a:pPr>
            <a:r>
              <a:rPr lang="en-US" altLang="en-US" sz="2800" dirty="0">
                <a:latin typeface="Arial" panose="020B0604020202020204" pitchFamily="34" charset="0"/>
                <a:cs typeface="Arial" panose="020B0604020202020204" pitchFamily="34" charset="0"/>
              </a:rPr>
              <a:t>Education law</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81000" y="10332"/>
            <a:ext cx="8229600" cy="1143000"/>
          </a:xfrm>
        </p:spPr>
        <p:txBody>
          <a:bodyPr/>
          <a:lstStyle/>
          <a:p>
            <a:r>
              <a:rPr lang="en-US" altLang="en-US" b="0" dirty="0" smtClean="0">
                <a:latin typeface="Arial" panose="020B0604020202020204" pitchFamily="34" charset="0"/>
                <a:cs typeface="Arial" panose="020B0604020202020204" pitchFamily="34" charset="0"/>
              </a:rPr>
              <a:t>Graduate School Field Experiences</a:t>
            </a:r>
          </a:p>
        </p:txBody>
      </p:sp>
      <p:sp>
        <p:nvSpPr>
          <p:cNvPr id="36867" name="Content Placeholder 2"/>
          <p:cNvSpPr>
            <a:spLocks noGrp="1"/>
          </p:cNvSpPr>
          <p:nvPr>
            <p:ph idx="1"/>
          </p:nvPr>
        </p:nvSpPr>
        <p:spPr>
          <a:xfrm>
            <a:off x="609600" y="1219200"/>
            <a:ext cx="8686800" cy="5394597"/>
          </a:xfrm>
        </p:spPr>
        <p:txBody>
          <a:bodyPr>
            <a:normAutofit lnSpcReduction="10000"/>
          </a:bodyPr>
          <a:lstStyle/>
          <a:p>
            <a:pPr lvl="1">
              <a:lnSpc>
                <a:spcPct val="100000"/>
              </a:lnSpc>
            </a:pPr>
            <a:endParaRPr lang="en-US" altLang="en-US" dirty="0" smtClean="0">
              <a:latin typeface="Arial" panose="020B0604020202020204" pitchFamily="34" charset="0"/>
              <a:cs typeface="Arial" panose="020B0604020202020204" pitchFamily="34" charset="0"/>
            </a:endParaRPr>
          </a:p>
          <a:p>
            <a:pPr lvl="1">
              <a:lnSpc>
                <a:spcPct val="100000"/>
              </a:lnSpc>
            </a:pPr>
            <a:endParaRPr lang="en-US" altLang="en-US" dirty="0">
              <a:latin typeface="Arial" panose="020B0604020202020204" pitchFamily="34" charset="0"/>
              <a:cs typeface="Arial" panose="020B0604020202020204" pitchFamily="34" charset="0"/>
            </a:endParaRPr>
          </a:p>
          <a:p>
            <a:pPr lvl="1">
              <a:lnSpc>
                <a:spcPct val="100000"/>
              </a:lnSpc>
            </a:pPr>
            <a:r>
              <a:rPr lang="en-US" altLang="en-US" dirty="0" smtClean="0">
                <a:latin typeface="Arial" panose="020B0604020202020204" pitchFamily="34" charset="0"/>
                <a:cs typeface="Arial" panose="020B0604020202020204" pitchFamily="34" charset="0"/>
              </a:rPr>
              <a:t>Supervised experiences in schools, clinics, or related settings throughout your graduate program allow you to apply specific skills and techniques learned in courses.</a:t>
            </a:r>
          </a:p>
          <a:p>
            <a:pPr lvl="1">
              <a:lnSpc>
                <a:spcPct val="100000"/>
              </a:lnSpc>
            </a:pPr>
            <a:endParaRPr lang="en-US" altLang="en-US" dirty="0" smtClean="0">
              <a:latin typeface="Arial" panose="020B0604020202020204" pitchFamily="34" charset="0"/>
              <a:cs typeface="Arial" panose="020B0604020202020204" pitchFamily="34" charset="0"/>
            </a:endParaRPr>
          </a:p>
          <a:p>
            <a:pPr lvl="1">
              <a:lnSpc>
                <a:spcPct val="100000"/>
              </a:lnSpc>
            </a:pPr>
            <a:endParaRPr lang="en-US" altLang="en-US" dirty="0" smtClean="0">
              <a:latin typeface="Arial" panose="020B0604020202020204" pitchFamily="34" charset="0"/>
              <a:cs typeface="Arial" panose="020B0604020202020204" pitchFamily="34" charset="0"/>
            </a:endParaRPr>
          </a:p>
          <a:p>
            <a:pPr lvl="1">
              <a:lnSpc>
                <a:spcPct val="100000"/>
              </a:lnSpc>
            </a:pPr>
            <a:r>
              <a:rPr lang="en-US" altLang="en-US" dirty="0" smtClean="0">
                <a:latin typeface="Arial" panose="020B0604020202020204" pitchFamily="34" charset="0"/>
                <a:cs typeface="Arial" panose="020B0604020202020204" pitchFamily="34" charset="0"/>
              </a:rPr>
              <a:t>Culminating experience</a:t>
            </a:r>
          </a:p>
          <a:p>
            <a:pPr lvl="1">
              <a:lnSpc>
                <a:spcPct val="100000"/>
              </a:lnSpc>
            </a:pPr>
            <a:r>
              <a:rPr lang="en-US" altLang="en-US" dirty="0" smtClean="0">
                <a:latin typeface="Arial" panose="020B0604020202020204" pitchFamily="34" charset="0"/>
                <a:cs typeface="Arial" panose="020B0604020202020204" pitchFamily="34" charset="0"/>
              </a:rPr>
              <a:t>Provides intensive and supervised preparation for first job </a:t>
            </a:r>
          </a:p>
          <a:p>
            <a:pPr lvl="1">
              <a:lnSpc>
                <a:spcPct val="100000"/>
              </a:lnSpc>
            </a:pPr>
            <a:r>
              <a:rPr lang="en-US" altLang="en-US" dirty="0" smtClean="0">
                <a:latin typeface="Arial" panose="020B0604020202020204" pitchFamily="34" charset="0"/>
                <a:cs typeface="Arial" panose="020B0604020202020204" pitchFamily="34" charset="0"/>
              </a:rPr>
              <a:t>Full year (1200-1500+ hours)</a:t>
            </a:r>
          </a:p>
        </p:txBody>
      </p:sp>
      <p:sp>
        <p:nvSpPr>
          <p:cNvPr id="368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09D89351-88A0-405D-9ECB-B15D435EBEC9}" type="slidenum">
              <a:rPr lang="en-US" altLang="en-US" sz="1200">
                <a:solidFill>
                  <a:srgbClr val="898989"/>
                </a:solidFill>
              </a:rPr>
              <a:pPr>
                <a:lnSpc>
                  <a:spcPct val="100000"/>
                </a:lnSpc>
                <a:spcBef>
                  <a:spcPct val="0"/>
                </a:spcBef>
                <a:buFontTx/>
                <a:buNone/>
              </a:pPr>
              <a:t>26</a:t>
            </a:fld>
            <a:endParaRPr lang="en-US" altLang="en-US" sz="1200"/>
          </a:p>
        </p:txBody>
      </p:sp>
      <p:graphicFrame>
        <p:nvGraphicFramePr>
          <p:cNvPr id="6" name="Diagram 5"/>
          <p:cNvGraphicFramePr/>
          <p:nvPr>
            <p:extLst>
              <p:ext uri="{D42A27DB-BD31-4B8C-83A1-F6EECF244321}">
                <p14:modId xmlns:p14="http://schemas.microsoft.com/office/powerpoint/2010/main" val="4105294883"/>
              </p:ext>
            </p:extLst>
          </p:nvPr>
        </p:nvGraphicFramePr>
        <p:xfrm>
          <a:off x="457200" y="1371600"/>
          <a:ext cx="51054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393872244"/>
              </p:ext>
            </p:extLst>
          </p:nvPr>
        </p:nvGraphicFramePr>
        <p:xfrm>
          <a:off x="457200" y="3810000"/>
          <a:ext cx="5105400" cy="76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304800"/>
            <a:ext cx="8229600" cy="1143000"/>
          </a:xfrm>
        </p:spPr>
        <p:txBody>
          <a:bodyPr/>
          <a:lstStyle/>
          <a:p>
            <a:r>
              <a:rPr lang="en-US" altLang="en-US" sz="4000" b="0" dirty="0" smtClean="0">
                <a:latin typeface="Arial" panose="020B0604020202020204" pitchFamily="34" charset="0"/>
                <a:cs typeface="Arial" panose="020B0604020202020204" pitchFamily="34" charset="0"/>
              </a:rPr>
              <a:t>Getting a Job</a:t>
            </a:r>
          </a:p>
        </p:txBody>
      </p:sp>
      <p:sp>
        <p:nvSpPr>
          <p:cNvPr id="40963" name="Content Placeholder 2"/>
          <p:cNvSpPr>
            <a:spLocks noGrp="1"/>
          </p:cNvSpPr>
          <p:nvPr>
            <p:ph idx="1"/>
          </p:nvPr>
        </p:nvSpPr>
        <p:spPr>
          <a:xfrm>
            <a:off x="381000" y="1600200"/>
            <a:ext cx="8591227" cy="4953000"/>
          </a:xfrm>
        </p:spPr>
        <p:txBody>
          <a:bodyPr>
            <a:normAutofit/>
          </a:bodyPr>
          <a:lstStyle/>
          <a:p>
            <a:pPr>
              <a:lnSpc>
                <a:spcPct val="100000"/>
              </a:lnSpc>
            </a:pPr>
            <a:r>
              <a:rPr lang="en-US" altLang="en-US" sz="2800" dirty="0" smtClean="0">
                <a:latin typeface="Arial" panose="020B0604020202020204" pitchFamily="34" charset="0"/>
                <a:cs typeface="Arial" panose="020B0604020202020204" pitchFamily="34" charset="0"/>
              </a:rPr>
              <a:t>School psychologists must hold a current, valid state credential for practice</a:t>
            </a:r>
          </a:p>
          <a:p>
            <a:pPr>
              <a:lnSpc>
                <a:spcPct val="100000"/>
              </a:lnSpc>
            </a:pPr>
            <a:r>
              <a:rPr lang="en-US" altLang="en-US" sz="2800" dirty="0" smtClean="0">
                <a:latin typeface="Arial" panose="020B0604020202020204" pitchFamily="34" charset="0"/>
                <a:cs typeface="Arial" panose="020B0604020202020204" pitchFamily="34" charset="0"/>
              </a:rPr>
              <a:t>A state-by-state summary of school psychologist certificate and license requirements is found at:</a:t>
            </a:r>
          </a:p>
          <a:p>
            <a:pPr lvl="1">
              <a:lnSpc>
                <a:spcPct val="100000"/>
              </a:lnSpc>
            </a:pPr>
            <a:r>
              <a:rPr lang="en-US" altLang="en-US" sz="2400" u="sng" dirty="0" smtClean="0">
                <a:latin typeface="Arial" panose="020B0604020202020204" pitchFamily="34" charset="0"/>
                <a:cs typeface="Arial" panose="020B0604020202020204" pitchFamily="34" charset="0"/>
                <a:hlinkClick r:id="rId3"/>
              </a:rPr>
              <a:t>https://www.nasponline.org/standards-and-certification/state-school-psychology-credentialing-requirements</a:t>
            </a:r>
            <a:endParaRPr lang="en-US" altLang="en-US" sz="2400" u="sng" dirty="0" smtClean="0">
              <a:latin typeface="Arial" panose="020B0604020202020204" pitchFamily="34" charset="0"/>
              <a:cs typeface="Arial" panose="020B0604020202020204" pitchFamily="34" charset="0"/>
            </a:endParaRPr>
          </a:p>
          <a:p>
            <a:pPr>
              <a:lnSpc>
                <a:spcPct val="100000"/>
              </a:lnSpc>
            </a:pPr>
            <a:r>
              <a:rPr lang="en-US" altLang="en-US" sz="2800" dirty="0" smtClean="0">
                <a:latin typeface="Arial" panose="020B0604020202020204" pitchFamily="34" charset="0"/>
                <a:cs typeface="Arial" panose="020B0604020202020204" pitchFamily="34" charset="0"/>
              </a:rPr>
              <a:t>Independent practice may require an</a:t>
            </a:r>
          </a:p>
          <a:p>
            <a:pPr marL="0" indent="0">
              <a:lnSpc>
                <a:spcPct val="100000"/>
              </a:lnSpc>
              <a:buNone/>
            </a:pPr>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  additional credential</a:t>
            </a:r>
          </a:p>
          <a:p>
            <a:pPr>
              <a:lnSpc>
                <a:spcPct val="100000"/>
              </a:lnSpc>
            </a:pPr>
            <a:endParaRPr lang="en-US" altLang="en-US" dirty="0" smtClean="0">
              <a:latin typeface="Arial" panose="020B0604020202020204" pitchFamily="34" charset="0"/>
              <a:cs typeface="Arial" panose="020B0604020202020204" pitchFamily="34" charset="0"/>
            </a:endParaRPr>
          </a:p>
        </p:txBody>
      </p:sp>
      <p:sp>
        <p:nvSpPr>
          <p:cNvPr id="409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9B3B75FB-CF24-4B70-BE4C-0B94C8EE666B}" type="slidenum">
              <a:rPr lang="en-US" altLang="en-US" sz="1200">
                <a:solidFill>
                  <a:srgbClr val="898989"/>
                </a:solidFill>
              </a:rPr>
              <a:pPr>
                <a:lnSpc>
                  <a:spcPct val="100000"/>
                </a:lnSpc>
                <a:spcBef>
                  <a:spcPct val="0"/>
                </a:spcBef>
                <a:buFontTx/>
                <a:buNone/>
              </a:pPr>
              <a:t>27</a:t>
            </a:fld>
            <a:endParaRPr lang="en-US" altLang="en-US" sz="12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69672"/>
            <a:ext cx="2667000" cy="2430068"/>
          </a:xfrm>
          <a:prstGeom prst="rect">
            <a:avLst/>
          </a:prstGeom>
        </p:spPr>
      </p:pic>
      <p:sp>
        <p:nvSpPr>
          <p:cNvPr id="43011" name="Rectangle 2"/>
          <p:cNvSpPr>
            <a:spLocks noGrp="1" noChangeArrowheads="1"/>
          </p:cNvSpPr>
          <p:nvPr>
            <p:ph type="title"/>
          </p:nvPr>
        </p:nvSpPr>
        <p:spPr>
          <a:xfrm>
            <a:off x="457200" y="154173"/>
            <a:ext cx="4038600" cy="1143000"/>
          </a:xfrm>
        </p:spPr>
        <p:txBody>
          <a:bodyPr/>
          <a:lstStyle/>
          <a:p>
            <a:pPr eaLnBrk="1" hangingPunct="1"/>
            <a:r>
              <a:rPr lang="en-US" altLang="en-US" sz="4000" b="0" dirty="0" smtClean="0">
                <a:latin typeface="Arial" panose="020B0604020202020204" pitchFamily="34" charset="0"/>
                <a:ea typeface="ＭＳ Ｐゴシック" panose="020B0600070205080204" pitchFamily="34" charset="-128"/>
                <a:cs typeface="Arial" panose="020B0604020202020204" pitchFamily="34" charset="0"/>
              </a:rPr>
              <a:t>Job Outlook?</a:t>
            </a:r>
          </a:p>
        </p:txBody>
      </p:sp>
      <p:sp>
        <p:nvSpPr>
          <p:cNvPr id="96260" name="Rectangle 3"/>
          <p:cNvSpPr>
            <a:spLocks noGrp="1" noChangeArrowheads="1"/>
          </p:cNvSpPr>
          <p:nvPr>
            <p:ph idx="1"/>
          </p:nvPr>
        </p:nvSpPr>
        <p:spPr>
          <a:xfrm>
            <a:off x="152400" y="1524000"/>
            <a:ext cx="8382000" cy="5829946"/>
          </a:xfrm>
        </p:spPr>
        <p:txBody>
          <a:bodyPr>
            <a:normAutofit/>
          </a:bodyPr>
          <a:lstStyle/>
          <a:p>
            <a:pPr eaLnBrk="1" hangingPunct="1">
              <a:lnSpc>
                <a:spcPct val="100000"/>
              </a:lnSpc>
              <a:spcBef>
                <a:spcPts val="0"/>
              </a:spcBef>
              <a:buFont typeface="Arial" charset="0"/>
              <a:buChar char="•"/>
              <a:defRPr/>
            </a:pPr>
            <a:r>
              <a:rPr lang="en-US" sz="2800" dirty="0" smtClean="0">
                <a:latin typeface="+mn-lt"/>
                <a:ea typeface="ＭＳ Ｐゴシック" charset="0"/>
                <a:cs typeface="ＭＳ Ｐゴシック" charset="0"/>
              </a:rPr>
              <a:t>High national demand for school </a:t>
            </a:r>
          </a:p>
          <a:p>
            <a:pPr marL="0" indent="0" eaLnBrk="1" hangingPunct="1">
              <a:lnSpc>
                <a:spcPct val="100000"/>
              </a:lnSpc>
              <a:spcBef>
                <a:spcPts val="0"/>
              </a:spcBef>
              <a:buNone/>
              <a:defRPr/>
            </a:pPr>
            <a:r>
              <a:rPr lang="en-US" sz="2800" dirty="0">
                <a:latin typeface="+mn-lt"/>
                <a:ea typeface="ＭＳ Ｐゴシック" charset="0"/>
                <a:cs typeface="ＭＳ Ｐゴシック" charset="0"/>
              </a:rPr>
              <a:t> </a:t>
            </a:r>
            <a:r>
              <a:rPr lang="en-US" sz="2800" dirty="0" smtClean="0">
                <a:latin typeface="+mn-lt"/>
                <a:ea typeface="ＭＳ Ｐゴシック" charset="0"/>
                <a:cs typeface="ＭＳ Ｐゴシック" charset="0"/>
              </a:rPr>
              <a:t>   psychologists</a:t>
            </a:r>
          </a:p>
          <a:p>
            <a:pPr eaLnBrk="1" hangingPunct="1">
              <a:buFont typeface="Arial" charset="0"/>
              <a:buChar char="•"/>
              <a:defRPr/>
            </a:pPr>
            <a:r>
              <a:rPr lang="en-US" sz="2800" dirty="0" smtClean="0">
                <a:latin typeface="+mn-lt"/>
                <a:ea typeface="ＭＳ Ｐゴシック" charset="0"/>
                <a:cs typeface="ＭＳ Ｐゴシック" charset="0"/>
              </a:rPr>
              <a:t>Federal education law includes provisions for school psychologists </a:t>
            </a:r>
            <a:r>
              <a:rPr lang="en-US" sz="2800" dirty="0">
                <a:ea typeface="ＭＳ Ｐゴシック" charset="0"/>
                <a:cs typeface="ＭＳ Ｐゴシック" charset="0"/>
              </a:rPr>
              <a:t>services </a:t>
            </a:r>
            <a:endParaRPr lang="en-US" sz="2800" dirty="0" smtClean="0">
              <a:ea typeface="ＭＳ Ｐゴシック" charset="0"/>
              <a:cs typeface="ＭＳ Ｐゴシック" charset="0"/>
            </a:endParaRPr>
          </a:p>
          <a:p>
            <a:pPr eaLnBrk="1" hangingPunct="1">
              <a:buFont typeface="Arial" charset="0"/>
              <a:buChar char="•"/>
              <a:defRPr/>
            </a:pPr>
            <a:r>
              <a:rPr lang="en-US" sz="2800" b="1" dirty="0" smtClean="0">
                <a:latin typeface="+mn-lt"/>
              </a:rPr>
              <a:t>Particular need for professionals from culturally and linguistically diverse backgrounds</a:t>
            </a:r>
            <a:endParaRPr lang="en-US" sz="2800" dirty="0" smtClean="0">
              <a:latin typeface="+mn-lt"/>
              <a:ea typeface="ＭＳ Ｐゴシック" charset="0"/>
              <a:cs typeface="ＭＳ Ｐゴシック" charset="0"/>
            </a:endParaRPr>
          </a:p>
          <a:p>
            <a:pPr>
              <a:lnSpc>
                <a:spcPct val="100000"/>
              </a:lnSpc>
              <a:buFont typeface="Arial" charset="0"/>
              <a:buChar char="•"/>
              <a:defRPr/>
            </a:pPr>
            <a:r>
              <a:rPr lang="en-US" sz="2800" dirty="0" smtClean="0">
                <a:latin typeface="+mn-lt"/>
              </a:rPr>
              <a:t>For </a:t>
            </a:r>
            <a:r>
              <a:rPr lang="en-US" sz="2800" dirty="0">
                <a:latin typeface="+mn-lt"/>
              </a:rPr>
              <a:t>several </a:t>
            </a:r>
            <a:r>
              <a:rPr lang="en-US" sz="2800" dirty="0" smtClean="0">
                <a:latin typeface="+mn-lt"/>
              </a:rPr>
              <a:t>years</a:t>
            </a:r>
            <a:r>
              <a:rPr lang="en-US" sz="2800" dirty="0">
                <a:latin typeface="+mn-lt"/>
              </a:rPr>
              <a:t>, “school psychologist” has been listed </a:t>
            </a:r>
            <a:r>
              <a:rPr lang="en-US" sz="2800" dirty="0" smtClean="0">
                <a:latin typeface="+mn-lt"/>
              </a:rPr>
              <a:t>in </a:t>
            </a:r>
            <a:r>
              <a:rPr lang="en-US" sz="2800" u="sng" dirty="0" smtClean="0">
                <a:latin typeface="+mn-lt"/>
                <a:hlinkClick r:id="rId4"/>
              </a:rPr>
              <a:t>Top 10 among </a:t>
            </a:r>
            <a:r>
              <a:rPr lang="en-US" sz="2800" u="sng" dirty="0">
                <a:latin typeface="+mn-lt"/>
                <a:hlinkClick r:id="rId4"/>
              </a:rPr>
              <a:t>Best Social Services Jobs </a:t>
            </a:r>
            <a:r>
              <a:rPr lang="en-US" sz="2800" dirty="0">
                <a:latin typeface="+mn-lt"/>
              </a:rPr>
              <a:t>in </a:t>
            </a:r>
            <a:r>
              <a:rPr lang="en-US" sz="2800" i="1" dirty="0">
                <a:latin typeface="+mn-lt"/>
              </a:rPr>
              <a:t>U.S. News &amp;World </a:t>
            </a:r>
            <a:r>
              <a:rPr lang="en-US" sz="2800" i="1" dirty="0" smtClean="0">
                <a:latin typeface="+mn-lt"/>
              </a:rPr>
              <a:t>Report.</a:t>
            </a:r>
          </a:p>
          <a:p>
            <a:pPr>
              <a:lnSpc>
                <a:spcPct val="100000"/>
              </a:lnSpc>
              <a:buFont typeface="Arial" charset="0"/>
              <a:buChar char="•"/>
              <a:defRPr/>
            </a:pPr>
            <a:r>
              <a:rPr lang="en-US" sz="2800" dirty="0" smtClean="0">
                <a:latin typeface="+mn-lt"/>
              </a:rPr>
              <a:t>Stable career with good benefits</a:t>
            </a:r>
          </a:p>
          <a:p>
            <a:pPr>
              <a:lnSpc>
                <a:spcPct val="100000"/>
              </a:lnSpc>
              <a:buFont typeface="Arial" charset="0"/>
              <a:buChar char="•"/>
              <a:defRPr/>
            </a:pPr>
            <a:endParaRPr lang="en-US" sz="2400" i="1" dirty="0">
              <a:solidFill>
                <a:srgbClr val="52D63C"/>
              </a:solidFill>
              <a:latin typeface="Trebuchet MS" charset="0"/>
              <a:ea typeface="ＭＳ Ｐゴシック" charset="0"/>
              <a:cs typeface="ＭＳ Ｐゴシック" charset="0"/>
            </a:endParaRPr>
          </a:p>
          <a:p>
            <a:pPr eaLnBrk="1" hangingPunct="1">
              <a:lnSpc>
                <a:spcPct val="100000"/>
              </a:lnSpc>
              <a:buFont typeface="Times" charset="0"/>
              <a:buNone/>
              <a:defRPr/>
            </a:pPr>
            <a:endParaRPr lang="en-US" sz="2400" i="1" dirty="0">
              <a:solidFill>
                <a:srgbClr val="52D63C"/>
              </a:solidFill>
              <a:latin typeface="Trebuchet MS" charset="0"/>
              <a:ea typeface="ＭＳ Ｐゴシック" charset="0"/>
              <a:cs typeface="ＭＳ Ｐゴシック" charset="0"/>
            </a:endParaRPr>
          </a:p>
          <a:p>
            <a:pPr eaLnBrk="1" hangingPunct="1">
              <a:lnSpc>
                <a:spcPct val="100000"/>
              </a:lnSpc>
              <a:buFont typeface="Times" charset="0"/>
              <a:buNone/>
              <a:defRPr/>
            </a:pPr>
            <a:endParaRPr lang="en-US" sz="2400" i="1" dirty="0">
              <a:solidFill>
                <a:srgbClr val="52D63C"/>
              </a:solidFill>
              <a:latin typeface="Trebuchet MS" charset="0"/>
              <a:ea typeface="ＭＳ Ｐゴシック" charset="0"/>
              <a:cs typeface="ＭＳ Ｐゴシック" charset="0"/>
            </a:endParaRPr>
          </a:p>
        </p:txBody>
      </p:sp>
      <p:sp>
        <p:nvSpPr>
          <p:cNvPr id="4301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37931725" indent="-37474525">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EEDE361C-945A-4784-85DF-F28DAD14112E}" type="slidenum">
              <a:rPr lang="en-US" altLang="en-US" sz="1400">
                <a:solidFill>
                  <a:srgbClr val="00386A"/>
                </a:solidFill>
              </a:rPr>
              <a:pPr>
                <a:lnSpc>
                  <a:spcPct val="100000"/>
                </a:lnSpc>
                <a:spcBef>
                  <a:spcPct val="0"/>
                </a:spcBef>
                <a:buFontTx/>
                <a:buNone/>
              </a:pPr>
              <a:t>28</a:t>
            </a:fld>
            <a:endParaRPr lang="en-US" alt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228600"/>
            <a:ext cx="8229600" cy="1143000"/>
          </a:xfrm>
        </p:spPr>
        <p:txBody>
          <a:bodyPr/>
          <a:lstStyle/>
          <a:p>
            <a:pPr eaLnBrk="1" hangingPunct="1">
              <a:defRPr/>
            </a:pPr>
            <a:r>
              <a:rPr lang="en-US" altLang="en-US" b="0" dirty="0" smtClean="0">
                <a:latin typeface="+mj-lt"/>
                <a:ea typeface="ＭＳ Ｐゴシック" pitchFamily="34" charset="-128"/>
                <a:cs typeface="Arial" charset="0"/>
              </a:rPr>
              <a:t>A Great Career Choice!</a:t>
            </a:r>
            <a:endParaRPr lang="en-US" altLang="en-US" b="0" dirty="0" smtClean="0">
              <a:solidFill>
                <a:srgbClr val="0000FF"/>
              </a:solidFill>
              <a:latin typeface="+mj-lt"/>
              <a:ea typeface="ＭＳ Ｐゴシック" pitchFamily="34" charset="-128"/>
              <a:cs typeface="Arial" charset="0"/>
            </a:endParaRPr>
          </a:p>
        </p:txBody>
      </p:sp>
      <p:sp>
        <p:nvSpPr>
          <p:cNvPr id="31748" name="Rectangle 3"/>
          <p:cNvSpPr>
            <a:spLocks noGrp="1" noChangeArrowheads="1"/>
          </p:cNvSpPr>
          <p:nvPr>
            <p:ph idx="1"/>
          </p:nvPr>
        </p:nvSpPr>
        <p:spPr>
          <a:xfrm>
            <a:off x="255256" y="1447800"/>
            <a:ext cx="6934200" cy="5089797"/>
          </a:xfrm>
        </p:spPr>
        <p:txBody>
          <a:bodyPr>
            <a:normAutofit lnSpcReduction="10000"/>
          </a:bodyPr>
          <a:lstStyle/>
          <a:p>
            <a:pPr eaLnBrk="1" hangingPunct="1">
              <a:buFont typeface="Arial" charset="0"/>
              <a:buChar char="•"/>
              <a:defRPr/>
            </a:pPr>
            <a:r>
              <a:rPr lang="en-US" altLang="en-US" b="1" dirty="0" smtClean="0">
                <a:solidFill>
                  <a:schemeClr val="tx2"/>
                </a:solidFill>
                <a:latin typeface="+mn-lt"/>
                <a:ea typeface="ＭＳ Ｐゴシック" pitchFamily="34" charset="-128"/>
                <a:cs typeface="Arial" charset="0"/>
              </a:rPr>
              <a:t>Positively</a:t>
            </a:r>
            <a:r>
              <a:rPr lang="en-US" altLang="en-US" b="1" dirty="0" smtClean="0">
                <a:solidFill>
                  <a:srgbClr val="0000FF"/>
                </a:solidFill>
                <a:latin typeface="+mn-lt"/>
                <a:ea typeface="ＭＳ Ｐゴシック" pitchFamily="34" charset="-128"/>
                <a:cs typeface="Arial" charset="0"/>
              </a:rPr>
              <a:t> </a:t>
            </a:r>
            <a:r>
              <a:rPr lang="en-US" altLang="en-US" dirty="0" smtClean="0">
                <a:latin typeface="+mn-lt"/>
                <a:ea typeface="ＭＳ Ｐゴシック" pitchFamily="34" charset="-128"/>
                <a:cs typeface="Arial" charset="0"/>
              </a:rPr>
              <a:t>impact the lives of youth</a:t>
            </a:r>
          </a:p>
          <a:p>
            <a:pPr eaLnBrk="1" hangingPunct="1">
              <a:buFont typeface="Arial" charset="0"/>
              <a:buChar char="•"/>
              <a:defRPr/>
            </a:pPr>
            <a:endParaRPr lang="en-US" altLang="en-US" dirty="0" smtClean="0">
              <a:latin typeface="+mn-lt"/>
              <a:ea typeface="ＭＳ Ｐゴシック" pitchFamily="34" charset="-128"/>
              <a:cs typeface="Arial" charset="0"/>
            </a:endParaRPr>
          </a:p>
          <a:p>
            <a:pPr eaLnBrk="1" hangingPunct="1">
              <a:buFont typeface="Arial" charset="0"/>
              <a:buChar char="•"/>
              <a:defRPr/>
            </a:pPr>
            <a:r>
              <a:rPr lang="en-US" altLang="en-US" b="1" dirty="0" smtClean="0">
                <a:solidFill>
                  <a:schemeClr val="tx2"/>
                </a:solidFill>
                <a:latin typeface="+mn-lt"/>
                <a:ea typeface="ＭＳ Ｐゴシック" pitchFamily="34" charset="-128"/>
                <a:cs typeface="Arial" charset="0"/>
              </a:rPr>
              <a:t>Help</a:t>
            </a:r>
            <a:r>
              <a:rPr lang="en-US" altLang="en-US" dirty="0" smtClean="0">
                <a:solidFill>
                  <a:srgbClr val="0000FF"/>
                </a:solidFill>
                <a:latin typeface="+mn-lt"/>
                <a:ea typeface="ＭＳ Ｐゴシック" pitchFamily="34" charset="-128"/>
                <a:cs typeface="Arial" charset="0"/>
              </a:rPr>
              <a:t> </a:t>
            </a:r>
            <a:r>
              <a:rPr lang="en-US" altLang="en-US" dirty="0" smtClean="0">
                <a:latin typeface="+mn-lt"/>
                <a:ea typeface="ＭＳ Ｐゴシック" pitchFamily="34" charset="-128"/>
                <a:cs typeface="Arial" charset="0"/>
              </a:rPr>
              <a:t>parents and educators</a:t>
            </a:r>
          </a:p>
          <a:p>
            <a:pPr eaLnBrk="1" hangingPunct="1">
              <a:buFont typeface="Arial" charset="0"/>
              <a:buChar char="•"/>
              <a:defRPr/>
            </a:pPr>
            <a:endParaRPr lang="en-US" altLang="en-US" dirty="0" smtClean="0">
              <a:latin typeface="+mn-lt"/>
              <a:ea typeface="ＭＳ Ｐゴシック" pitchFamily="34" charset="-128"/>
              <a:cs typeface="Arial" charset="0"/>
            </a:endParaRPr>
          </a:p>
          <a:p>
            <a:pPr eaLnBrk="1" hangingPunct="1">
              <a:buFont typeface="Arial" charset="0"/>
              <a:buChar char="•"/>
              <a:defRPr/>
            </a:pPr>
            <a:r>
              <a:rPr lang="en-US" altLang="en-US" b="1" dirty="0" smtClean="0">
                <a:solidFill>
                  <a:schemeClr val="tx2"/>
                </a:solidFill>
                <a:latin typeface="+mn-lt"/>
                <a:ea typeface="ＭＳ Ｐゴシック" pitchFamily="34" charset="-128"/>
                <a:cs typeface="Arial" charset="0"/>
              </a:rPr>
              <a:t>Flexible</a:t>
            </a:r>
            <a:r>
              <a:rPr lang="en-US" altLang="en-US" dirty="0" smtClean="0">
                <a:latin typeface="+mn-lt"/>
                <a:ea typeface="ＭＳ Ｐゴシック" pitchFamily="34" charset="-128"/>
                <a:cs typeface="Arial" charset="0"/>
              </a:rPr>
              <a:t> school schedule</a:t>
            </a:r>
          </a:p>
          <a:p>
            <a:pPr eaLnBrk="1" hangingPunct="1">
              <a:buFont typeface="Arial" charset="0"/>
              <a:buChar char="•"/>
              <a:defRPr/>
            </a:pPr>
            <a:endParaRPr lang="en-US" altLang="en-US" dirty="0" smtClean="0">
              <a:latin typeface="+mn-lt"/>
              <a:ea typeface="ＭＳ Ｐゴシック" pitchFamily="34" charset="-128"/>
              <a:cs typeface="Arial" charset="0"/>
            </a:endParaRPr>
          </a:p>
          <a:p>
            <a:pPr eaLnBrk="1" hangingPunct="1">
              <a:buFont typeface="Arial" charset="0"/>
              <a:buChar char="•"/>
              <a:defRPr/>
            </a:pPr>
            <a:r>
              <a:rPr lang="en-US" altLang="en-US" b="1" dirty="0" smtClean="0">
                <a:solidFill>
                  <a:schemeClr val="tx2"/>
                </a:solidFill>
                <a:latin typeface="+mn-lt"/>
                <a:ea typeface="ＭＳ Ｐゴシック" pitchFamily="34" charset="-128"/>
                <a:cs typeface="Arial" charset="0"/>
              </a:rPr>
              <a:t>Range</a:t>
            </a:r>
            <a:r>
              <a:rPr lang="en-US" altLang="en-US" dirty="0" smtClean="0">
                <a:latin typeface="+mn-lt"/>
                <a:ea typeface="ＭＳ Ｐゴシック" pitchFamily="34" charset="-128"/>
                <a:cs typeface="Arial" charset="0"/>
              </a:rPr>
              <a:t> of responsibilities</a:t>
            </a:r>
          </a:p>
          <a:p>
            <a:pPr eaLnBrk="1" hangingPunct="1">
              <a:buFont typeface="Arial" charset="0"/>
              <a:buChar char="•"/>
              <a:defRPr/>
            </a:pPr>
            <a:endParaRPr lang="en-US" altLang="en-US" dirty="0" smtClean="0">
              <a:latin typeface="+mn-lt"/>
              <a:ea typeface="ＭＳ Ｐゴシック" pitchFamily="34" charset="-128"/>
              <a:cs typeface="Arial" charset="0"/>
            </a:endParaRPr>
          </a:p>
          <a:p>
            <a:pPr eaLnBrk="1" hangingPunct="1">
              <a:buFont typeface="Arial" charset="0"/>
              <a:buChar char="•"/>
              <a:defRPr/>
            </a:pPr>
            <a:r>
              <a:rPr lang="en-US" altLang="en-US" b="1" dirty="0" smtClean="0">
                <a:solidFill>
                  <a:schemeClr val="tx2"/>
                </a:solidFill>
                <a:latin typeface="+mn-lt"/>
                <a:ea typeface="ＭＳ Ｐゴシック" pitchFamily="34" charset="-128"/>
                <a:cs typeface="Arial" charset="0"/>
              </a:rPr>
              <a:t>Variety</a:t>
            </a:r>
            <a:r>
              <a:rPr lang="en-US" altLang="en-US" dirty="0" smtClean="0">
                <a:latin typeface="+mn-lt"/>
                <a:ea typeface="ＭＳ Ｐゴシック" pitchFamily="34" charset="-128"/>
                <a:cs typeface="Arial" charset="0"/>
              </a:rPr>
              <a:t> of work settings</a:t>
            </a:r>
          </a:p>
        </p:txBody>
      </p:sp>
      <p:sp>
        <p:nvSpPr>
          <p:cNvPr id="4403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37931725" indent="-37474525">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67A156C2-B9D2-450B-AEBA-F4B742D6E063}" type="slidenum">
              <a:rPr lang="en-US" altLang="en-US" sz="1400">
                <a:solidFill>
                  <a:srgbClr val="00386A"/>
                </a:solidFill>
              </a:rPr>
              <a:pPr>
                <a:lnSpc>
                  <a:spcPct val="100000"/>
                </a:lnSpc>
                <a:spcBef>
                  <a:spcPct val="0"/>
                </a:spcBef>
                <a:buFontTx/>
                <a:buNone/>
              </a:pPr>
              <a:t>29</a:t>
            </a:fld>
            <a:endParaRPr lang="en-US" altLang="en-US" sz="14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738616"/>
            <a:ext cx="5105400" cy="51955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21281331">
            <a:off x="-4326141" y="1302464"/>
            <a:ext cx="12026207" cy="7516380"/>
          </a:xfrm>
          <a:prstGeom prst="rect">
            <a:avLst/>
          </a:prstGeom>
        </p:spPr>
      </p:pic>
      <p:sp>
        <p:nvSpPr>
          <p:cNvPr id="18434" name="Title 1"/>
          <p:cNvSpPr>
            <a:spLocks noGrp="1"/>
          </p:cNvSpPr>
          <p:nvPr>
            <p:ph type="title"/>
          </p:nvPr>
        </p:nvSpPr>
        <p:spPr>
          <a:xfrm>
            <a:off x="533400" y="190499"/>
            <a:ext cx="8229600" cy="1143000"/>
          </a:xfrm>
        </p:spPr>
        <p:txBody>
          <a:bodyPr/>
          <a:lstStyle/>
          <a:p>
            <a:r>
              <a:rPr lang="en-US" altLang="en-US" sz="4000" b="0" dirty="0" smtClean="0">
                <a:latin typeface="Arial" panose="020B0604020202020204" pitchFamily="34" charset="0"/>
                <a:cs typeface="Arial" panose="020B0604020202020204" pitchFamily="34" charset="0"/>
              </a:rPr>
              <a:t>What are you looking for in a job? </a:t>
            </a:r>
          </a:p>
        </p:txBody>
      </p:sp>
      <p:sp>
        <p:nvSpPr>
          <p:cNvPr id="18435" name="Content Placeholder 2"/>
          <p:cNvSpPr>
            <a:spLocks noGrp="1"/>
          </p:cNvSpPr>
          <p:nvPr>
            <p:ph idx="1"/>
          </p:nvPr>
        </p:nvSpPr>
        <p:spPr>
          <a:xfrm>
            <a:off x="2438400" y="1524000"/>
            <a:ext cx="4724400" cy="5562600"/>
          </a:xfrm>
        </p:spPr>
        <p:txBody>
          <a:bodyPr>
            <a:normAutofit/>
          </a:bodyPr>
          <a:lstStyle/>
          <a:p>
            <a:pPr marL="0" indent="0" algn="ctr">
              <a:lnSpc>
                <a:spcPct val="100000"/>
              </a:lnSpc>
              <a:spcBef>
                <a:spcPts val="0"/>
              </a:spcBef>
              <a:buNone/>
            </a:pPr>
            <a:r>
              <a:rPr lang="en-US" altLang="en-US" sz="2800" b="1" dirty="0" smtClean="0">
                <a:solidFill>
                  <a:srgbClr val="00386A"/>
                </a:solidFill>
                <a:latin typeface="Arial" panose="020B0604020202020204" pitchFamily="34" charset="0"/>
                <a:cs typeface="Arial" panose="020B0604020202020204" pitchFamily="34" charset="0"/>
              </a:rPr>
              <a:t>Lots of </a:t>
            </a:r>
          </a:p>
          <a:p>
            <a:pPr marL="0" indent="0" algn="ctr">
              <a:lnSpc>
                <a:spcPct val="100000"/>
              </a:lnSpc>
              <a:spcBef>
                <a:spcPts val="0"/>
              </a:spcBef>
              <a:buNone/>
            </a:pPr>
            <a:r>
              <a:rPr lang="en-US" altLang="en-US" sz="2800" b="1" dirty="0" smtClean="0">
                <a:solidFill>
                  <a:srgbClr val="00386A"/>
                </a:solidFill>
                <a:latin typeface="Arial" panose="020B0604020202020204" pitchFamily="34" charset="0"/>
                <a:cs typeface="Arial" panose="020B0604020202020204" pitchFamily="34" charset="0"/>
              </a:rPr>
              <a:t>job openings?</a:t>
            </a:r>
          </a:p>
          <a:p>
            <a:pPr marL="0" indent="0" algn="ctr">
              <a:lnSpc>
                <a:spcPct val="100000"/>
              </a:lnSpc>
              <a:spcBef>
                <a:spcPts val="0"/>
              </a:spcBef>
              <a:buNone/>
            </a:pPr>
            <a:endParaRPr lang="en-US" altLang="en-US" sz="2800" b="1" dirty="0" smtClean="0">
              <a:solidFill>
                <a:srgbClr val="00386A"/>
              </a:solidFill>
              <a:latin typeface="Arial" panose="020B0604020202020204" pitchFamily="34" charset="0"/>
              <a:cs typeface="Arial" panose="020B0604020202020204" pitchFamily="34" charset="0"/>
            </a:endParaRPr>
          </a:p>
          <a:p>
            <a:pPr marL="0" indent="0" algn="ctr">
              <a:lnSpc>
                <a:spcPct val="100000"/>
              </a:lnSpc>
              <a:spcBef>
                <a:spcPts val="0"/>
              </a:spcBef>
              <a:buNone/>
            </a:pPr>
            <a:r>
              <a:rPr lang="en-US" altLang="en-US" sz="2800" b="1" dirty="0" smtClean="0">
                <a:solidFill>
                  <a:srgbClr val="00386A"/>
                </a:solidFill>
                <a:latin typeface="Arial" panose="020B0604020202020204" pitchFamily="34" charset="0"/>
                <a:cs typeface="Arial" panose="020B0604020202020204" pitchFamily="34" charset="0"/>
              </a:rPr>
              <a:t>Diverse roles and responsibilities?</a:t>
            </a:r>
          </a:p>
          <a:p>
            <a:pPr marL="0" indent="0" algn="ctr">
              <a:lnSpc>
                <a:spcPct val="100000"/>
              </a:lnSpc>
              <a:spcBef>
                <a:spcPts val="0"/>
              </a:spcBef>
              <a:buNone/>
            </a:pPr>
            <a:endParaRPr lang="en-US" altLang="en-US" sz="2800" b="1" dirty="0" smtClean="0">
              <a:solidFill>
                <a:srgbClr val="00386A"/>
              </a:solidFill>
              <a:latin typeface="Arial" panose="020B0604020202020204" pitchFamily="34" charset="0"/>
              <a:cs typeface="Arial" panose="020B0604020202020204" pitchFamily="34" charset="0"/>
            </a:endParaRPr>
          </a:p>
          <a:p>
            <a:pPr marL="0" indent="0" algn="ctr">
              <a:lnSpc>
                <a:spcPct val="100000"/>
              </a:lnSpc>
              <a:spcBef>
                <a:spcPts val="0"/>
              </a:spcBef>
              <a:buNone/>
            </a:pPr>
            <a:r>
              <a:rPr lang="en-US" altLang="en-US" sz="2800" b="1" dirty="0" smtClean="0">
                <a:solidFill>
                  <a:srgbClr val="00386A"/>
                </a:solidFill>
                <a:latin typeface="Arial" panose="020B0604020202020204" pitchFamily="34" charset="0"/>
                <a:cs typeface="Arial" panose="020B0604020202020204" pitchFamily="34" charset="0"/>
              </a:rPr>
              <a:t>Good salary </a:t>
            </a:r>
          </a:p>
          <a:p>
            <a:pPr marL="0" indent="0" algn="ctr">
              <a:lnSpc>
                <a:spcPct val="100000"/>
              </a:lnSpc>
              <a:spcBef>
                <a:spcPts val="0"/>
              </a:spcBef>
              <a:buNone/>
            </a:pPr>
            <a:r>
              <a:rPr lang="en-US" altLang="en-US" sz="2800" b="1" dirty="0" smtClean="0">
                <a:solidFill>
                  <a:srgbClr val="00386A"/>
                </a:solidFill>
                <a:latin typeface="Arial" panose="020B0604020202020204" pitchFamily="34" charset="0"/>
                <a:cs typeface="Arial" panose="020B0604020202020204" pitchFamily="34" charset="0"/>
              </a:rPr>
              <a:t>and benefits?</a:t>
            </a:r>
          </a:p>
          <a:p>
            <a:pPr marL="0" indent="0" algn="ctr">
              <a:lnSpc>
                <a:spcPct val="100000"/>
              </a:lnSpc>
              <a:spcBef>
                <a:spcPts val="0"/>
              </a:spcBef>
              <a:buNone/>
            </a:pPr>
            <a:endParaRPr lang="en-US" altLang="en-US" sz="2800" b="1" dirty="0" smtClean="0">
              <a:solidFill>
                <a:srgbClr val="00386A"/>
              </a:solidFill>
              <a:latin typeface="Arial" panose="020B0604020202020204" pitchFamily="34" charset="0"/>
              <a:cs typeface="Arial" panose="020B0604020202020204" pitchFamily="34" charset="0"/>
            </a:endParaRPr>
          </a:p>
          <a:p>
            <a:pPr marL="0" indent="0" algn="ctr">
              <a:lnSpc>
                <a:spcPct val="100000"/>
              </a:lnSpc>
              <a:spcBef>
                <a:spcPts val="0"/>
              </a:spcBef>
              <a:buNone/>
            </a:pPr>
            <a:r>
              <a:rPr lang="en-US" altLang="en-US" sz="2800" b="1" dirty="0" smtClean="0">
                <a:solidFill>
                  <a:srgbClr val="00386A"/>
                </a:solidFill>
                <a:latin typeface="Arial" panose="020B0604020202020204" pitchFamily="34" charset="0"/>
                <a:cs typeface="Arial" panose="020B0604020202020204" pitchFamily="34" charset="0"/>
              </a:rPr>
              <a:t>Job flexibility </a:t>
            </a:r>
          </a:p>
          <a:p>
            <a:pPr marL="0" indent="0" algn="ctr">
              <a:lnSpc>
                <a:spcPct val="100000"/>
              </a:lnSpc>
              <a:spcBef>
                <a:spcPts val="0"/>
              </a:spcBef>
              <a:buNone/>
            </a:pPr>
            <a:r>
              <a:rPr lang="en-US" altLang="en-US" sz="2800" b="1" dirty="0" smtClean="0">
                <a:solidFill>
                  <a:srgbClr val="00386A"/>
                </a:solidFill>
                <a:latin typeface="Arial" panose="020B0604020202020204" pitchFamily="34" charset="0"/>
                <a:cs typeface="Arial" panose="020B0604020202020204" pitchFamily="34" charset="0"/>
              </a:rPr>
              <a:t>  and stability?</a:t>
            </a:r>
          </a:p>
          <a:p>
            <a:pPr marL="0" indent="0">
              <a:buNone/>
            </a:pPr>
            <a:endParaRPr lang="en-US" altLang="en-US" sz="24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a:r>
              <a:rPr lang="en-US" altLang="en-US" smtClean="0">
                <a:latin typeface="Arial" panose="020B0604020202020204" pitchFamily="34" charset="0"/>
                <a:cs typeface="Arial" panose="020B0604020202020204" pitchFamily="34" charset="0"/>
              </a:rPr>
              <a:t>Questions?</a:t>
            </a:r>
          </a:p>
        </p:txBody>
      </p:sp>
      <p:sp>
        <p:nvSpPr>
          <p:cNvPr id="4505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A81DAE33-376B-4F58-831A-84FD8A2F1ADF}" type="slidenum">
              <a:rPr lang="en-US" altLang="en-US" sz="1200">
                <a:solidFill>
                  <a:srgbClr val="FFFFFF"/>
                </a:solidFill>
              </a:rPr>
              <a:pPr>
                <a:lnSpc>
                  <a:spcPct val="100000"/>
                </a:lnSpc>
                <a:spcBef>
                  <a:spcPct val="0"/>
                </a:spcBef>
                <a:buFontTx/>
                <a:buNone/>
              </a:pPr>
              <a:t>30</a:t>
            </a:fld>
            <a:endParaRPr lang="en-US" altLang="en-US" sz="1200">
              <a:solidFill>
                <a:srgbClr val="FFFFFF"/>
              </a:solidFill>
            </a:endParaRPr>
          </a:p>
        </p:txBody>
      </p:sp>
      <p:pic>
        <p:nvPicPr>
          <p:cNvPr id="4" name="Picture 6" descr="amconfus"/>
          <p:cNvPicPr>
            <a:picLocks noChangeAspect="1" noChangeArrowheads="1"/>
          </p:cNvPicPr>
          <p:nvPr/>
        </p:nvPicPr>
        <p:blipFill>
          <a:blip r:embed="rId3">
            <a:duotone>
              <a:schemeClr val="accent3">
                <a:shade val="45000"/>
                <a:satMod val="135000"/>
              </a:schemeClr>
              <a:prstClr val="white"/>
            </a:duotone>
            <a:lum bright="65000"/>
          </a:blip>
          <a:srcRect/>
          <a:stretch>
            <a:fillRect/>
          </a:stretch>
        </p:blipFill>
        <p:spPr bwMode="auto">
          <a:xfrm>
            <a:off x="609600" y="2667000"/>
            <a:ext cx="1673225"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381000"/>
            <a:ext cx="8229600" cy="898525"/>
          </a:xfrm>
        </p:spPr>
        <p:txBody>
          <a:bodyPr/>
          <a:lstStyle/>
          <a:p>
            <a:pPr eaLnBrk="1" hangingPunct="1"/>
            <a:r>
              <a:rPr lang="en-US" altLang="en-US" smtClean="0">
                <a:latin typeface="Arial" panose="020B0604020202020204" pitchFamily="34" charset="0"/>
                <a:cs typeface="Arial" panose="020B0604020202020204" pitchFamily="34" charset="0"/>
              </a:rPr>
              <a:t>References/Resources</a:t>
            </a:r>
          </a:p>
        </p:txBody>
      </p:sp>
      <p:sp>
        <p:nvSpPr>
          <p:cNvPr id="46083" name="Rectangle 3"/>
          <p:cNvSpPr>
            <a:spLocks noGrp="1" noChangeArrowheads="1"/>
          </p:cNvSpPr>
          <p:nvPr>
            <p:ph idx="1"/>
          </p:nvPr>
        </p:nvSpPr>
        <p:spPr>
          <a:xfrm>
            <a:off x="228600" y="1401763"/>
            <a:ext cx="8610600" cy="5486400"/>
          </a:xfrm>
        </p:spPr>
        <p:txBody>
          <a:bodyPr/>
          <a:lstStyle/>
          <a:p>
            <a:pPr eaLnBrk="1" hangingPunct="1">
              <a:buFont typeface="Times" panose="02020603050405020304" pitchFamily="18" charset="0"/>
              <a:buNone/>
            </a:pPr>
            <a:r>
              <a:rPr lang="en-US" altLang="en-US" sz="1800" smtClean="0">
                <a:latin typeface="Arial" panose="020B0604020202020204" pitchFamily="34" charset="0"/>
                <a:cs typeface="Arial" panose="020B0604020202020204" pitchFamily="34" charset="0"/>
              </a:rPr>
              <a:t>Castillo, J.M., Curtis, M. J., Chappel, A., &amp; Cunningham, J. (2011, February). </a:t>
            </a:r>
            <a:r>
              <a:rPr lang="en-US" altLang="en-US" sz="1800" i="1" smtClean="0">
                <a:latin typeface="Arial" panose="020B0604020202020204" pitchFamily="34" charset="0"/>
                <a:cs typeface="Arial" panose="020B0604020202020204" pitchFamily="34" charset="0"/>
              </a:rPr>
              <a:t>School psychology 2010: Results of the national membership study.</a:t>
            </a:r>
            <a:r>
              <a:rPr lang="en-US" altLang="en-US" sz="1800" smtClean="0">
                <a:latin typeface="Arial" panose="020B0604020202020204" pitchFamily="34" charset="0"/>
                <a:cs typeface="Arial" panose="020B0604020202020204" pitchFamily="34" charset="0"/>
              </a:rPr>
              <a:t> Paper presented at the annual convention of the National Association of School Psychologists, San Francisco, CA.</a:t>
            </a:r>
            <a:endParaRPr lang="en-US" altLang="en-US" sz="1800" smtClean="0">
              <a:solidFill>
                <a:srgbClr val="FF0000"/>
              </a:solidFill>
              <a:latin typeface="Arial" panose="020B0604020202020204" pitchFamily="34" charset="0"/>
              <a:cs typeface="Arial" panose="020B0604020202020204" pitchFamily="34" charset="0"/>
            </a:endParaRPr>
          </a:p>
          <a:p>
            <a:pPr eaLnBrk="1" hangingPunct="1">
              <a:buFont typeface="Times" panose="02020603050405020304" pitchFamily="18" charset="0"/>
              <a:buNone/>
            </a:pPr>
            <a:r>
              <a:rPr lang="en-US" altLang="en-US" sz="1800" smtClean="0">
                <a:latin typeface="Arial" panose="020B0604020202020204" pitchFamily="34" charset="0"/>
                <a:cs typeface="Arial" panose="020B0604020202020204" pitchFamily="34" charset="0"/>
              </a:rPr>
              <a:t>Fagan, T. K., &amp; Wise, P. S. (2007). </a:t>
            </a:r>
            <a:r>
              <a:rPr lang="en-US" altLang="en-US" sz="1800" i="1" smtClean="0">
                <a:latin typeface="Arial" panose="020B0604020202020204" pitchFamily="34" charset="0"/>
                <a:cs typeface="Arial" panose="020B0604020202020204" pitchFamily="34" charset="0"/>
              </a:rPr>
              <a:t>School psychology: Past, present, and future 3</a:t>
            </a:r>
            <a:r>
              <a:rPr lang="en-US" altLang="en-US" sz="1800" i="1" baseline="30000" smtClean="0">
                <a:latin typeface="Arial" panose="020B0604020202020204" pitchFamily="34" charset="0"/>
                <a:cs typeface="Arial" panose="020B0604020202020204" pitchFamily="34" charset="0"/>
              </a:rPr>
              <a:t>rd</a:t>
            </a:r>
            <a:r>
              <a:rPr lang="en-US" altLang="en-US" sz="1800" i="1" smtClean="0">
                <a:latin typeface="Arial" panose="020B0604020202020204" pitchFamily="34" charset="0"/>
                <a:cs typeface="Arial" panose="020B0604020202020204" pitchFamily="34" charset="0"/>
              </a:rPr>
              <a:t> Ed.</a:t>
            </a:r>
            <a:r>
              <a:rPr lang="en-US" altLang="en-US" sz="1800" smtClean="0">
                <a:latin typeface="Arial" panose="020B0604020202020204" pitchFamily="34" charset="0"/>
                <a:cs typeface="Arial" panose="020B0604020202020204" pitchFamily="34" charset="0"/>
              </a:rPr>
              <a:t> Bethesda: NASP. </a:t>
            </a:r>
          </a:p>
          <a:p>
            <a:pPr eaLnBrk="1" hangingPunct="1">
              <a:buFont typeface="Times" panose="02020603050405020304" pitchFamily="18" charset="0"/>
              <a:buNone/>
            </a:pPr>
            <a:r>
              <a:rPr lang="en-US" altLang="en-US" sz="1800" smtClean="0">
                <a:latin typeface="Arial" panose="020B0604020202020204" pitchFamily="34" charset="0"/>
                <a:cs typeface="Arial" panose="020B0604020202020204" pitchFamily="34" charset="0"/>
              </a:rPr>
              <a:t>Harrison, P., &amp; Thomas, A. (2014). </a:t>
            </a:r>
            <a:r>
              <a:rPr lang="en-US" altLang="en-US" sz="1800" i="1" smtClean="0">
                <a:latin typeface="Arial" panose="020B0604020202020204" pitchFamily="34" charset="0"/>
                <a:cs typeface="Arial" panose="020B0604020202020204" pitchFamily="34" charset="0"/>
              </a:rPr>
              <a:t>Best practices in school psychology VI</a:t>
            </a:r>
            <a:r>
              <a:rPr lang="en-US" altLang="en-US" sz="1800" smtClean="0">
                <a:latin typeface="Arial" panose="020B0604020202020204" pitchFamily="34" charset="0"/>
                <a:cs typeface="Arial" panose="020B0604020202020204" pitchFamily="34" charset="0"/>
              </a:rPr>
              <a:t>. Bethesda: NASP. </a:t>
            </a:r>
          </a:p>
          <a:p>
            <a:pPr eaLnBrk="1" hangingPunct="1">
              <a:buFont typeface="Times" panose="02020603050405020304" pitchFamily="18" charset="0"/>
              <a:buNone/>
            </a:pPr>
            <a:r>
              <a:rPr lang="en-US" altLang="en-US" sz="1800" smtClean="0">
                <a:latin typeface="Arial" panose="020B0604020202020204" pitchFamily="34" charset="0"/>
                <a:cs typeface="Arial" panose="020B0604020202020204" pitchFamily="34" charset="0"/>
              </a:rPr>
              <a:t>U.S. Census Bureau (2010). Place of Birth of the Foreign-Born Population: 2009. Washington, DC: U.S. Census Bureau. </a:t>
            </a:r>
            <a:r>
              <a:rPr lang="en-US" altLang="en-US" sz="1800" smtClean="0">
                <a:latin typeface="Arial" panose="020B0604020202020204" pitchFamily="34" charset="0"/>
                <a:cs typeface="Arial" panose="020B0604020202020204" pitchFamily="34" charset="0"/>
                <a:hlinkClick r:id="rId3"/>
              </a:rPr>
              <a:t>www.census.gov/prod/2010pubs/acsbr09-15.pdf</a:t>
            </a:r>
            <a:endParaRPr lang="en-US" altLang="en-US" sz="1800" smtClean="0">
              <a:latin typeface="Arial" panose="020B0604020202020204" pitchFamily="34" charset="0"/>
              <a:cs typeface="Arial" panose="020B0604020202020204" pitchFamily="34" charset="0"/>
            </a:endParaRPr>
          </a:p>
          <a:p>
            <a:pPr>
              <a:buFont typeface="Times" panose="02020603050405020304" pitchFamily="18" charset="0"/>
              <a:buNone/>
            </a:pPr>
            <a:r>
              <a:rPr lang="en-US" altLang="en-US" sz="1800" smtClean="0">
                <a:latin typeface="Arial" panose="020B0604020202020204" pitchFamily="34" charset="0"/>
                <a:cs typeface="Arial" panose="020B0604020202020204" pitchFamily="34" charset="0"/>
              </a:rPr>
              <a:t>U.S. Census Bureau (2010). </a:t>
            </a:r>
            <a:r>
              <a:rPr lang="en-US" altLang="en-US" sz="1800" i="1" smtClean="0">
                <a:latin typeface="Arial" panose="020B0604020202020204" pitchFamily="34" charset="0"/>
                <a:cs typeface="Arial" panose="020B0604020202020204" pitchFamily="34" charset="0"/>
              </a:rPr>
              <a:t>Race and Hispanic Origin of the Foreign-Born Population in the United States: 2007</a:t>
            </a:r>
            <a:r>
              <a:rPr lang="en-US" altLang="en-US" sz="1800" smtClean="0">
                <a:latin typeface="Arial" panose="020B0604020202020204" pitchFamily="34" charset="0"/>
                <a:cs typeface="Arial" panose="020B0604020202020204" pitchFamily="34" charset="0"/>
              </a:rPr>
              <a:t>. Washington, DC: U.S. Census Bureau. </a:t>
            </a:r>
            <a:r>
              <a:rPr lang="en-US" altLang="en-US" sz="1800" smtClean="0">
                <a:latin typeface="Arial" panose="020B0604020202020204" pitchFamily="34" charset="0"/>
                <a:cs typeface="Arial" panose="020B0604020202020204" pitchFamily="34" charset="0"/>
                <a:hlinkClick r:id="rId4"/>
              </a:rPr>
              <a:t>www.census.gov/prod/2010pubs/acs-</a:t>
            </a:r>
            <a:r>
              <a:rPr lang="en-US" altLang="en-US" sz="1800" b="1" smtClean="0">
                <a:latin typeface="Arial" panose="020B0604020202020204" pitchFamily="34" charset="0"/>
                <a:cs typeface="Arial" panose="020B0604020202020204" pitchFamily="34" charset="0"/>
                <a:hlinkClick r:id="rId4"/>
              </a:rPr>
              <a:t>11</a:t>
            </a:r>
            <a:r>
              <a:rPr lang="en-US" altLang="en-US" sz="1800" smtClean="0">
                <a:latin typeface="Arial" panose="020B0604020202020204" pitchFamily="34" charset="0"/>
                <a:cs typeface="Arial" panose="020B0604020202020204" pitchFamily="34" charset="0"/>
                <a:hlinkClick r:id="rId4"/>
              </a:rPr>
              <a:t>.pdf</a:t>
            </a:r>
            <a:r>
              <a:rPr lang="en-US" altLang="en-US" sz="1800" smtClean="0">
                <a:latin typeface="Arial" panose="020B0604020202020204" pitchFamily="34" charset="0"/>
                <a:cs typeface="Arial" panose="020B0604020202020204" pitchFamily="34" charset="0"/>
              </a:rPr>
              <a:t>   </a:t>
            </a:r>
          </a:p>
          <a:p>
            <a:pPr>
              <a:buFont typeface="Arial" panose="020B0604020202020204" pitchFamily="34" charset="0"/>
              <a:buNone/>
            </a:pPr>
            <a:r>
              <a:rPr lang="en-US" altLang="en-US" sz="1800" i="1" smtClean="0">
                <a:latin typeface="Arial" panose="020B0604020202020204" pitchFamily="34" charset="0"/>
                <a:cs typeface="Arial" panose="020B0604020202020204" pitchFamily="34" charset="0"/>
              </a:rPr>
              <a:t>U.S. News &amp; World Report.  </a:t>
            </a:r>
            <a:r>
              <a:rPr lang="en-US" altLang="en-US" sz="1800" smtClean="0">
                <a:latin typeface="Arial" panose="020B0604020202020204" pitchFamily="34" charset="0"/>
                <a:cs typeface="Arial" panose="020B0604020202020204" pitchFamily="34" charset="0"/>
              </a:rPr>
              <a:t>Best Social Service Jobs.  Retrieved from </a:t>
            </a:r>
            <a:r>
              <a:rPr lang="en-US" altLang="en-US" sz="1800" i="1" smtClean="0">
                <a:latin typeface="Arial" panose="020B0604020202020204" pitchFamily="34" charset="0"/>
                <a:cs typeface="Arial" panose="020B0604020202020204" pitchFamily="34" charset="0"/>
              </a:rPr>
              <a:t> </a:t>
            </a:r>
            <a:r>
              <a:rPr lang="en-US" altLang="en-US" sz="1800" smtClean="0">
                <a:solidFill>
                  <a:srgbClr val="DB5316"/>
                </a:solidFill>
                <a:latin typeface="Arial" panose="020B0604020202020204" pitchFamily="34" charset="0"/>
                <a:cs typeface="Arial" panose="020B0604020202020204" pitchFamily="34" charset="0"/>
              </a:rPr>
              <a:t>http://money.usnews.com/careers/best-jobs/school-psychologist</a:t>
            </a:r>
            <a:endParaRPr lang="en-US" altLang="en-US" sz="1800" smtClean="0">
              <a:latin typeface="Arial" panose="020B0604020202020204" pitchFamily="34" charset="0"/>
              <a:cs typeface="Arial" panose="020B0604020202020204" pitchFamily="34" charset="0"/>
            </a:endParaRPr>
          </a:p>
        </p:txBody>
      </p:sp>
      <p:sp>
        <p:nvSpPr>
          <p:cNvPr id="460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37931725" indent="-37474525">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7FDC2EDC-E608-4C36-942C-53C70367C0BB}" type="slidenum">
              <a:rPr lang="en-US" altLang="en-US" sz="1400">
                <a:solidFill>
                  <a:srgbClr val="00386A"/>
                </a:solidFill>
              </a:rPr>
              <a:pPr>
                <a:lnSpc>
                  <a:spcPct val="100000"/>
                </a:lnSpc>
                <a:spcBef>
                  <a:spcPct val="0"/>
                </a:spcBef>
                <a:buFontTx/>
                <a:buNone/>
              </a:pPr>
              <a:t>31</a:t>
            </a:fld>
            <a:endParaRPr lang="en-US" altLang="en-US" sz="1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9372600" cy="1143000"/>
          </a:xfrm>
        </p:spPr>
        <p:txBody>
          <a:bodyPr/>
          <a:lstStyle/>
          <a:p>
            <a:pPr algn="ctr">
              <a:defRPr/>
            </a:pPr>
            <a:r>
              <a:rPr lang="en-US" altLang="en-US" sz="5400" dirty="0" smtClean="0">
                <a:latin typeface="Trebuchet MS Bold" panose="020B0703020202020204" pitchFamily="34" charset="0"/>
              </a:rPr>
              <a:t/>
            </a:r>
            <a:br>
              <a:rPr lang="en-US" altLang="en-US" sz="5400" dirty="0" smtClean="0">
                <a:latin typeface="Trebuchet MS Bold" panose="020B0703020202020204" pitchFamily="34" charset="0"/>
              </a:rPr>
            </a:br>
            <a:r>
              <a:rPr lang="en-US" altLang="en-US" sz="5400" dirty="0">
                <a:latin typeface="Trebuchet MS Bold" panose="020B0703020202020204" pitchFamily="34" charset="0"/>
              </a:rPr>
              <a:t/>
            </a:r>
            <a:br>
              <a:rPr lang="en-US" altLang="en-US" sz="5400" dirty="0">
                <a:latin typeface="Trebuchet MS Bold" panose="020B0703020202020204" pitchFamily="34" charset="0"/>
              </a:rPr>
            </a:br>
            <a:r>
              <a:rPr lang="en-US" altLang="en-US" sz="3600" dirty="0" smtClean="0">
                <a:latin typeface="+mn-lt"/>
              </a:rPr>
              <a:t>For </a:t>
            </a:r>
            <a:r>
              <a:rPr lang="en-US" altLang="en-US" sz="3600" dirty="0">
                <a:latin typeface="+mn-lt"/>
              </a:rPr>
              <a:t>more information, contact:</a:t>
            </a:r>
            <a:r>
              <a:rPr lang="en-US" altLang="en-US" sz="2400" b="1" dirty="0">
                <a:latin typeface="+mn-lt"/>
              </a:rPr>
              <a:t> </a:t>
            </a:r>
            <a:r>
              <a:rPr lang="en-US" altLang="en-US" sz="2400" b="1" dirty="0" smtClean="0">
                <a:latin typeface="+mn-lt"/>
              </a:rPr>
              <a:t/>
            </a:r>
            <a:br>
              <a:rPr lang="en-US" altLang="en-US" sz="2400" b="1" dirty="0" smtClean="0">
                <a:latin typeface="+mn-lt"/>
              </a:rPr>
            </a:br>
            <a:r>
              <a:rPr lang="en-US" altLang="en-US" sz="2800" b="1" dirty="0" smtClean="0">
                <a:latin typeface="+mn-lt"/>
              </a:rPr>
              <a:t>National </a:t>
            </a:r>
            <a:r>
              <a:rPr lang="en-US" altLang="en-US" sz="2800" b="1" dirty="0">
                <a:latin typeface="+mn-lt"/>
              </a:rPr>
              <a:t>Association of School Psychologists</a:t>
            </a:r>
            <a:br>
              <a:rPr lang="en-US" altLang="en-US" sz="2800" b="1" dirty="0">
                <a:latin typeface="+mn-lt"/>
              </a:rPr>
            </a:br>
            <a:r>
              <a:rPr lang="en-US" altLang="en-US" sz="3600" dirty="0">
                <a:solidFill>
                  <a:schemeClr val="accent1">
                    <a:lumMod val="20000"/>
                    <a:lumOff val="80000"/>
                  </a:schemeClr>
                </a:solidFill>
                <a:latin typeface="+mn-lt"/>
              </a:rPr>
              <a:t>www.nasponline.org</a:t>
            </a:r>
            <a:r>
              <a:rPr lang="en-US" altLang="en-US" sz="4000" dirty="0">
                <a:latin typeface="+mn-lt"/>
              </a:rPr>
              <a:t/>
            </a:r>
            <a:br>
              <a:rPr lang="en-US" altLang="en-US" sz="4000" dirty="0">
                <a:latin typeface="+mn-lt"/>
              </a:rPr>
            </a:br>
            <a:endParaRPr lang="en-US" sz="4000" dirty="0">
              <a:latin typeface="+mn-lt"/>
            </a:endParaRPr>
          </a:p>
        </p:txBody>
      </p:sp>
      <p:sp>
        <p:nvSpPr>
          <p:cNvPr id="4710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712FCE86-FA20-4C3C-A244-1E60CB8AC27B}" type="slidenum">
              <a:rPr lang="en-US" altLang="en-US" sz="1200">
                <a:solidFill>
                  <a:srgbClr val="FFFFFF"/>
                </a:solidFill>
              </a:rPr>
              <a:pPr>
                <a:lnSpc>
                  <a:spcPct val="100000"/>
                </a:lnSpc>
                <a:spcBef>
                  <a:spcPct val="0"/>
                </a:spcBef>
                <a:buFontTx/>
                <a:buNone/>
              </a:pPr>
              <a:t>32</a:t>
            </a:fld>
            <a:endParaRPr lang="en-US" altLang="en-US" sz="1200">
              <a:solidFill>
                <a:srgbClr val="FFFF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2"/>
          <p:cNvSpPr>
            <a:spLocks noGrp="1" noChangeArrowheads="1"/>
          </p:cNvSpPr>
          <p:nvPr>
            <p:ph type="title"/>
          </p:nvPr>
        </p:nvSpPr>
        <p:spPr>
          <a:xfrm>
            <a:off x="457200" y="2971800"/>
            <a:ext cx="8229600" cy="1143000"/>
          </a:xfrm>
        </p:spPr>
        <p:txBody>
          <a:bodyPr/>
          <a:lstStyle/>
          <a:p>
            <a:r>
              <a:rPr lang="en-US" altLang="ja-JP" sz="3200" smtClean="0">
                <a:latin typeface="Arial" panose="020B0604020202020204" pitchFamily="34" charset="0"/>
                <a:cs typeface="Arial" panose="020B0604020202020204" pitchFamily="34" charset="0"/>
              </a:rPr>
              <a:t>As an African American school psychologist, I knew I could make a difference with individuals, groups, and systems that allow trends of disproportionality to continue. But even more importantly, I knew that by becoming a culturally responsive school psych, I could spread best practices in general and special education that could improve the learning experiences for all students.</a:t>
            </a:r>
            <a:br>
              <a:rPr lang="en-US" altLang="ja-JP" sz="3200" smtClean="0">
                <a:latin typeface="Arial" panose="020B0604020202020204" pitchFamily="34" charset="0"/>
                <a:cs typeface="Arial" panose="020B0604020202020204" pitchFamily="34" charset="0"/>
              </a:rPr>
            </a:br>
            <a:r>
              <a:rPr lang="en-US" altLang="ja-JP" sz="2800" smtClean="0">
                <a:latin typeface="Arial" panose="020B0604020202020204" pitchFamily="34" charset="0"/>
                <a:cs typeface="Arial" panose="020B0604020202020204" pitchFamily="34" charset="0"/>
              </a:rPr>
              <a:t> </a:t>
            </a:r>
            <a:br>
              <a:rPr lang="en-US" altLang="ja-JP" sz="2800" smtClean="0">
                <a:latin typeface="Arial" panose="020B0604020202020204" pitchFamily="34" charset="0"/>
                <a:cs typeface="Arial" panose="020B0604020202020204" pitchFamily="34" charset="0"/>
              </a:rPr>
            </a:br>
            <a:r>
              <a:rPr lang="en-US" altLang="ja-JP" sz="1800" i="1" smtClean="0">
                <a:latin typeface="Arial" panose="020B0604020202020204" pitchFamily="34" charset="0"/>
                <a:cs typeface="Arial" panose="020B0604020202020204" pitchFamily="34" charset="0"/>
              </a:rPr>
              <a:t> </a:t>
            </a:r>
            <a:r>
              <a:rPr lang="en-US" altLang="ja-JP" sz="1800" b="1" i="1" smtClean="0">
                <a:latin typeface="Arial" panose="020B0604020202020204" pitchFamily="34" charset="0"/>
                <a:cs typeface="Arial" panose="020B0604020202020204" pitchFamily="34" charset="0"/>
              </a:rPr>
              <a:t>— </a:t>
            </a:r>
            <a:r>
              <a:rPr lang="en-US" altLang="ja-JP" sz="1800" i="1" smtClean="0">
                <a:latin typeface="Arial" panose="020B0604020202020204" pitchFamily="34" charset="0"/>
                <a:cs typeface="Arial" panose="020B0604020202020204" pitchFamily="34" charset="0"/>
              </a:rPr>
              <a:t>Nicholas McIntosh, EdS                     </a:t>
            </a:r>
            <a:br>
              <a:rPr lang="en-US" altLang="ja-JP" sz="1800" i="1" smtClean="0">
                <a:latin typeface="Arial" panose="020B0604020202020204" pitchFamily="34" charset="0"/>
                <a:cs typeface="Arial" panose="020B0604020202020204" pitchFamily="34" charset="0"/>
              </a:rPr>
            </a:br>
            <a:r>
              <a:rPr lang="en-US" altLang="ja-JP" sz="1800" i="1" smtClean="0">
                <a:latin typeface="Arial" panose="020B0604020202020204" pitchFamily="34" charset="0"/>
                <a:cs typeface="Arial" panose="020B0604020202020204" pitchFamily="34" charset="0"/>
              </a:rPr>
              <a:t> School Psychologist, California</a:t>
            </a:r>
            <a:endParaRPr lang="en-US" altLang="en-US" sz="1400" b="1" i="1"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2"/>
          <p:cNvSpPr>
            <a:spLocks noGrp="1" noChangeArrowheads="1"/>
          </p:cNvSpPr>
          <p:nvPr>
            <p:ph type="title"/>
          </p:nvPr>
        </p:nvSpPr>
        <p:spPr>
          <a:xfrm>
            <a:off x="533400" y="2971800"/>
            <a:ext cx="8229600" cy="1143000"/>
          </a:xfrm>
        </p:spPr>
        <p:txBody>
          <a:bodyPr/>
          <a:lstStyle/>
          <a:p>
            <a:r>
              <a:rPr lang="en-US" altLang="en-US" sz="3200" smtClean="0">
                <a:latin typeface="Arial" panose="020B0604020202020204" pitchFamily="34" charset="0"/>
                <a:cs typeface="Arial" panose="020B0604020202020204" pitchFamily="34" charset="0"/>
              </a:rPr>
              <a:t>“</a:t>
            </a:r>
            <a:r>
              <a:rPr lang="en-US" altLang="ja-JP" sz="3200" i="1" smtClean="0">
                <a:latin typeface="Arial" panose="020B0604020202020204" pitchFamily="34" charset="0"/>
                <a:cs typeface="Arial" panose="020B0604020202020204" pitchFamily="34" charset="0"/>
              </a:rPr>
              <a:t>Ya</a:t>
            </a:r>
            <a:r>
              <a:rPr lang="en-US" altLang="en-US" sz="3200" i="1" smtClean="0">
                <a:latin typeface="Arial" panose="020B0604020202020204" pitchFamily="34" charset="0"/>
                <a:cs typeface="Arial" panose="020B0604020202020204" pitchFamily="34" charset="0"/>
              </a:rPr>
              <a:t>’</a:t>
            </a:r>
            <a:r>
              <a:rPr lang="en-US" altLang="ja-JP" sz="3200" i="1" smtClean="0">
                <a:latin typeface="Arial" panose="020B0604020202020204" pitchFamily="34" charset="0"/>
                <a:cs typeface="Arial" panose="020B0604020202020204" pitchFamily="34" charset="0"/>
              </a:rPr>
              <a:t>at</a:t>
            </a:r>
            <a:r>
              <a:rPr lang="en-US" altLang="en-US" sz="3200" i="1" smtClean="0">
                <a:latin typeface="Arial" panose="020B0604020202020204" pitchFamily="34" charset="0"/>
                <a:cs typeface="Arial" panose="020B0604020202020204" pitchFamily="34" charset="0"/>
              </a:rPr>
              <a:t>’</a:t>
            </a:r>
            <a:r>
              <a:rPr lang="en-US" altLang="ja-JP" sz="3200" i="1" smtClean="0">
                <a:latin typeface="Arial" panose="020B0604020202020204" pitchFamily="34" charset="0"/>
                <a:cs typeface="Arial" panose="020B0604020202020204" pitchFamily="34" charset="0"/>
              </a:rPr>
              <a:t>eeh</a:t>
            </a:r>
            <a:r>
              <a:rPr lang="en-US" altLang="ja-JP" sz="3200" smtClean="0">
                <a:latin typeface="Arial" panose="020B0604020202020204" pitchFamily="34" charset="0"/>
                <a:cs typeface="Arial" panose="020B0604020202020204" pitchFamily="34" charset="0"/>
              </a:rPr>
              <a:t>. Greetings! I am Diné/Navajo. I aspire to advocate for our Native American students who continue to be disproportionately underrepresented and misidentified in Special Education and increase the awareness and insight in the areas of historical and intergenerational trauma –a powerful dynamic that continues to impact Native students</a:t>
            </a:r>
            <a:r>
              <a:rPr lang="en-US" altLang="en-US" sz="3200" smtClean="0">
                <a:latin typeface="Arial" panose="020B0604020202020204" pitchFamily="34" charset="0"/>
                <a:cs typeface="Arial" panose="020B0604020202020204" pitchFamily="34" charset="0"/>
              </a:rPr>
              <a:t>’</a:t>
            </a:r>
            <a:r>
              <a:rPr lang="en-US" altLang="ja-JP" sz="3200" smtClean="0">
                <a:latin typeface="Arial" panose="020B0604020202020204" pitchFamily="34" charset="0"/>
                <a:cs typeface="Arial" panose="020B0604020202020204" pitchFamily="34" charset="0"/>
              </a:rPr>
              <a:t> identities and academic success today.</a:t>
            </a:r>
            <a:r>
              <a:rPr lang="en-US" altLang="en-US" sz="3200" smtClean="0">
                <a:latin typeface="Arial" panose="020B0604020202020204" pitchFamily="34" charset="0"/>
                <a:cs typeface="Arial" panose="020B0604020202020204" pitchFamily="34" charset="0"/>
              </a:rPr>
              <a:t>”</a:t>
            </a:r>
            <a:r>
              <a:rPr lang="en-US" altLang="ja-JP" sz="3200" i="1" smtClean="0">
                <a:latin typeface="Arial" panose="020B0604020202020204" pitchFamily="34" charset="0"/>
                <a:cs typeface="Arial" panose="020B0604020202020204" pitchFamily="34" charset="0"/>
              </a:rPr>
              <a:t/>
            </a:r>
            <a:br>
              <a:rPr lang="en-US" altLang="ja-JP" sz="3200" i="1" smtClean="0">
                <a:latin typeface="Arial" panose="020B0604020202020204" pitchFamily="34" charset="0"/>
                <a:cs typeface="Arial" panose="020B0604020202020204" pitchFamily="34" charset="0"/>
              </a:rPr>
            </a:br>
            <a:r>
              <a:rPr lang="en-US" altLang="ja-JP" sz="2400" i="1" smtClean="0">
                <a:latin typeface="Arial" panose="020B0604020202020204" pitchFamily="34" charset="0"/>
                <a:cs typeface="Arial" panose="020B0604020202020204" pitchFamily="34" charset="0"/>
              </a:rPr>
              <a:t/>
            </a:r>
            <a:br>
              <a:rPr lang="en-US" altLang="ja-JP" sz="2400" i="1" smtClean="0">
                <a:latin typeface="Arial" panose="020B0604020202020204" pitchFamily="34" charset="0"/>
                <a:cs typeface="Arial" panose="020B0604020202020204" pitchFamily="34" charset="0"/>
              </a:rPr>
            </a:br>
            <a:r>
              <a:rPr lang="en-US" altLang="ja-JP" sz="1800" i="1" smtClean="0">
                <a:latin typeface="Arial" panose="020B0604020202020204" pitchFamily="34" charset="0"/>
                <a:cs typeface="Arial" panose="020B0604020202020204" pitchFamily="34" charset="0"/>
              </a:rPr>
              <a:t> </a:t>
            </a:r>
            <a:r>
              <a:rPr lang="en-US" altLang="ja-JP" sz="1800" b="1" i="1" smtClean="0">
                <a:latin typeface="Arial" panose="020B0604020202020204" pitchFamily="34" charset="0"/>
                <a:cs typeface="Arial" panose="020B0604020202020204" pitchFamily="34" charset="0"/>
              </a:rPr>
              <a:t>— </a:t>
            </a:r>
            <a:r>
              <a:rPr lang="en-US" altLang="ja-JP" sz="1800" i="1" smtClean="0">
                <a:latin typeface="Arial" panose="020B0604020202020204" pitchFamily="34" charset="0"/>
                <a:cs typeface="Arial" panose="020B0604020202020204" pitchFamily="34" charset="0"/>
              </a:rPr>
              <a:t>Alyssa Ashley, EdS , School Psychologist, Arizona</a:t>
            </a:r>
            <a:r>
              <a:rPr lang="en-US" altLang="ja-JP" sz="1400" b="1" i="1" smtClean="0">
                <a:latin typeface="Arial" panose="020B0604020202020204" pitchFamily="34" charset="0"/>
                <a:cs typeface="Arial" panose="020B0604020202020204" pitchFamily="34" charset="0"/>
              </a:rPr>
              <a:t/>
            </a:r>
            <a:br>
              <a:rPr lang="en-US" altLang="ja-JP" sz="1400" b="1" i="1" smtClean="0">
                <a:latin typeface="Arial" panose="020B0604020202020204" pitchFamily="34" charset="0"/>
                <a:cs typeface="Arial" panose="020B0604020202020204" pitchFamily="34" charset="0"/>
              </a:rPr>
            </a:br>
            <a:endParaRPr lang="en-US" altLang="en-US" sz="1400" b="1" i="1"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2"/>
          <p:cNvSpPr>
            <a:spLocks noGrp="1" noChangeArrowheads="1"/>
          </p:cNvSpPr>
          <p:nvPr>
            <p:ph type="title"/>
          </p:nvPr>
        </p:nvSpPr>
        <p:spPr>
          <a:xfrm>
            <a:off x="533400" y="2819400"/>
            <a:ext cx="8229600" cy="1143000"/>
          </a:xfrm>
        </p:spPr>
        <p:txBody>
          <a:bodyPr/>
          <a:lstStyle/>
          <a:p>
            <a:r>
              <a:rPr lang="en-US" altLang="en-US" sz="3200" smtClean="0">
                <a:latin typeface="Arial" panose="020B0604020202020204" pitchFamily="34" charset="0"/>
                <a:cs typeface="Arial" panose="020B0604020202020204" pitchFamily="34" charset="0"/>
              </a:rPr>
              <a:t>“</a:t>
            </a:r>
            <a:r>
              <a:rPr lang="en-US" altLang="ja-JP" sz="3200" smtClean="0">
                <a:latin typeface="Arial" panose="020B0604020202020204" pitchFamily="34" charset="0"/>
                <a:cs typeface="Arial" panose="020B0604020202020204" pitchFamily="34" charset="0"/>
              </a:rPr>
              <a:t>As an African- American male, I am driven to become a change-agent at schools for students from culturally linguistically diverse (CLD) backgrounds. As a future school psychologist, my dream is to empower students to understand that they can succeed no matter what obstacles; they may face during their educational career.</a:t>
            </a:r>
            <a:r>
              <a:rPr lang="en-US" altLang="en-US" sz="3200" smtClean="0">
                <a:latin typeface="Arial" panose="020B0604020202020204" pitchFamily="34" charset="0"/>
                <a:cs typeface="Arial" panose="020B0604020202020204" pitchFamily="34" charset="0"/>
              </a:rPr>
              <a:t>”</a:t>
            </a:r>
            <a:r>
              <a:rPr lang="en-US" altLang="ja-JP" sz="3200" i="1" smtClean="0">
                <a:latin typeface="Arial" panose="020B0604020202020204" pitchFamily="34" charset="0"/>
                <a:cs typeface="Arial" panose="020B0604020202020204" pitchFamily="34" charset="0"/>
              </a:rPr>
              <a:t/>
            </a:r>
            <a:br>
              <a:rPr lang="en-US" altLang="ja-JP" sz="3200" i="1" smtClean="0">
                <a:latin typeface="Arial" panose="020B0604020202020204" pitchFamily="34" charset="0"/>
                <a:cs typeface="Arial" panose="020B0604020202020204" pitchFamily="34" charset="0"/>
              </a:rPr>
            </a:br>
            <a:r>
              <a:rPr lang="en-US" altLang="ja-JP" sz="3200" i="1" smtClean="0">
                <a:latin typeface="Arial" panose="020B0604020202020204" pitchFamily="34" charset="0"/>
                <a:cs typeface="Arial" panose="020B0604020202020204" pitchFamily="34" charset="0"/>
              </a:rPr>
              <a:t/>
            </a:r>
            <a:br>
              <a:rPr lang="en-US" altLang="ja-JP" sz="3200" i="1" smtClean="0">
                <a:latin typeface="Arial" panose="020B0604020202020204" pitchFamily="34" charset="0"/>
                <a:cs typeface="Arial" panose="020B0604020202020204" pitchFamily="34" charset="0"/>
              </a:rPr>
            </a:br>
            <a:r>
              <a:rPr lang="en-US" altLang="ja-JP" sz="1800" i="1" smtClean="0">
                <a:latin typeface="Arial" panose="020B0604020202020204" pitchFamily="34" charset="0"/>
                <a:cs typeface="Arial" panose="020B0604020202020204" pitchFamily="34" charset="0"/>
              </a:rPr>
              <a:t> </a:t>
            </a:r>
            <a:r>
              <a:rPr lang="en-US" altLang="ja-JP" sz="1800" b="1" i="1" smtClean="0">
                <a:latin typeface="Arial" panose="020B0604020202020204" pitchFamily="34" charset="0"/>
                <a:cs typeface="Arial" panose="020B0604020202020204" pitchFamily="34" charset="0"/>
              </a:rPr>
              <a:t>— </a:t>
            </a:r>
            <a:r>
              <a:rPr lang="en-US" altLang="ja-JP" sz="1800" i="1" smtClean="0">
                <a:latin typeface="Arial" panose="020B0604020202020204" pitchFamily="34" charset="0"/>
                <a:cs typeface="Arial" panose="020B0604020202020204" pitchFamily="34" charset="0"/>
              </a:rPr>
              <a:t>Daunte Haynes, M.A.                      </a:t>
            </a:r>
            <a:br>
              <a:rPr lang="en-US" altLang="ja-JP" sz="1800" i="1" smtClean="0">
                <a:latin typeface="Arial" panose="020B0604020202020204" pitchFamily="34" charset="0"/>
                <a:cs typeface="Arial" panose="020B0604020202020204" pitchFamily="34" charset="0"/>
              </a:rPr>
            </a:br>
            <a:r>
              <a:rPr lang="en-US" altLang="ja-JP" sz="1800" i="1" smtClean="0">
                <a:latin typeface="Arial" panose="020B0604020202020204" pitchFamily="34" charset="0"/>
                <a:cs typeface="Arial" panose="020B0604020202020204" pitchFamily="34" charset="0"/>
              </a:rPr>
              <a:t> EdS School Psychology Student, California</a:t>
            </a:r>
            <a:r>
              <a:rPr lang="en-US" altLang="ja-JP" sz="1400" b="1" i="1" smtClean="0">
                <a:latin typeface="Arial" panose="020B0604020202020204" pitchFamily="34" charset="0"/>
                <a:cs typeface="Arial" panose="020B0604020202020204" pitchFamily="34" charset="0"/>
              </a:rPr>
              <a:t/>
            </a:r>
            <a:br>
              <a:rPr lang="en-US" altLang="ja-JP" sz="1400" b="1" i="1" smtClean="0">
                <a:latin typeface="Arial" panose="020B0604020202020204" pitchFamily="34" charset="0"/>
                <a:cs typeface="Arial" panose="020B0604020202020204" pitchFamily="34" charset="0"/>
              </a:rPr>
            </a:br>
            <a:endParaRPr lang="en-US" altLang="en-US" sz="1400" b="1" i="1"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33400" y="2590800"/>
            <a:ext cx="8229600" cy="1143000"/>
          </a:xfrm>
        </p:spPr>
        <p:txBody>
          <a:bodyPr/>
          <a:lstStyle/>
          <a:p>
            <a:r>
              <a:rPr lang="en-US" altLang="en-US" sz="3200" dirty="0" smtClean="0">
                <a:latin typeface="Arial" panose="020B0604020202020204" pitchFamily="34" charset="0"/>
                <a:cs typeface="Arial" panose="020B0604020202020204" pitchFamily="34" charset="0"/>
              </a:rPr>
              <a:t>I love the variety in my job. I do assessment, counseling, consultation, direct academic and behavioral intervention, staff support and training , and crisis response. No day is ever the same!</a:t>
            </a:r>
            <a:br>
              <a:rPr lang="en-US" altLang="en-US" sz="3200" dirty="0" smtClean="0">
                <a:latin typeface="Arial" panose="020B0604020202020204" pitchFamily="34" charset="0"/>
                <a:cs typeface="Arial" panose="020B0604020202020204" pitchFamily="34" charset="0"/>
              </a:rPr>
            </a:br>
            <a:r>
              <a:rPr lang="en-US" altLang="en-US" sz="3600" dirty="0" smtClean="0">
                <a:latin typeface="Arial" panose="020B0604020202020204" pitchFamily="34" charset="0"/>
                <a:cs typeface="Arial" panose="020B0604020202020204" pitchFamily="34" charset="0"/>
              </a:rPr>
              <a:t/>
            </a:r>
            <a:br>
              <a:rPr lang="en-US" altLang="en-US" sz="3600" dirty="0" smtClean="0">
                <a:latin typeface="Arial" panose="020B0604020202020204" pitchFamily="34" charset="0"/>
                <a:cs typeface="Arial" panose="020B0604020202020204" pitchFamily="34" charset="0"/>
              </a:rPr>
            </a:br>
            <a:r>
              <a:rPr lang="en-US" altLang="en-US" sz="2000" i="1" dirty="0" smtClean="0">
                <a:latin typeface="Arial" panose="020B0604020202020204" pitchFamily="34" charset="0"/>
                <a:cs typeface="Arial" panose="020B0604020202020204" pitchFamily="34" charset="0"/>
              </a:rPr>
              <a:t>-- </a:t>
            </a:r>
            <a:r>
              <a:rPr lang="en-US" altLang="en-US" sz="2000" i="1" dirty="0" err="1" smtClean="0">
                <a:latin typeface="Arial" panose="020B0604020202020204" pitchFamily="34" charset="0"/>
                <a:cs typeface="Arial" panose="020B0604020202020204" pitchFamily="34" charset="0"/>
              </a:rPr>
              <a:t>Jaimi</a:t>
            </a:r>
            <a:r>
              <a:rPr lang="en-US" altLang="en-US" sz="2000" i="1" dirty="0" smtClean="0">
                <a:latin typeface="Arial" panose="020B0604020202020204" pitchFamily="34" charset="0"/>
                <a:cs typeface="Arial" panose="020B0604020202020204" pitchFamily="34" charset="0"/>
              </a:rPr>
              <a:t> McDonough, Ph.D., School Psychologist, Texas</a:t>
            </a:r>
          </a:p>
        </p:txBody>
      </p:sp>
      <p:sp>
        <p:nvSpPr>
          <p:cNvPr id="5120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B00650-B4AB-4A72-98D8-B22CF8FAEF85}" type="slidenum">
              <a:rPr lang="en-US" altLang="en-US" sz="1200">
                <a:solidFill>
                  <a:srgbClr val="FFFFFF"/>
                </a:solidFill>
              </a:rPr>
              <a:pPr/>
              <a:t>36</a:t>
            </a:fld>
            <a:endParaRPr lang="en-US" altLang="en-US" sz="1200">
              <a:solidFill>
                <a:srgbClr val="FFFF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209800"/>
            <a:ext cx="8229600" cy="1143000"/>
          </a:xfrm>
        </p:spPr>
        <p:txBody>
          <a:bodyPr/>
          <a:lstStyle/>
          <a:p>
            <a:r>
              <a:rPr lang="en-US" altLang="en-US" sz="3200" dirty="0" smtClean="0">
                <a:latin typeface="Arial" panose="020B0604020202020204" pitchFamily="34" charset="0"/>
                <a:cs typeface="Arial" panose="020B0604020202020204" pitchFamily="34" charset="0"/>
              </a:rPr>
              <a:t>I became a school psychologist because I have a passion for working with and helping kids accomplish their goals. I also love working in a school setting and collaborating with teams of coworkers to solve problems.</a:t>
            </a:r>
            <a:br>
              <a:rPr lang="en-US" altLang="en-US" sz="3200" dirty="0" smtClean="0">
                <a:latin typeface="Arial" panose="020B0604020202020204" pitchFamily="34" charset="0"/>
                <a:cs typeface="Arial" panose="020B0604020202020204" pitchFamily="34" charset="0"/>
              </a:rPr>
            </a:br>
            <a:r>
              <a:rPr lang="en-US" altLang="en-US" sz="3600" dirty="0" smtClean="0">
                <a:latin typeface="Arial" panose="020B0604020202020204" pitchFamily="34" charset="0"/>
                <a:cs typeface="Arial" panose="020B0604020202020204" pitchFamily="34" charset="0"/>
              </a:rPr>
              <a:t/>
            </a:r>
            <a:br>
              <a:rPr lang="en-US" altLang="en-US" sz="3600" dirty="0" smtClean="0">
                <a:latin typeface="Arial" panose="020B0604020202020204" pitchFamily="34" charset="0"/>
                <a:cs typeface="Arial" panose="020B0604020202020204" pitchFamily="34" charset="0"/>
              </a:rPr>
            </a:br>
            <a:r>
              <a:rPr lang="en-US" altLang="en-US" sz="2000" i="1" dirty="0" smtClean="0">
                <a:latin typeface="Arial" panose="020B0604020202020204" pitchFamily="34" charset="0"/>
                <a:cs typeface="Arial" panose="020B0604020202020204" pitchFamily="34" charset="0"/>
              </a:rPr>
              <a:t>--</a:t>
            </a:r>
            <a:r>
              <a:rPr lang="en-US" altLang="en-US" sz="2000" i="1" dirty="0" err="1" smtClean="0">
                <a:latin typeface="Arial" panose="020B0604020202020204" pitchFamily="34" charset="0"/>
                <a:cs typeface="Arial" panose="020B0604020202020204" pitchFamily="34" charset="0"/>
              </a:rPr>
              <a:t>Lynsi</a:t>
            </a:r>
            <a:r>
              <a:rPr lang="en-US" altLang="en-US" sz="2000" i="1" dirty="0" smtClean="0">
                <a:latin typeface="Arial" panose="020B0604020202020204" pitchFamily="34" charset="0"/>
                <a:cs typeface="Arial" panose="020B0604020202020204" pitchFamily="34" charset="0"/>
              </a:rPr>
              <a:t> Havens</a:t>
            </a:r>
            <a:br>
              <a:rPr lang="en-US" altLang="en-US" sz="2000" i="1" dirty="0" smtClean="0">
                <a:latin typeface="Arial" panose="020B0604020202020204" pitchFamily="34" charset="0"/>
                <a:cs typeface="Arial" panose="020B0604020202020204" pitchFamily="34" charset="0"/>
              </a:rPr>
            </a:br>
            <a:r>
              <a:rPr lang="en-US" altLang="en-US" sz="2000" i="1" dirty="0" err="1" smtClean="0">
                <a:latin typeface="Arial" panose="020B0604020202020204" pitchFamily="34" charset="0"/>
                <a:cs typeface="Arial" panose="020B0604020202020204" pitchFamily="34" charset="0"/>
              </a:rPr>
              <a:t>EdS</a:t>
            </a:r>
            <a:r>
              <a:rPr lang="en-US" altLang="en-US" sz="2000" i="1" dirty="0" smtClean="0">
                <a:latin typeface="Arial" panose="020B0604020202020204" pitchFamily="34" charset="0"/>
                <a:cs typeface="Arial" panose="020B0604020202020204" pitchFamily="34" charset="0"/>
              </a:rPr>
              <a:t> School Psychology Student, Wisconsin</a:t>
            </a:r>
          </a:p>
        </p:txBody>
      </p:sp>
      <p:sp>
        <p:nvSpPr>
          <p:cNvPr id="5222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F12D8C-DE03-4962-94C0-6F7DC9CD9FA7}" type="slidenum">
              <a:rPr lang="en-US" altLang="en-US" sz="1200">
                <a:solidFill>
                  <a:srgbClr val="FFFFFF"/>
                </a:solidFill>
              </a:rPr>
              <a:pPr/>
              <a:t>37</a:t>
            </a:fld>
            <a:endParaRPr lang="en-US" altLang="en-US" sz="1200">
              <a:solidFill>
                <a:srgbClr val="FFFFF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209800"/>
            <a:ext cx="8229600" cy="1143000"/>
          </a:xfrm>
        </p:spPr>
        <p:txBody>
          <a:bodyPr/>
          <a:lstStyle/>
          <a:p>
            <a:r>
              <a:rPr lang="en-US" altLang="en-US" sz="3200" smtClean="0">
                <a:latin typeface="Arial" panose="020B0604020202020204" pitchFamily="34" charset="0"/>
                <a:cs typeface="Arial" panose="020B0604020202020204" pitchFamily="34" charset="0"/>
              </a:rPr>
              <a:t>Being a school psychologist is the best job I’ve ever had. I get to improve children’s lives and support appropriate educaiton for all. It’s a great feeling to know you’re making a positive impact on the future.</a:t>
            </a:r>
            <a:br>
              <a:rPr lang="en-US" altLang="en-US" sz="3200" smtClean="0">
                <a:latin typeface="Arial" panose="020B0604020202020204" pitchFamily="34" charset="0"/>
                <a:cs typeface="Arial" panose="020B0604020202020204" pitchFamily="34" charset="0"/>
              </a:rPr>
            </a:br>
            <a:r>
              <a:rPr lang="en-US" altLang="en-US" sz="3600" smtClean="0">
                <a:latin typeface="Arial" panose="020B0604020202020204" pitchFamily="34" charset="0"/>
                <a:cs typeface="Arial" panose="020B0604020202020204" pitchFamily="34" charset="0"/>
              </a:rPr>
              <a:t/>
            </a:r>
            <a:br>
              <a:rPr lang="en-US" altLang="en-US" sz="3600" smtClean="0">
                <a:latin typeface="Arial" panose="020B0604020202020204" pitchFamily="34" charset="0"/>
                <a:cs typeface="Arial" panose="020B0604020202020204" pitchFamily="34" charset="0"/>
              </a:rPr>
            </a:br>
            <a:r>
              <a:rPr lang="en-US" altLang="en-US" sz="2000" smtClean="0">
                <a:latin typeface="Arial" panose="020B0604020202020204" pitchFamily="34" charset="0"/>
                <a:cs typeface="Arial" panose="020B0604020202020204" pitchFamily="34" charset="0"/>
              </a:rPr>
              <a:t>--Susan Jarmuz-Smith, School Psychologist,  Maine</a:t>
            </a:r>
          </a:p>
        </p:txBody>
      </p:sp>
      <p:sp>
        <p:nvSpPr>
          <p:cNvPr id="5325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B081EE-E4A0-4733-8406-CB872E106B0A}" type="slidenum">
              <a:rPr lang="en-US" altLang="en-US" sz="1200">
                <a:solidFill>
                  <a:srgbClr val="FFFFFF"/>
                </a:solidFill>
              </a:rPr>
              <a:pPr/>
              <a:t>38</a:t>
            </a:fld>
            <a:endParaRPr lang="en-US" altLang="en-US" sz="1200">
              <a:solidFill>
                <a:srgbClr val="FFFFF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B6D5C98B-75DF-4E6F-A6FC-6BBD859EDEB0}" type="slidenum">
              <a:rPr lang="en-US" altLang="en-US" sz="1200">
                <a:solidFill>
                  <a:srgbClr val="FFFFFF"/>
                </a:solidFill>
              </a:rPr>
              <a:pPr>
                <a:lnSpc>
                  <a:spcPct val="100000"/>
                </a:lnSpc>
                <a:spcBef>
                  <a:spcPct val="0"/>
                </a:spcBef>
                <a:buFontTx/>
                <a:buNone/>
              </a:pPr>
              <a:t>39</a:t>
            </a:fld>
            <a:endParaRPr lang="en-US" altLang="en-US" sz="120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8229600" cy="1143000"/>
          </a:xfrm>
        </p:spPr>
        <p:txBody>
          <a:bodyPr>
            <a:normAutofit fontScale="90000"/>
          </a:bodyPr>
          <a:lstStyle/>
          <a:p>
            <a:pPr>
              <a:defRPr/>
            </a:pPr>
            <a:r>
              <a:rPr lang="en-US" sz="6600" b="1" dirty="0" smtClean="0"/>
              <a:t>School Psychology might be the career for you!</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73075"/>
            <a:ext cx="8229600" cy="517525"/>
          </a:xfrm>
        </p:spPr>
        <p:txBody>
          <a:bodyPr/>
          <a:lstStyle/>
          <a:p>
            <a:r>
              <a:rPr lang="en-US" altLang="en-US" b="0" dirty="0" smtClean="0">
                <a:latin typeface="Arial" panose="020B0604020202020204" pitchFamily="34" charset="0"/>
                <a:cs typeface="Arial" panose="020B0604020202020204" pitchFamily="34" charset="0"/>
              </a:rPr>
              <a:t>Who are school psychologists?</a:t>
            </a:r>
          </a:p>
        </p:txBody>
      </p:sp>
      <p:sp>
        <p:nvSpPr>
          <p:cNvPr id="3" name="Content Placeholder 2"/>
          <p:cNvSpPr>
            <a:spLocks noGrp="1"/>
          </p:cNvSpPr>
          <p:nvPr>
            <p:ph idx="1"/>
          </p:nvPr>
        </p:nvSpPr>
        <p:spPr>
          <a:xfrm>
            <a:off x="685800" y="1447800"/>
            <a:ext cx="8077200" cy="4572000"/>
          </a:xfrm>
        </p:spPr>
        <p:txBody>
          <a:bodyPr>
            <a:normAutofit fontScale="92500"/>
          </a:bodyPr>
          <a:lstStyle/>
          <a:p>
            <a:pPr>
              <a:buFont typeface="Arial" charset="0"/>
              <a:buChar char="•"/>
              <a:defRPr/>
            </a:pPr>
            <a:r>
              <a:rPr lang="en-US" dirty="0"/>
              <a:t>Highly-qualified professionals with a graduate degree</a:t>
            </a:r>
          </a:p>
          <a:p>
            <a:pPr>
              <a:buFont typeface="Arial" charset="0"/>
              <a:buChar char="•"/>
              <a:defRPr/>
            </a:pPr>
            <a:r>
              <a:rPr lang="en-US" dirty="0" smtClean="0"/>
              <a:t>Work </a:t>
            </a:r>
            <a:r>
              <a:rPr lang="en-US" dirty="0"/>
              <a:t>in schools and related settings</a:t>
            </a:r>
          </a:p>
          <a:p>
            <a:pPr>
              <a:buFont typeface="Arial" charset="0"/>
              <a:buChar char="•"/>
              <a:defRPr/>
            </a:pPr>
            <a:r>
              <a:rPr lang="en-US" dirty="0"/>
              <a:t>Provide </a:t>
            </a:r>
            <a:r>
              <a:rPr lang="en-US" dirty="0" smtClean="0"/>
              <a:t>comprehensive psychological </a:t>
            </a:r>
            <a:r>
              <a:rPr lang="en-US" dirty="0"/>
              <a:t>and educational </a:t>
            </a:r>
            <a:r>
              <a:rPr lang="en-US" dirty="0" smtClean="0"/>
              <a:t>services to diverse students </a:t>
            </a:r>
          </a:p>
          <a:p>
            <a:pPr>
              <a:buFont typeface="Arial" charset="0"/>
              <a:buChar char="•"/>
              <a:defRPr/>
            </a:pPr>
            <a:r>
              <a:rPr lang="en-US" dirty="0" smtClean="0"/>
              <a:t>Promote children’s learning, positive behavior, and development</a:t>
            </a:r>
          </a:p>
          <a:p>
            <a:pPr>
              <a:buFont typeface="Arial" charset="0"/>
              <a:buChar char="•"/>
              <a:defRPr/>
            </a:pPr>
            <a:r>
              <a:rPr lang="en-US" dirty="0" smtClean="0"/>
              <a:t>Support students’ social, emotional, and mental health</a:t>
            </a:r>
          </a:p>
          <a:p>
            <a:pPr>
              <a:buFont typeface="Arial" charset="0"/>
              <a:buChar char="•"/>
              <a:defRPr/>
            </a:pPr>
            <a:endParaRPr lang="en-US" dirty="0"/>
          </a:p>
          <a:p>
            <a:pPr marL="0" indent="0">
              <a:buFont typeface="Arial" charset="0"/>
              <a:buNone/>
              <a:defRPr/>
            </a:pPr>
            <a:endParaRPr lang="en-US" dirty="0"/>
          </a:p>
        </p:txBody>
      </p:sp>
    </p:spTree>
    <p:extLst>
      <p:ext uri="{BB962C8B-B14F-4D97-AF65-F5344CB8AC3E}">
        <p14:creationId xmlns:p14="http://schemas.microsoft.com/office/powerpoint/2010/main" val="359564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2468"/>
            <a:ext cx="8839200" cy="1143000"/>
          </a:xfrm>
        </p:spPr>
        <p:txBody>
          <a:bodyPr/>
          <a:lstStyle/>
          <a:p>
            <a:r>
              <a:rPr lang="en-US" b="0" dirty="0" smtClean="0"/>
              <a:t>What do School </a:t>
            </a:r>
            <a:r>
              <a:rPr lang="en-US" b="0" dirty="0"/>
              <a:t>P</a:t>
            </a:r>
            <a:r>
              <a:rPr lang="en-US" b="0" dirty="0" smtClean="0"/>
              <a:t>sychologists do? </a:t>
            </a:r>
            <a:endParaRPr lang="en-US" b="0" dirty="0"/>
          </a:p>
        </p:txBody>
      </p:sp>
      <p:sp>
        <p:nvSpPr>
          <p:cNvPr id="3" name="Content Placeholder 2"/>
          <p:cNvSpPr>
            <a:spLocks noGrp="1"/>
          </p:cNvSpPr>
          <p:nvPr>
            <p:ph idx="1"/>
          </p:nvPr>
        </p:nvSpPr>
        <p:spPr>
          <a:xfrm>
            <a:off x="609600" y="1676400"/>
            <a:ext cx="7848600" cy="5181600"/>
          </a:xfrm>
        </p:spPr>
        <p:txBody>
          <a:bodyPr>
            <a:normAutofit lnSpcReduction="10000"/>
          </a:bodyPr>
          <a:lstStyle/>
          <a:p>
            <a:pPr>
              <a:buFont typeface="Arial" charset="0"/>
              <a:buChar char="•"/>
              <a:defRPr/>
            </a:pPr>
            <a:r>
              <a:rPr lang="en-US" dirty="0"/>
              <a:t>Conduct assessments, counseling, and other mental health and academic services </a:t>
            </a:r>
          </a:p>
          <a:p>
            <a:pPr>
              <a:buFont typeface="Arial" charset="0"/>
              <a:buChar char="•"/>
              <a:defRPr/>
            </a:pPr>
            <a:r>
              <a:rPr lang="en-US" dirty="0"/>
              <a:t>Work with children individually and in groups</a:t>
            </a:r>
          </a:p>
          <a:p>
            <a:pPr>
              <a:buFont typeface="Arial" charset="0"/>
              <a:buChar char="•"/>
              <a:defRPr/>
            </a:pPr>
            <a:r>
              <a:rPr lang="en-US" dirty="0"/>
              <a:t>Collaborate with parents, teachers, and administrators</a:t>
            </a:r>
          </a:p>
          <a:p>
            <a:pPr>
              <a:buFont typeface="Arial" charset="0"/>
              <a:buChar char="•"/>
              <a:defRPr/>
            </a:pPr>
            <a:r>
              <a:rPr lang="en-US" dirty="0"/>
              <a:t>Help schools, families, and communities provide successful outcomes for children</a:t>
            </a:r>
          </a:p>
          <a:p>
            <a:pPr>
              <a:buFont typeface="Arial"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04018D1F-B2B3-4C46-8A4A-BEA8FCCB80B5}" type="slidenum">
              <a:rPr lang="en-US" altLang="en-US" smtClean="0"/>
              <a:pPr/>
              <a:t>6</a:t>
            </a:fld>
            <a:endParaRPr lang="en-US" altLang="en-US"/>
          </a:p>
        </p:txBody>
      </p:sp>
    </p:spTree>
    <p:extLst>
      <p:ext uri="{BB962C8B-B14F-4D97-AF65-F5344CB8AC3E}">
        <p14:creationId xmlns:p14="http://schemas.microsoft.com/office/powerpoint/2010/main" val="1297907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1676400"/>
            <a:ext cx="8229600" cy="3200400"/>
          </a:xfrm>
        </p:spPr>
        <p:txBody>
          <a:bodyPr/>
          <a:lstStyle/>
          <a:p>
            <a:r>
              <a:rPr lang="en-US" altLang="en-US" b="1" smtClean="0">
                <a:latin typeface="Arial" panose="020B0604020202020204" pitchFamily="34" charset="0"/>
                <a:cs typeface="Arial" panose="020B0604020202020204" pitchFamily="34" charset="0"/>
              </a:rPr>
              <a:t>INSERT A PERSONAL STORY OR SPECIFICS</a:t>
            </a:r>
          </a:p>
        </p:txBody>
      </p:sp>
      <p:sp>
        <p:nvSpPr>
          <p:cNvPr id="22531" name="Content Placeholder 2"/>
          <p:cNvSpPr>
            <a:spLocks noGrp="1"/>
          </p:cNvSpPr>
          <p:nvPr>
            <p:ph idx="1"/>
          </p:nvPr>
        </p:nvSpPr>
        <p:spPr>
          <a:xfrm>
            <a:off x="457200" y="5181600"/>
            <a:ext cx="8153400" cy="609600"/>
          </a:xfrm>
        </p:spPr>
        <p:txBody>
          <a:bodyPr/>
          <a:lstStyle/>
          <a:p>
            <a:r>
              <a:rPr lang="en-US" altLang="en-US" smtClean="0">
                <a:solidFill>
                  <a:srgbClr val="FF0000"/>
                </a:solidFill>
                <a:latin typeface="Arial" panose="020B0604020202020204" pitchFamily="34" charset="0"/>
                <a:cs typeface="Arial" panose="020B0604020202020204" pitchFamily="34" charset="0"/>
              </a:rPr>
              <a:t>(Alternative: insert a testimonial or video?)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73075"/>
            <a:ext cx="8229600" cy="1143000"/>
          </a:xfrm>
        </p:spPr>
        <p:txBody>
          <a:bodyPr/>
          <a:lstStyle/>
          <a:p>
            <a:r>
              <a:rPr lang="en-US" altLang="en-US" b="0" dirty="0" smtClean="0">
                <a:latin typeface="Arial" panose="020B0604020202020204" pitchFamily="34" charset="0"/>
                <a:cs typeface="Arial" panose="020B0604020202020204" pitchFamily="34" charset="0"/>
              </a:rPr>
              <a:t>When do children NEED a School Psychologist?</a:t>
            </a:r>
          </a:p>
        </p:txBody>
      </p:sp>
      <p:sp>
        <p:nvSpPr>
          <p:cNvPr id="23555" name="Rectangle 3"/>
          <p:cNvSpPr>
            <a:spLocks noGrp="1" noChangeArrowheads="1"/>
          </p:cNvSpPr>
          <p:nvPr>
            <p:ph idx="1"/>
          </p:nvPr>
        </p:nvSpPr>
        <p:spPr>
          <a:xfrm>
            <a:off x="533400" y="1752600"/>
            <a:ext cx="8305800" cy="5257800"/>
          </a:xfrm>
        </p:spPr>
        <p:txBody>
          <a:bodyPr/>
          <a:lstStyle/>
          <a:p>
            <a:pPr>
              <a:lnSpc>
                <a:spcPct val="90000"/>
              </a:lnSpc>
            </a:pPr>
            <a:r>
              <a:rPr lang="en-US" altLang="en-US" sz="2800" dirty="0">
                <a:latin typeface="Arial" panose="020B0604020202020204" pitchFamily="34" charset="0"/>
                <a:cs typeface="Arial" panose="020B0604020202020204" pitchFamily="34" charset="0"/>
              </a:rPr>
              <a:t>Learning difficulties</a:t>
            </a:r>
          </a:p>
          <a:p>
            <a:pPr>
              <a:lnSpc>
                <a:spcPct val="90000"/>
              </a:lnSpc>
            </a:pPr>
            <a:r>
              <a:rPr lang="en-US" altLang="en-US" sz="2800" dirty="0">
                <a:latin typeface="Arial" panose="020B0604020202020204" pitchFamily="34" charset="0"/>
                <a:cs typeface="Arial" panose="020B0604020202020204" pitchFamily="34" charset="0"/>
              </a:rPr>
              <a:t>Behavior and attention concerns </a:t>
            </a:r>
          </a:p>
          <a:p>
            <a:pPr>
              <a:lnSpc>
                <a:spcPct val="90000"/>
              </a:lnSpc>
            </a:pPr>
            <a:r>
              <a:rPr lang="en-US" altLang="en-US" sz="2800" dirty="0">
                <a:latin typeface="Arial" panose="020B0604020202020204" pitchFamily="34" charset="0"/>
                <a:cs typeface="Arial" panose="020B0604020202020204" pitchFamily="34" charset="0"/>
              </a:rPr>
              <a:t>Problems with peers (isolation, bullying)</a:t>
            </a:r>
          </a:p>
          <a:p>
            <a:pPr>
              <a:lnSpc>
                <a:spcPct val="90000"/>
              </a:lnSpc>
            </a:pPr>
            <a:r>
              <a:rPr lang="en-US" altLang="en-US" sz="2800" dirty="0">
                <a:latin typeface="Arial" panose="020B0604020202020204" pitchFamily="34" charset="0"/>
                <a:cs typeface="Arial" panose="020B0604020202020204" pitchFamily="34" charset="0"/>
              </a:rPr>
              <a:t>Depression and other mental health issues</a:t>
            </a:r>
          </a:p>
          <a:p>
            <a:pPr>
              <a:lnSpc>
                <a:spcPct val="90000"/>
              </a:lnSpc>
            </a:pPr>
            <a:r>
              <a:rPr lang="en-US" altLang="en-US" sz="2800" dirty="0">
                <a:latin typeface="Arial" panose="020B0604020202020204" pitchFamily="34" charset="0"/>
                <a:cs typeface="Arial" panose="020B0604020202020204" pitchFamily="34" charset="0"/>
              </a:rPr>
              <a:t>Coping with crisis &amp; trauma (natural disasters, war, school violence, abuse, rape)</a:t>
            </a:r>
          </a:p>
          <a:p>
            <a:pPr>
              <a:lnSpc>
                <a:spcPct val="90000"/>
              </a:lnSpc>
            </a:pPr>
            <a:r>
              <a:rPr lang="en-US" altLang="en-US" sz="2800" dirty="0">
                <a:latin typeface="Arial" panose="020B0604020202020204" pitchFamily="34" charset="0"/>
                <a:cs typeface="Arial" panose="020B0604020202020204" pitchFamily="34" charset="0"/>
              </a:rPr>
              <a:t>Poverty, violence, homelessness, foster youth, loss, grief</a:t>
            </a:r>
          </a:p>
          <a:p>
            <a:pPr>
              <a:lnSpc>
                <a:spcPct val="90000"/>
              </a:lnSpc>
            </a:pPr>
            <a:r>
              <a:rPr lang="en-US" altLang="en-US" sz="2800" dirty="0">
                <a:latin typeface="Arial" panose="020B0604020202020204" pitchFamily="34" charset="0"/>
                <a:cs typeface="Arial" panose="020B0604020202020204" pitchFamily="34" charset="0"/>
              </a:rPr>
              <a:t>Family issues (divorce, death, substance abuse, military deployment)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11125200" cy="6891350"/>
          </a:xfrm>
          <a:prstGeom prst="rect">
            <a:avLst/>
          </a:prstGeom>
        </p:spPr>
      </p:pic>
      <p:sp>
        <p:nvSpPr>
          <p:cNvPr id="2" name="Title 1"/>
          <p:cNvSpPr>
            <a:spLocks noGrp="1"/>
          </p:cNvSpPr>
          <p:nvPr>
            <p:ph type="title"/>
          </p:nvPr>
        </p:nvSpPr>
        <p:spPr>
          <a:xfrm>
            <a:off x="24539" y="0"/>
            <a:ext cx="8229600" cy="1143000"/>
          </a:xfrm>
        </p:spPr>
        <p:txBody>
          <a:bodyPr/>
          <a:lstStyle/>
          <a:p>
            <a:r>
              <a:rPr lang="en-US" dirty="0" smtClean="0"/>
              <a:t>Most school psychologists work in K-12 public schools.</a:t>
            </a:r>
            <a:endParaRPr lang="en-US" dirty="0"/>
          </a:p>
        </p:txBody>
      </p:sp>
      <p:sp>
        <p:nvSpPr>
          <p:cNvPr id="4" name="Slide Number Placeholder 3"/>
          <p:cNvSpPr>
            <a:spLocks noGrp="1"/>
          </p:cNvSpPr>
          <p:nvPr>
            <p:ph type="sldNum" sz="quarter" idx="10"/>
          </p:nvPr>
        </p:nvSpPr>
        <p:spPr/>
        <p:txBody>
          <a:bodyPr/>
          <a:lstStyle/>
          <a:p>
            <a:fld id="{FC4FDAD1-B040-4CC1-AD7A-56E7F2113117}" type="slidenum">
              <a:rPr lang="en-US" altLang="en-US" smtClean="0"/>
              <a:pPr/>
              <a:t>9</a:t>
            </a:fld>
            <a:endParaRPr lang="en-US" altLang="en-US">
              <a:solidFill>
                <a:schemeClr val="tx1"/>
              </a:solidFill>
            </a:endParaRPr>
          </a:p>
        </p:txBody>
      </p:sp>
    </p:spTree>
    <p:extLst>
      <p:ext uri="{BB962C8B-B14F-4D97-AF65-F5344CB8AC3E}">
        <p14:creationId xmlns:p14="http://schemas.microsoft.com/office/powerpoint/2010/main" val="2999588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NASP-Template1">
  <a:themeElements>
    <a:clrScheme name="NASP Main Style 1">
      <a:dk1>
        <a:sysClr val="windowText" lastClr="000000"/>
      </a:dk1>
      <a:lt1>
        <a:sysClr val="window" lastClr="FFFFFF"/>
      </a:lt1>
      <a:dk2>
        <a:srgbClr val="005695"/>
      </a:dk2>
      <a:lt2>
        <a:srgbClr val="EEECE1"/>
      </a:lt2>
      <a:accent1>
        <a:srgbClr val="005695"/>
      </a:accent1>
      <a:accent2>
        <a:srgbClr val="8EAACA"/>
      </a:accent2>
      <a:accent3>
        <a:srgbClr val="B2BB1E"/>
      </a:accent3>
      <a:accent4>
        <a:srgbClr val="8C8D8E"/>
      </a:accent4>
      <a:accent5>
        <a:srgbClr val="000000"/>
      </a:accent5>
      <a:accent6>
        <a:srgbClr val="CF7603"/>
      </a:accent6>
      <a:hlink>
        <a:srgbClr val="00857E"/>
      </a:hlink>
      <a:folHlink>
        <a:srgbClr val="1064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104840</TotalTime>
  <Words>3044</Words>
  <Application>Microsoft Office PowerPoint</Application>
  <PresentationFormat>On-screen Show (4:3)</PresentationFormat>
  <Paragraphs>350</Paragraphs>
  <Slides>39</Slides>
  <Notes>35</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2014-NASP-Template1</vt:lpstr>
      <vt:lpstr>Custom Design</vt:lpstr>
      <vt:lpstr>PowerPoint Presentation</vt:lpstr>
      <vt:lpstr>What do you want for your career?</vt:lpstr>
      <vt:lpstr>What are you looking for in a job? </vt:lpstr>
      <vt:lpstr>School Psychology might be the career for you!</vt:lpstr>
      <vt:lpstr>Who are school psychologists?</vt:lpstr>
      <vt:lpstr>What do School Psychologists do? </vt:lpstr>
      <vt:lpstr>INSERT A PERSONAL STORY OR SPECIFICS</vt:lpstr>
      <vt:lpstr>When do children NEED a School Psychologist?</vt:lpstr>
      <vt:lpstr>Most school psychologists work in K-12 public schools.</vt:lpstr>
      <vt:lpstr>Where do School Psychologists work? </vt:lpstr>
      <vt:lpstr>Who are today’s School Psychologists?  Gender </vt:lpstr>
      <vt:lpstr>U.S. Demographics: Ratio of Girls to Boys Receiving Special Education Services </vt:lpstr>
      <vt:lpstr>Who are today’s School Psychologists?  Racial/Ethnic Characteristics</vt:lpstr>
      <vt:lpstr>U.S. Demographics  Racial/Ethnic Characteristics Source: www.cencus.gov</vt:lpstr>
      <vt:lpstr>Who Are Today’s School Psychologists?  Linguistic Diversity</vt:lpstr>
      <vt:lpstr>U.S. Demographics  Linguistic Diversity – Ages 5 and older Among those speaking a language other than English</vt:lpstr>
      <vt:lpstr>Calling ALL potential school psychologists, but especially…</vt:lpstr>
      <vt:lpstr>Average Salary by Region</vt:lpstr>
      <vt:lpstr>How to Become a School Psychologist  </vt:lpstr>
      <vt:lpstr>PowerPoint Presentation</vt:lpstr>
      <vt:lpstr>Considerations When Applying to Programs</vt:lpstr>
      <vt:lpstr>Selecting a Degree Program </vt:lpstr>
      <vt:lpstr>Program Approval/ Accreditation</vt:lpstr>
      <vt:lpstr>PowerPoint Presentation</vt:lpstr>
      <vt:lpstr>PowerPoint Presentation</vt:lpstr>
      <vt:lpstr>Graduate School Field Experiences</vt:lpstr>
      <vt:lpstr>Getting a Job</vt:lpstr>
      <vt:lpstr>Job Outlook?</vt:lpstr>
      <vt:lpstr>A Great Career Choice!</vt:lpstr>
      <vt:lpstr>Questions?</vt:lpstr>
      <vt:lpstr>References/Resources</vt:lpstr>
      <vt:lpstr>  For more information, contact:  National Association of School Psychologists www.nasponline.org </vt:lpstr>
      <vt:lpstr>As an African American school psychologist, I knew I could make a difference with individuals, groups, and systems that allow trends of disproportionality to continue. But even more importantly, I knew that by becoming a culturally responsive school psych, I could spread best practices in general and special education that could improve the learning experiences for all students.    — Nicholas McIntosh, EdS                       School Psychologist, California</vt:lpstr>
      <vt:lpstr>“Ya’at’eeh. Greetings! I am Diné/Navajo. I aspire to advocate for our Native American students who continue to be disproportionately underrepresented and misidentified in Special Education and increase the awareness and insight in the areas of historical and intergenerational trauma –a powerful dynamic that continues to impact Native students’ identities and academic success today.”   — Alyssa Ashley, EdS , School Psychologist, Arizona </vt:lpstr>
      <vt:lpstr>“As an African- American male, I am driven to become a change-agent at schools for students from culturally linguistically diverse (CLD) backgrounds. As a future school psychologist, my dream is to empower students to understand that they can succeed no matter what obstacles; they may face during their educational career.”   — Daunte Haynes, M.A.                        EdS School Psychology Student, California </vt:lpstr>
      <vt:lpstr>I love the variety in my job. I do assessment, counseling, consultation, direct academic and behavioral intervention, staff support and training , and crisis response. No day is ever the same!  -- Jaimi McDonough, Ph.D., School Psychologist, Texas</vt:lpstr>
      <vt:lpstr>I became a school psychologist because I have a passion for working with and helping kids accomplish their goals. I also love working in a school setting and collaborating with teams of coworkers to solve problems.  --Lynsi Havens EdS School Psychology Student, Wisconsin</vt:lpstr>
      <vt:lpstr>Being a school psychologist is the best job I’ve ever had. I get to improve children’s lives and support appropriate educaiton for all. It’s a great feeling to know you’re making a positive impact on the future.  --Susan Jarmuz-Smith, School Psychologist,  Maine</vt:lpstr>
      <vt:lpstr>PowerPoint Presentation</vt:lpstr>
    </vt:vector>
  </TitlesOfParts>
  <Company>Sue Hough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Hough</dc:creator>
  <cp:lastModifiedBy>Kathy Cowan</cp:lastModifiedBy>
  <cp:revision>954</cp:revision>
  <cp:lastPrinted>2016-04-29T18:24:08Z</cp:lastPrinted>
  <dcterms:created xsi:type="dcterms:W3CDTF">2012-02-08T19:04:42Z</dcterms:created>
  <dcterms:modified xsi:type="dcterms:W3CDTF">2016-05-20T21:01:42Z</dcterms:modified>
</cp:coreProperties>
</file>