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sldIdLst>
    <p:sldId id="256" r:id="rId2"/>
    <p:sldId id="303" r:id="rId3"/>
    <p:sldId id="257" r:id="rId4"/>
    <p:sldId id="269" r:id="rId5"/>
    <p:sldId id="267" r:id="rId6"/>
    <p:sldId id="292" r:id="rId7"/>
    <p:sldId id="270" r:id="rId8"/>
    <p:sldId id="284" r:id="rId9"/>
    <p:sldId id="271" r:id="rId10"/>
    <p:sldId id="291" r:id="rId11"/>
    <p:sldId id="272" r:id="rId12"/>
    <p:sldId id="293" r:id="rId13"/>
    <p:sldId id="301" r:id="rId14"/>
    <p:sldId id="294" r:id="rId15"/>
    <p:sldId id="276" r:id="rId16"/>
    <p:sldId id="278" r:id="rId17"/>
    <p:sldId id="275" r:id="rId18"/>
    <p:sldId id="274" r:id="rId19"/>
    <p:sldId id="297" r:id="rId20"/>
    <p:sldId id="279" r:id="rId21"/>
    <p:sldId id="282" r:id="rId22"/>
    <p:sldId id="283" r:id="rId23"/>
    <p:sldId id="281" r:id="rId24"/>
    <p:sldId id="288" r:id="rId25"/>
    <p:sldId id="287" r:id="rId26"/>
    <p:sldId id="298" r:id="rId27"/>
    <p:sldId id="290" r:id="rId28"/>
    <p:sldId id="306" r:id="rId29"/>
    <p:sldId id="296" r:id="rId30"/>
    <p:sldId id="302" r:id="rId31"/>
    <p:sldId id="289" r:id="rId32"/>
    <p:sldId id="299" r:id="rId33"/>
    <p:sldId id="304"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7C7E"/>
    <a:srgbClr val="677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128" d="100"/>
          <a:sy n="128"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683B1-1AE2-124A-8BDA-F6679574FB52}" type="doc">
      <dgm:prSet loTypeId="urn:microsoft.com/office/officeart/2009/3/layout/PhasedProcess" loCatId="" qsTypeId="urn:microsoft.com/office/officeart/2005/8/quickstyle/simple1" qsCatId="simple" csTypeId="urn:microsoft.com/office/officeart/2005/8/colors/accent1_2" csCatId="accent1" phldr="1"/>
      <dgm:spPr/>
      <dgm:t>
        <a:bodyPr/>
        <a:lstStyle/>
        <a:p>
          <a:endParaRPr lang="en-US"/>
        </a:p>
      </dgm:t>
    </dgm:pt>
    <dgm:pt modelId="{AFF7CEE7-7B8B-5048-8DF6-34DDB52B6CDD}">
      <dgm:prSet phldrT="[Text]"/>
      <dgm:spPr/>
      <dgm:t>
        <a:bodyPr/>
        <a:lstStyle/>
        <a:p>
          <a:r>
            <a:rPr lang="en-US" dirty="0"/>
            <a:t>Initial Attention</a:t>
          </a:r>
        </a:p>
      </dgm:t>
    </dgm:pt>
    <dgm:pt modelId="{D5C28F7B-7C0A-1744-AF58-470DEBD36BF4}" type="parTrans" cxnId="{83E3652B-2259-B548-A502-7F8F5D888914}">
      <dgm:prSet/>
      <dgm:spPr/>
      <dgm:t>
        <a:bodyPr/>
        <a:lstStyle/>
        <a:p>
          <a:endParaRPr lang="en-US"/>
        </a:p>
      </dgm:t>
    </dgm:pt>
    <dgm:pt modelId="{B7C9A66E-4AFA-124E-9871-74BA242FD88E}" type="sibTrans" cxnId="{83E3652B-2259-B548-A502-7F8F5D888914}">
      <dgm:prSet/>
      <dgm:spPr/>
      <dgm:t>
        <a:bodyPr/>
        <a:lstStyle/>
        <a:p>
          <a:endParaRPr lang="en-US"/>
        </a:p>
      </dgm:t>
    </dgm:pt>
    <dgm:pt modelId="{85FB097A-9474-A142-BBA5-E40D0D84A012}">
      <dgm:prSet phldrT="[Text]"/>
      <dgm:spPr/>
      <dgm:t>
        <a:bodyPr/>
        <a:lstStyle/>
        <a:p>
          <a:r>
            <a:rPr lang="en-US" dirty="0"/>
            <a:t>Filtered</a:t>
          </a:r>
        </a:p>
      </dgm:t>
    </dgm:pt>
    <dgm:pt modelId="{CFDA4327-CBB7-8446-98E6-3AB1B3EF2E73}" type="parTrans" cxnId="{20BA13EC-76B9-494A-B3DA-7293E09B4408}">
      <dgm:prSet/>
      <dgm:spPr/>
      <dgm:t>
        <a:bodyPr/>
        <a:lstStyle/>
        <a:p>
          <a:endParaRPr lang="en-US"/>
        </a:p>
      </dgm:t>
    </dgm:pt>
    <dgm:pt modelId="{B0F835C9-6A8B-6045-B0DE-07C1C054341B}" type="sibTrans" cxnId="{20BA13EC-76B9-494A-B3DA-7293E09B4408}">
      <dgm:prSet/>
      <dgm:spPr/>
      <dgm:t>
        <a:bodyPr/>
        <a:lstStyle/>
        <a:p>
          <a:endParaRPr lang="en-US"/>
        </a:p>
      </dgm:t>
    </dgm:pt>
    <dgm:pt modelId="{099C301B-2105-D244-9304-5CD1DA7E2759}">
      <dgm:prSet phldrT="[Text]"/>
      <dgm:spPr/>
      <dgm:t>
        <a:bodyPr/>
        <a:lstStyle/>
        <a:p>
          <a:r>
            <a:rPr lang="en-US" dirty="0"/>
            <a:t>Processing</a:t>
          </a:r>
        </a:p>
      </dgm:t>
    </dgm:pt>
    <dgm:pt modelId="{BC435D22-0A3E-214D-A306-A9C3B071250B}" type="parTrans" cxnId="{B6C6D287-6B04-CA4E-8639-1A20BEEE99B9}">
      <dgm:prSet/>
      <dgm:spPr/>
      <dgm:t>
        <a:bodyPr/>
        <a:lstStyle/>
        <a:p>
          <a:endParaRPr lang="en-US"/>
        </a:p>
      </dgm:t>
    </dgm:pt>
    <dgm:pt modelId="{6C17F74A-1333-0443-9DE6-7FC1883BA0C5}" type="sibTrans" cxnId="{B6C6D287-6B04-CA4E-8639-1A20BEEE99B9}">
      <dgm:prSet/>
      <dgm:spPr/>
      <dgm:t>
        <a:bodyPr/>
        <a:lstStyle/>
        <a:p>
          <a:endParaRPr lang="en-US"/>
        </a:p>
      </dgm:t>
    </dgm:pt>
    <dgm:pt modelId="{0F3501EA-6AEC-E643-A8CD-984BFD6141E5}">
      <dgm:prSet phldrT="[Text]"/>
      <dgm:spPr/>
      <dgm:t>
        <a:bodyPr/>
        <a:lstStyle/>
        <a:p>
          <a:r>
            <a:rPr lang="en-US" dirty="0"/>
            <a:t>Tentative</a:t>
          </a:r>
        </a:p>
      </dgm:t>
    </dgm:pt>
    <dgm:pt modelId="{143B2C3A-CF01-DE4E-B170-C258209985FF}" type="parTrans" cxnId="{46AC2FE7-A61D-364A-901D-F6DA7617CD38}">
      <dgm:prSet/>
      <dgm:spPr/>
      <dgm:t>
        <a:bodyPr/>
        <a:lstStyle/>
        <a:p>
          <a:endParaRPr lang="en-US"/>
        </a:p>
      </dgm:t>
    </dgm:pt>
    <dgm:pt modelId="{BEB94C8E-413E-2642-8DFE-D05B6A6E7C67}" type="sibTrans" cxnId="{46AC2FE7-A61D-364A-901D-F6DA7617CD38}">
      <dgm:prSet/>
      <dgm:spPr/>
      <dgm:t>
        <a:bodyPr/>
        <a:lstStyle/>
        <a:p>
          <a:endParaRPr lang="en-US"/>
        </a:p>
      </dgm:t>
    </dgm:pt>
    <dgm:pt modelId="{7F48B155-F42E-CE47-9D67-017019CD638C}">
      <dgm:prSet phldrT="[Text]"/>
      <dgm:spPr/>
      <dgm:t>
        <a:bodyPr/>
        <a:lstStyle/>
        <a:p>
          <a:r>
            <a:rPr lang="en-US" dirty="0"/>
            <a:t>Mid-point</a:t>
          </a:r>
        </a:p>
      </dgm:t>
    </dgm:pt>
    <dgm:pt modelId="{42EFFA1B-AE0E-FB47-95C8-5F4671F59D7C}" type="parTrans" cxnId="{5823DB2E-4A8F-114E-BA40-D48A586E5EB9}">
      <dgm:prSet/>
      <dgm:spPr/>
      <dgm:t>
        <a:bodyPr/>
        <a:lstStyle/>
        <a:p>
          <a:endParaRPr lang="en-US"/>
        </a:p>
      </dgm:t>
    </dgm:pt>
    <dgm:pt modelId="{FAC8A21D-61E2-244C-9CD0-45EA299042A4}" type="sibTrans" cxnId="{5823DB2E-4A8F-114E-BA40-D48A586E5EB9}">
      <dgm:prSet/>
      <dgm:spPr/>
      <dgm:t>
        <a:bodyPr/>
        <a:lstStyle/>
        <a:p>
          <a:endParaRPr lang="en-US"/>
        </a:p>
      </dgm:t>
    </dgm:pt>
    <dgm:pt modelId="{32894810-F454-D443-8085-932A7F48D202}">
      <dgm:prSet phldrT="[Text]"/>
      <dgm:spPr/>
      <dgm:t>
        <a:bodyPr/>
        <a:lstStyle/>
        <a:p>
          <a:r>
            <a:rPr lang="en-US" dirty="0"/>
            <a:t>Identified</a:t>
          </a:r>
        </a:p>
      </dgm:t>
    </dgm:pt>
    <dgm:pt modelId="{E65ECAD5-2EF2-6846-BA5B-FB1C69E55A9A}" type="parTrans" cxnId="{FD73B8E8-AD7B-044F-A016-C55C55074D44}">
      <dgm:prSet/>
      <dgm:spPr/>
      <dgm:t>
        <a:bodyPr/>
        <a:lstStyle/>
        <a:p>
          <a:endParaRPr lang="en-US"/>
        </a:p>
      </dgm:t>
    </dgm:pt>
    <dgm:pt modelId="{AFEDE71B-D951-CA4F-AAA7-AEC657A3AC02}" type="sibTrans" cxnId="{FD73B8E8-AD7B-044F-A016-C55C55074D44}">
      <dgm:prSet/>
      <dgm:spPr/>
      <dgm:t>
        <a:bodyPr/>
        <a:lstStyle/>
        <a:p>
          <a:endParaRPr lang="en-US"/>
        </a:p>
      </dgm:t>
    </dgm:pt>
    <dgm:pt modelId="{04077337-F9E3-F546-B18C-A3F3F7FF24DE}">
      <dgm:prSet phldrT="[Text]"/>
      <dgm:spPr/>
      <dgm:t>
        <a:bodyPr/>
        <a:lstStyle/>
        <a:p>
          <a:r>
            <a:rPr lang="en-US" dirty="0"/>
            <a:t>Goal or No Goal</a:t>
          </a:r>
        </a:p>
      </dgm:t>
    </dgm:pt>
    <dgm:pt modelId="{C245EDBA-A8A7-DE40-BCC6-6B179A5A2174}" type="parTrans" cxnId="{C58F6AF3-0CCF-CE4C-BC42-E5CBEC1E9717}">
      <dgm:prSet/>
      <dgm:spPr/>
      <dgm:t>
        <a:bodyPr/>
        <a:lstStyle/>
        <a:p>
          <a:endParaRPr lang="en-US"/>
        </a:p>
      </dgm:t>
    </dgm:pt>
    <dgm:pt modelId="{EE0FCA55-5270-104F-9357-481028211670}" type="sibTrans" cxnId="{C58F6AF3-0CCF-CE4C-BC42-E5CBEC1E9717}">
      <dgm:prSet/>
      <dgm:spPr/>
      <dgm:t>
        <a:bodyPr/>
        <a:lstStyle/>
        <a:p>
          <a:endParaRPr lang="en-US"/>
        </a:p>
      </dgm:t>
    </dgm:pt>
    <dgm:pt modelId="{D6F893F3-4A71-8D42-9D28-E95C54CAC840}">
      <dgm:prSet phldrT="[Text]"/>
      <dgm:spPr/>
      <dgm:t>
        <a:bodyPr/>
        <a:lstStyle/>
        <a:p>
          <a:r>
            <a:rPr lang="en-US" dirty="0"/>
            <a:t>Sustained Attention</a:t>
          </a:r>
        </a:p>
      </dgm:t>
    </dgm:pt>
    <dgm:pt modelId="{954BB1F7-DA03-A444-A907-8CC1BDC42786}" type="parTrans" cxnId="{DE6D014C-43E4-4647-A12E-08B3B141CFA4}">
      <dgm:prSet/>
      <dgm:spPr/>
      <dgm:t>
        <a:bodyPr/>
        <a:lstStyle/>
        <a:p>
          <a:endParaRPr lang="en-US"/>
        </a:p>
      </dgm:t>
    </dgm:pt>
    <dgm:pt modelId="{F784CBB4-9253-364C-AD4A-2F67C349200A}" type="sibTrans" cxnId="{DE6D014C-43E4-4647-A12E-08B3B141CFA4}">
      <dgm:prSet/>
      <dgm:spPr/>
      <dgm:t>
        <a:bodyPr/>
        <a:lstStyle/>
        <a:p>
          <a:endParaRPr lang="en-US"/>
        </a:p>
      </dgm:t>
    </dgm:pt>
    <dgm:pt modelId="{7D15943A-297C-9249-894E-B2C7D127303E}">
      <dgm:prSet phldrT="[Text]"/>
      <dgm:spPr/>
      <dgm:t>
        <a:bodyPr/>
        <a:lstStyle/>
        <a:p>
          <a:r>
            <a:rPr lang="en-US" dirty="0"/>
            <a:t>Engaged</a:t>
          </a:r>
        </a:p>
      </dgm:t>
    </dgm:pt>
    <dgm:pt modelId="{C7918E92-E2D5-B24A-86EA-EFCB6D6B60FE}" type="parTrans" cxnId="{53E73106-9908-3041-B594-AD0E0E412B80}">
      <dgm:prSet/>
      <dgm:spPr/>
      <dgm:t>
        <a:bodyPr/>
        <a:lstStyle/>
        <a:p>
          <a:endParaRPr lang="en-US"/>
        </a:p>
      </dgm:t>
    </dgm:pt>
    <dgm:pt modelId="{3DCE5014-0821-A44D-9279-B8E7C24A0CA3}" type="sibTrans" cxnId="{53E73106-9908-3041-B594-AD0E0E412B80}">
      <dgm:prSet/>
      <dgm:spPr/>
      <dgm:t>
        <a:bodyPr/>
        <a:lstStyle/>
        <a:p>
          <a:endParaRPr lang="en-US"/>
        </a:p>
      </dgm:t>
    </dgm:pt>
    <dgm:pt modelId="{202DE7B8-A98B-DB48-AB0C-9F37BB3180FF}" type="pres">
      <dgm:prSet presAssocID="{5A7683B1-1AE2-124A-8BDA-F6679574FB52}" presName="Name0" presStyleCnt="0">
        <dgm:presLayoutVars>
          <dgm:chMax val="3"/>
          <dgm:chPref val="3"/>
          <dgm:bulletEnabled val="1"/>
          <dgm:dir/>
          <dgm:animLvl val="lvl"/>
        </dgm:presLayoutVars>
      </dgm:prSet>
      <dgm:spPr/>
    </dgm:pt>
    <dgm:pt modelId="{A96766C9-0218-354B-AB2A-65438D4FD8C3}" type="pres">
      <dgm:prSet presAssocID="{5A7683B1-1AE2-124A-8BDA-F6679574FB52}" presName="arc1" presStyleLbl="node1" presStyleIdx="0" presStyleCnt="4"/>
      <dgm:spPr/>
    </dgm:pt>
    <dgm:pt modelId="{7417EE4A-8A8A-D448-A365-58B3C2D004D1}" type="pres">
      <dgm:prSet presAssocID="{5A7683B1-1AE2-124A-8BDA-F6679574FB52}" presName="arc3" presStyleLbl="node1" presStyleIdx="1" presStyleCnt="4"/>
      <dgm:spPr/>
    </dgm:pt>
    <dgm:pt modelId="{F551D9A4-DC67-6046-BC33-627BC7EB6D04}" type="pres">
      <dgm:prSet presAssocID="{5A7683B1-1AE2-124A-8BDA-F6679574FB52}" presName="parentText2" presStyleLbl="revTx" presStyleIdx="0" presStyleCnt="3">
        <dgm:presLayoutVars>
          <dgm:chMax val="4"/>
          <dgm:chPref val="3"/>
          <dgm:bulletEnabled val="1"/>
        </dgm:presLayoutVars>
      </dgm:prSet>
      <dgm:spPr/>
    </dgm:pt>
    <dgm:pt modelId="{9E89F325-6EE9-EE4F-A3AF-D81E13ED7E3F}" type="pres">
      <dgm:prSet presAssocID="{5A7683B1-1AE2-124A-8BDA-F6679574FB52}" presName="arc2" presStyleLbl="node1" presStyleIdx="2" presStyleCnt="4"/>
      <dgm:spPr/>
    </dgm:pt>
    <dgm:pt modelId="{D62824D3-E23F-8349-8D19-CBD538312BF4}" type="pres">
      <dgm:prSet presAssocID="{5A7683B1-1AE2-124A-8BDA-F6679574FB52}" presName="arc4" presStyleLbl="node1" presStyleIdx="3" presStyleCnt="4"/>
      <dgm:spPr/>
    </dgm:pt>
    <dgm:pt modelId="{D30D393C-52CC-D04C-8D9C-9F7D6E1242DB}" type="pres">
      <dgm:prSet presAssocID="{5A7683B1-1AE2-124A-8BDA-F6679574FB52}" presName="parentText3" presStyleLbl="revTx" presStyleIdx="1" presStyleCnt="3">
        <dgm:presLayoutVars>
          <dgm:chMax val="1"/>
          <dgm:chPref val="1"/>
          <dgm:bulletEnabled val="1"/>
        </dgm:presLayoutVars>
      </dgm:prSet>
      <dgm:spPr/>
    </dgm:pt>
    <dgm:pt modelId="{DDB02F57-ECE7-B048-98DB-496B7636D158}" type="pres">
      <dgm:prSet presAssocID="{5A7683B1-1AE2-124A-8BDA-F6679574FB52}" presName="middleComposite" presStyleCnt="0"/>
      <dgm:spPr/>
    </dgm:pt>
    <dgm:pt modelId="{58D84D52-10D1-6340-AB55-E4177F80F897}" type="pres">
      <dgm:prSet presAssocID="{32894810-F454-D443-8085-932A7F48D202}" presName="circ1" presStyleLbl="vennNode1" presStyleIdx="0" presStyleCnt="8"/>
      <dgm:spPr/>
    </dgm:pt>
    <dgm:pt modelId="{BC5D0757-3676-824D-A60F-2507DCB91446}" type="pres">
      <dgm:prSet presAssocID="{32894810-F454-D443-8085-932A7F48D202}" presName="circ1Tx" presStyleLbl="revTx" presStyleIdx="1" presStyleCnt="3">
        <dgm:presLayoutVars>
          <dgm:chMax val="0"/>
          <dgm:chPref val="0"/>
        </dgm:presLayoutVars>
      </dgm:prSet>
      <dgm:spPr/>
    </dgm:pt>
    <dgm:pt modelId="{94F487CB-1489-6947-8625-DB9D9BF2059C}" type="pres">
      <dgm:prSet presAssocID="{04077337-F9E3-F546-B18C-A3F3F7FF24DE}" presName="circ2" presStyleLbl="vennNode1" presStyleIdx="1" presStyleCnt="8"/>
      <dgm:spPr/>
    </dgm:pt>
    <dgm:pt modelId="{9A3E30D8-BE8B-0141-8718-E4CDA802AADC}" type="pres">
      <dgm:prSet presAssocID="{04077337-F9E3-F546-B18C-A3F3F7FF24DE}" presName="circ2Tx" presStyleLbl="revTx" presStyleIdx="1" presStyleCnt="3">
        <dgm:presLayoutVars>
          <dgm:chMax val="0"/>
          <dgm:chPref val="0"/>
        </dgm:presLayoutVars>
      </dgm:prSet>
      <dgm:spPr/>
    </dgm:pt>
    <dgm:pt modelId="{952D9BC6-5B51-7B41-927D-6D80F4B5A9ED}" type="pres">
      <dgm:prSet presAssocID="{5A7683B1-1AE2-124A-8BDA-F6679574FB52}" presName="leftComposite" presStyleCnt="0"/>
      <dgm:spPr/>
    </dgm:pt>
    <dgm:pt modelId="{0B81BCB4-7BBD-B84C-90EE-4E5F25118142}" type="pres">
      <dgm:prSet presAssocID="{85FB097A-9474-A142-BBA5-E40D0D84A012}" presName="childText1_1" presStyleLbl="vennNode1" presStyleIdx="2" presStyleCnt="8">
        <dgm:presLayoutVars>
          <dgm:chMax val="0"/>
          <dgm:chPref val="0"/>
        </dgm:presLayoutVars>
      </dgm:prSet>
      <dgm:spPr/>
    </dgm:pt>
    <dgm:pt modelId="{B860C1E4-DB44-4A4D-BFBF-5ACC4BC11D06}" type="pres">
      <dgm:prSet presAssocID="{85FB097A-9474-A142-BBA5-E40D0D84A012}" presName="ellipse1" presStyleLbl="vennNode1" presStyleIdx="3" presStyleCnt="8"/>
      <dgm:spPr/>
    </dgm:pt>
    <dgm:pt modelId="{D2D52A07-29A8-FA4B-A29C-68B0D7C8297F}" type="pres">
      <dgm:prSet presAssocID="{85FB097A-9474-A142-BBA5-E40D0D84A012}" presName="ellipse2" presStyleLbl="vennNode1" presStyleIdx="4" presStyleCnt="8"/>
      <dgm:spPr/>
    </dgm:pt>
    <dgm:pt modelId="{68E0695C-55BF-3446-90D2-DDD67D39062C}" type="pres">
      <dgm:prSet presAssocID="{099C301B-2105-D244-9304-5CD1DA7E2759}" presName="childText1_2" presStyleLbl="vennNode1" presStyleIdx="5" presStyleCnt="8">
        <dgm:presLayoutVars>
          <dgm:chMax val="0"/>
          <dgm:chPref val="0"/>
        </dgm:presLayoutVars>
      </dgm:prSet>
      <dgm:spPr/>
    </dgm:pt>
    <dgm:pt modelId="{6406D71A-4EF4-F548-92C3-3B38B6B64475}" type="pres">
      <dgm:prSet presAssocID="{099C301B-2105-D244-9304-5CD1DA7E2759}" presName="ellipse3" presStyleLbl="vennNode1" presStyleIdx="6" presStyleCnt="8"/>
      <dgm:spPr/>
    </dgm:pt>
    <dgm:pt modelId="{C3D1482A-1533-B844-A115-BFC2B5E87248}" type="pres">
      <dgm:prSet presAssocID="{0F3501EA-6AEC-E643-A8CD-984BFD6141E5}" presName="childText1_3" presStyleLbl="vennNode1" presStyleIdx="7" presStyleCnt="8">
        <dgm:presLayoutVars>
          <dgm:chMax val="0"/>
          <dgm:chPref val="0"/>
        </dgm:presLayoutVars>
      </dgm:prSet>
      <dgm:spPr/>
    </dgm:pt>
    <dgm:pt modelId="{C5970C75-FC3C-704B-A8DA-E4B1C7C221BF}" type="pres">
      <dgm:prSet presAssocID="{5A7683B1-1AE2-124A-8BDA-F6679574FB52}" presName="rightChild" presStyleLbl="node2" presStyleIdx="0" presStyleCnt="1">
        <dgm:presLayoutVars>
          <dgm:chMax val="0"/>
          <dgm:chPref val="0"/>
        </dgm:presLayoutVars>
      </dgm:prSet>
      <dgm:spPr/>
    </dgm:pt>
    <dgm:pt modelId="{01222748-646A-6B41-A04F-2AD5DBC3EAFC}" type="pres">
      <dgm:prSet presAssocID="{5A7683B1-1AE2-124A-8BDA-F6679574FB52}" presName="parentText1" presStyleLbl="revTx" presStyleIdx="2" presStyleCnt="3">
        <dgm:presLayoutVars>
          <dgm:chMax val="4"/>
          <dgm:chPref val="3"/>
          <dgm:bulletEnabled val="1"/>
        </dgm:presLayoutVars>
      </dgm:prSet>
      <dgm:spPr/>
    </dgm:pt>
  </dgm:ptLst>
  <dgm:cxnLst>
    <dgm:cxn modelId="{53E73106-9908-3041-B594-AD0E0E412B80}" srcId="{D6F893F3-4A71-8D42-9D28-E95C54CAC840}" destId="{7D15943A-297C-9249-894E-B2C7D127303E}" srcOrd="0" destOrd="0" parTransId="{C7918E92-E2D5-B24A-86EA-EFCB6D6B60FE}" sibTransId="{3DCE5014-0821-A44D-9279-B8E7C24A0CA3}"/>
    <dgm:cxn modelId="{E161F708-652A-6C4E-B01E-039511FEEE11}" type="presOf" srcId="{099C301B-2105-D244-9304-5CD1DA7E2759}" destId="{68E0695C-55BF-3446-90D2-DDD67D39062C}" srcOrd="0" destOrd="0" presId="urn:microsoft.com/office/officeart/2009/3/layout/PhasedProcess"/>
    <dgm:cxn modelId="{83E3652B-2259-B548-A502-7F8F5D888914}" srcId="{5A7683B1-1AE2-124A-8BDA-F6679574FB52}" destId="{AFF7CEE7-7B8B-5048-8DF6-34DDB52B6CDD}" srcOrd="0" destOrd="0" parTransId="{D5C28F7B-7C0A-1744-AF58-470DEBD36BF4}" sibTransId="{B7C9A66E-4AFA-124E-9871-74BA242FD88E}"/>
    <dgm:cxn modelId="{5823DB2E-4A8F-114E-BA40-D48A586E5EB9}" srcId="{5A7683B1-1AE2-124A-8BDA-F6679574FB52}" destId="{7F48B155-F42E-CE47-9D67-017019CD638C}" srcOrd="1" destOrd="0" parTransId="{42EFFA1B-AE0E-FB47-95C8-5F4671F59D7C}" sibTransId="{FAC8A21D-61E2-244C-9CD0-45EA299042A4}"/>
    <dgm:cxn modelId="{D8A40641-AB08-F84C-B151-29B50131FFF7}" type="presOf" srcId="{0F3501EA-6AEC-E643-A8CD-984BFD6141E5}" destId="{C3D1482A-1533-B844-A115-BFC2B5E87248}" srcOrd="0" destOrd="0" presId="urn:microsoft.com/office/officeart/2009/3/layout/PhasedProcess"/>
    <dgm:cxn modelId="{ECFB384A-3044-2F42-9D7C-3B022C24DD01}" type="presOf" srcId="{32894810-F454-D443-8085-932A7F48D202}" destId="{58D84D52-10D1-6340-AB55-E4177F80F897}" srcOrd="0" destOrd="0" presId="urn:microsoft.com/office/officeart/2009/3/layout/PhasedProcess"/>
    <dgm:cxn modelId="{DE6D014C-43E4-4647-A12E-08B3B141CFA4}" srcId="{5A7683B1-1AE2-124A-8BDA-F6679574FB52}" destId="{D6F893F3-4A71-8D42-9D28-E95C54CAC840}" srcOrd="2" destOrd="0" parTransId="{954BB1F7-DA03-A444-A907-8CC1BDC42786}" sibTransId="{F784CBB4-9253-364C-AD4A-2F67C349200A}"/>
    <dgm:cxn modelId="{7C9A5464-D11B-1D41-ABE4-CF7912BF3573}" type="presOf" srcId="{D6F893F3-4A71-8D42-9D28-E95C54CAC840}" destId="{D30D393C-52CC-D04C-8D9C-9F7D6E1242DB}" srcOrd="0" destOrd="0" presId="urn:microsoft.com/office/officeart/2009/3/layout/PhasedProcess"/>
    <dgm:cxn modelId="{DD5F6775-90DA-4645-B25C-4EF4DCB20EB4}" type="presOf" srcId="{AFF7CEE7-7B8B-5048-8DF6-34DDB52B6CDD}" destId="{01222748-646A-6B41-A04F-2AD5DBC3EAFC}" srcOrd="0" destOrd="0" presId="urn:microsoft.com/office/officeart/2009/3/layout/PhasedProcess"/>
    <dgm:cxn modelId="{41C89078-18ED-8144-BD8F-6FEAA3EFD2A0}" type="presOf" srcId="{04077337-F9E3-F546-B18C-A3F3F7FF24DE}" destId="{9A3E30D8-BE8B-0141-8718-E4CDA802AADC}" srcOrd="1" destOrd="0" presId="urn:microsoft.com/office/officeart/2009/3/layout/PhasedProcess"/>
    <dgm:cxn modelId="{B6C6D287-6B04-CA4E-8639-1A20BEEE99B9}" srcId="{AFF7CEE7-7B8B-5048-8DF6-34DDB52B6CDD}" destId="{099C301B-2105-D244-9304-5CD1DA7E2759}" srcOrd="1" destOrd="0" parTransId="{BC435D22-0A3E-214D-A306-A9C3B071250B}" sibTransId="{6C17F74A-1333-0443-9DE6-7FC1883BA0C5}"/>
    <dgm:cxn modelId="{92EE25A2-5418-EC40-871B-4B1B43F3E2D8}" type="presOf" srcId="{7D15943A-297C-9249-894E-B2C7D127303E}" destId="{C5970C75-FC3C-704B-A8DA-E4B1C7C221BF}" srcOrd="0" destOrd="0" presId="urn:microsoft.com/office/officeart/2009/3/layout/PhasedProcess"/>
    <dgm:cxn modelId="{674EC5AB-FA51-0245-A197-45EBF8665931}" type="presOf" srcId="{5A7683B1-1AE2-124A-8BDA-F6679574FB52}" destId="{202DE7B8-A98B-DB48-AB0C-9F37BB3180FF}" srcOrd="0" destOrd="0" presId="urn:microsoft.com/office/officeart/2009/3/layout/PhasedProcess"/>
    <dgm:cxn modelId="{1EBCD3AE-4779-904E-B44D-C6AB35F48CF0}" type="presOf" srcId="{32894810-F454-D443-8085-932A7F48D202}" destId="{BC5D0757-3676-824D-A60F-2507DCB91446}" srcOrd="1" destOrd="0" presId="urn:microsoft.com/office/officeart/2009/3/layout/PhasedProcess"/>
    <dgm:cxn modelId="{4D5387B3-45EE-3C43-9401-803B79C9D26E}" type="presOf" srcId="{04077337-F9E3-F546-B18C-A3F3F7FF24DE}" destId="{94F487CB-1489-6947-8625-DB9D9BF2059C}" srcOrd="0" destOrd="0" presId="urn:microsoft.com/office/officeart/2009/3/layout/PhasedProcess"/>
    <dgm:cxn modelId="{613E60D0-D50B-6748-8F81-45FA6F18A821}" type="presOf" srcId="{85FB097A-9474-A142-BBA5-E40D0D84A012}" destId="{0B81BCB4-7BBD-B84C-90EE-4E5F25118142}" srcOrd="0" destOrd="0" presId="urn:microsoft.com/office/officeart/2009/3/layout/PhasedProcess"/>
    <dgm:cxn modelId="{C1B9E6D3-F422-824A-998F-CEF449D2BCE3}" type="presOf" srcId="{7F48B155-F42E-CE47-9D67-017019CD638C}" destId="{F551D9A4-DC67-6046-BC33-627BC7EB6D04}" srcOrd="0" destOrd="0" presId="urn:microsoft.com/office/officeart/2009/3/layout/PhasedProcess"/>
    <dgm:cxn modelId="{46AC2FE7-A61D-364A-901D-F6DA7617CD38}" srcId="{AFF7CEE7-7B8B-5048-8DF6-34DDB52B6CDD}" destId="{0F3501EA-6AEC-E643-A8CD-984BFD6141E5}" srcOrd="2" destOrd="0" parTransId="{143B2C3A-CF01-DE4E-B170-C258209985FF}" sibTransId="{BEB94C8E-413E-2642-8DFE-D05B6A6E7C67}"/>
    <dgm:cxn modelId="{FD73B8E8-AD7B-044F-A016-C55C55074D44}" srcId="{7F48B155-F42E-CE47-9D67-017019CD638C}" destId="{32894810-F454-D443-8085-932A7F48D202}" srcOrd="0" destOrd="0" parTransId="{E65ECAD5-2EF2-6846-BA5B-FB1C69E55A9A}" sibTransId="{AFEDE71B-D951-CA4F-AAA7-AEC657A3AC02}"/>
    <dgm:cxn modelId="{20BA13EC-76B9-494A-B3DA-7293E09B4408}" srcId="{AFF7CEE7-7B8B-5048-8DF6-34DDB52B6CDD}" destId="{85FB097A-9474-A142-BBA5-E40D0D84A012}" srcOrd="0" destOrd="0" parTransId="{CFDA4327-CBB7-8446-98E6-3AB1B3EF2E73}" sibTransId="{B0F835C9-6A8B-6045-B0DE-07C1C054341B}"/>
    <dgm:cxn modelId="{C58F6AF3-0CCF-CE4C-BC42-E5CBEC1E9717}" srcId="{7F48B155-F42E-CE47-9D67-017019CD638C}" destId="{04077337-F9E3-F546-B18C-A3F3F7FF24DE}" srcOrd="1" destOrd="0" parTransId="{C245EDBA-A8A7-DE40-BCC6-6B179A5A2174}" sibTransId="{EE0FCA55-5270-104F-9357-481028211670}"/>
    <dgm:cxn modelId="{3A775FF0-B035-0245-B2E4-C2F83C1A324B}" type="presParOf" srcId="{202DE7B8-A98B-DB48-AB0C-9F37BB3180FF}" destId="{A96766C9-0218-354B-AB2A-65438D4FD8C3}" srcOrd="0" destOrd="0" presId="urn:microsoft.com/office/officeart/2009/3/layout/PhasedProcess"/>
    <dgm:cxn modelId="{B4C9CAA3-5562-1D42-8074-3574FDB45067}" type="presParOf" srcId="{202DE7B8-A98B-DB48-AB0C-9F37BB3180FF}" destId="{7417EE4A-8A8A-D448-A365-58B3C2D004D1}" srcOrd="1" destOrd="0" presId="urn:microsoft.com/office/officeart/2009/3/layout/PhasedProcess"/>
    <dgm:cxn modelId="{9E24D1A5-C99F-1B4C-968B-1897F10EF2F3}" type="presParOf" srcId="{202DE7B8-A98B-DB48-AB0C-9F37BB3180FF}" destId="{F551D9A4-DC67-6046-BC33-627BC7EB6D04}" srcOrd="2" destOrd="0" presId="urn:microsoft.com/office/officeart/2009/3/layout/PhasedProcess"/>
    <dgm:cxn modelId="{CE819F7E-9FEA-9648-ADB6-D4970DFB579F}" type="presParOf" srcId="{202DE7B8-A98B-DB48-AB0C-9F37BB3180FF}" destId="{9E89F325-6EE9-EE4F-A3AF-D81E13ED7E3F}" srcOrd="3" destOrd="0" presId="urn:microsoft.com/office/officeart/2009/3/layout/PhasedProcess"/>
    <dgm:cxn modelId="{8D98DF1C-B4F9-DF4C-865B-03442698D323}" type="presParOf" srcId="{202DE7B8-A98B-DB48-AB0C-9F37BB3180FF}" destId="{D62824D3-E23F-8349-8D19-CBD538312BF4}" srcOrd="4" destOrd="0" presId="urn:microsoft.com/office/officeart/2009/3/layout/PhasedProcess"/>
    <dgm:cxn modelId="{78C647BC-9633-CA41-8A14-5163F58A5696}" type="presParOf" srcId="{202DE7B8-A98B-DB48-AB0C-9F37BB3180FF}" destId="{D30D393C-52CC-D04C-8D9C-9F7D6E1242DB}" srcOrd="5" destOrd="0" presId="urn:microsoft.com/office/officeart/2009/3/layout/PhasedProcess"/>
    <dgm:cxn modelId="{F3307594-9CE7-D44A-8E21-31D8D6CDB85E}" type="presParOf" srcId="{202DE7B8-A98B-DB48-AB0C-9F37BB3180FF}" destId="{DDB02F57-ECE7-B048-98DB-496B7636D158}" srcOrd="6" destOrd="0" presId="urn:microsoft.com/office/officeart/2009/3/layout/PhasedProcess"/>
    <dgm:cxn modelId="{63E784AB-C5ED-7C4C-B782-DA5791DD9D32}" type="presParOf" srcId="{DDB02F57-ECE7-B048-98DB-496B7636D158}" destId="{58D84D52-10D1-6340-AB55-E4177F80F897}" srcOrd="0" destOrd="0" presId="urn:microsoft.com/office/officeart/2009/3/layout/PhasedProcess"/>
    <dgm:cxn modelId="{59E6966A-28B2-9B4E-9C0A-8706871EAB1C}" type="presParOf" srcId="{DDB02F57-ECE7-B048-98DB-496B7636D158}" destId="{BC5D0757-3676-824D-A60F-2507DCB91446}" srcOrd="1" destOrd="0" presId="urn:microsoft.com/office/officeart/2009/3/layout/PhasedProcess"/>
    <dgm:cxn modelId="{7CBC941E-700C-4142-96C6-994932F21BE8}" type="presParOf" srcId="{DDB02F57-ECE7-B048-98DB-496B7636D158}" destId="{94F487CB-1489-6947-8625-DB9D9BF2059C}" srcOrd="2" destOrd="0" presId="urn:microsoft.com/office/officeart/2009/3/layout/PhasedProcess"/>
    <dgm:cxn modelId="{9BD27E93-A723-994F-814B-B52CE1196F34}" type="presParOf" srcId="{DDB02F57-ECE7-B048-98DB-496B7636D158}" destId="{9A3E30D8-BE8B-0141-8718-E4CDA802AADC}" srcOrd="3" destOrd="0" presId="urn:microsoft.com/office/officeart/2009/3/layout/PhasedProcess"/>
    <dgm:cxn modelId="{9F7FF1CA-0C11-BF42-9338-3878EA2AD933}" type="presParOf" srcId="{202DE7B8-A98B-DB48-AB0C-9F37BB3180FF}" destId="{952D9BC6-5B51-7B41-927D-6D80F4B5A9ED}" srcOrd="7" destOrd="0" presId="urn:microsoft.com/office/officeart/2009/3/layout/PhasedProcess"/>
    <dgm:cxn modelId="{E187527B-2720-6C4D-9A5C-582729D0ED37}" type="presParOf" srcId="{952D9BC6-5B51-7B41-927D-6D80F4B5A9ED}" destId="{0B81BCB4-7BBD-B84C-90EE-4E5F25118142}" srcOrd="0" destOrd="0" presId="urn:microsoft.com/office/officeart/2009/3/layout/PhasedProcess"/>
    <dgm:cxn modelId="{1347A5E6-6905-2645-94E5-460C5FC6F256}" type="presParOf" srcId="{952D9BC6-5B51-7B41-927D-6D80F4B5A9ED}" destId="{B860C1E4-DB44-4A4D-BFBF-5ACC4BC11D06}" srcOrd="1" destOrd="0" presId="urn:microsoft.com/office/officeart/2009/3/layout/PhasedProcess"/>
    <dgm:cxn modelId="{6A99EAAB-8B52-224D-84FC-258F1B1C8AB7}" type="presParOf" srcId="{952D9BC6-5B51-7B41-927D-6D80F4B5A9ED}" destId="{D2D52A07-29A8-FA4B-A29C-68B0D7C8297F}" srcOrd="2" destOrd="0" presId="urn:microsoft.com/office/officeart/2009/3/layout/PhasedProcess"/>
    <dgm:cxn modelId="{B2B40DB9-76CD-0745-823F-1500D326DF3E}" type="presParOf" srcId="{952D9BC6-5B51-7B41-927D-6D80F4B5A9ED}" destId="{68E0695C-55BF-3446-90D2-DDD67D39062C}" srcOrd="3" destOrd="0" presId="urn:microsoft.com/office/officeart/2009/3/layout/PhasedProcess"/>
    <dgm:cxn modelId="{AE01B633-BD13-9B40-87F8-824C644D44F6}" type="presParOf" srcId="{952D9BC6-5B51-7B41-927D-6D80F4B5A9ED}" destId="{6406D71A-4EF4-F548-92C3-3B38B6B64475}" srcOrd="4" destOrd="0" presId="urn:microsoft.com/office/officeart/2009/3/layout/PhasedProcess"/>
    <dgm:cxn modelId="{1B35872E-ADF1-D94D-98F8-03C7B08542FF}" type="presParOf" srcId="{952D9BC6-5B51-7B41-927D-6D80F4B5A9ED}" destId="{C3D1482A-1533-B844-A115-BFC2B5E87248}" srcOrd="5" destOrd="0" presId="urn:microsoft.com/office/officeart/2009/3/layout/PhasedProcess"/>
    <dgm:cxn modelId="{757C78C4-486B-F04D-AB28-E8904371CCAE}" type="presParOf" srcId="{202DE7B8-A98B-DB48-AB0C-9F37BB3180FF}" destId="{C5970C75-FC3C-704B-A8DA-E4B1C7C221BF}" srcOrd="8" destOrd="0" presId="urn:microsoft.com/office/officeart/2009/3/layout/PhasedProcess"/>
    <dgm:cxn modelId="{A3FF5023-6D87-A94B-8158-F2EA72A62A72}" type="presParOf" srcId="{202DE7B8-A98B-DB48-AB0C-9F37BB3180FF}" destId="{01222748-646A-6B41-A04F-2AD5DBC3EAFC}"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DB80E-7CCC-C446-91F0-DFA6DEE9265B}"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en-US"/>
        </a:p>
      </dgm:t>
    </dgm:pt>
    <dgm:pt modelId="{F3180FD0-122F-B64B-BCF1-DFE75E9AF87A}">
      <dgm:prSet phldrT="[Text]"/>
      <dgm:spPr/>
      <dgm:t>
        <a:bodyPr/>
        <a:lstStyle/>
        <a:p>
          <a:r>
            <a:rPr lang="en-US" dirty="0"/>
            <a:t>Venting</a:t>
          </a:r>
        </a:p>
      </dgm:t>
    </dgm:pt>
    <dgm:pt modelId="{E0769E0F-E14E-E343-B689-729814B22509}" type="parTrans" cxnId="{873A0A37-88C4-524A-B9F9-32599F0F7E86}">
      <dgm:prSet/>
      <dgm:spPr/>
      <dgm:t>
        <a:bodyPr/>
        <a:lstStyle/>
        <a:p>
          <a:endParaRPr lang="en-US"/>
        </a:p>
      </dgm:t>
    </dgm:pt>
    <dgm:pt modelId="{0C1DBCA7-75B3-F64C-B0F5-00A53C64E287}" type="sibTrans" cxnId="{873A0A37-88C4-524A-B9F9-32599F0F7E86}">
      <dgm:prSet/>
      <dgm:spPr/>
      <dgm:t>
        <a:bodyPr/>
        <a:lstStyle/>
        <a:p>
          <a:endParaRPr lang="en-US"/>
        </a:p>
      </dgm:t>
    </dgm:pt>
    <dgm:pt modelId="{2E611891-E0FD-0E40-A5C0-63B323A37FE9}">
      <dgm:prSet phldrT="[Text]"/>
      <dgm:spPr/>
      <dgm:t>
        <a:bodyPr/>
        <a:lstStyle/>
        <a:p>
          <a:r>
            <a:rPr lang="en-US" dirty="0"/>
            <a:t>Goal-Focused</a:t>
          </a:r>
        </a:p>
      </dgm:t>
    </dgm:pt>
    <dgm:pt modelId="{75187CBB-FB28-1047-B212-4BF738463614}" type="parTrans" cxnId="{02B50921-C61A-B841-ADBE-D3E0FF30D574}">
      <dgm:prSet/>
      <dgm:spPr/>
      <dgm:t>
        <a:bodyPr/>
        <a:lstStyle/>
        <a:p>
          <a:endParaRPr lang="en-US"/>
        </a:p>
      </dgm:t>
    </dgm:pt>
    <dgm:pt modelId="{28496744-229E-5B47-9A4F-8254189D2A3A}" type="sibTrans" cxnId="{02B50921-C61A-B841-ADBE-D3E0FF30D574}">
      <dgm:prSet/>
      <dgm:spPr/>
      <dgm:t>
        <a:bodyPr/>
        <a:lstStyle/>
        <a:p>
          <a:endParaRPr lang="en-US"/>
        </a:p>
      </dgm:t>
    </dgm:pt>
    <dgm:pt modelId="{9475A1D6-7D52-244E-8671-D0FF616E507C}">
      <dgm:prSet phldrT="[Text]"/>
      <dgm:spPr/>
      <dgm:t>
        <a:bodyPr/>
        <a:lstStyle/>
        <a:p>
          <a:r>
            <a:rPr lang="en-US" dirty="0"/>
            <a:t>Potential</a:t>
          </a:r>
        </a:p>
      </dgm:t>
    </dgm:pt>
    <dgm:pt modelId="{61095CD8-E9AC-1246-92F1-713163249747}" type="parTrans" cxnId="{F88A0E22-14E1-BE4C-B246-A664D20BC05F}">
      <dgm:prSet/>
      <dgm:spPr/>
      <dgm:t>
        <a:bodyPr/>
        <a:lstStyle/>
        <a:p>
          <a:endParaRPr lang="en-US"/>
        </a:p>
      </dgm:t>
    </dgm:pt>
    <dgm:pt modelId="{631A51D8-C7E5-3842-A84F-8ABF247336E0}" type="sibTrans" cxnId="{F88A0E22-14E1-BE4C-B246-A664D20BC05F}">
      <dgm:prSet/>
      <dgm:spPr/>
      <dgm:t>
        <a:bodyPr/>
        <a:lstStyle/>
        <a:p>
          <a:endParaRPr lang="en-US"/>
        </a:p>
      </dgm:t>
    </dgm:pt>
    <dgm:pt modelId="{746FD93A-BEAD-3F45-8EAF-ED221AB1D35D}">
      <dgm:prSet phldrT="[Text]"/>
      <dgm:spPr/>
      <dgm:t>
        <a:bodyPr/>
        <a:lstStyle/>
        <a:p>
          <a:r>
            <a:rPr lang="en-US" dirty="0"/>
            <a:t>Actual</a:t>
          </a:r>
        </a:p>
      </dgm:t>
    </dgm:pt>
    <dgm:pt modelId="{E9988328-0F60-9F4D-BB58-CB63BB906904}" type="parTrans" cxnId="{CA87AB4A-A537-EC43-8897-2A87DA40D374}">
      <dgm:prSet/>
      <dgm:spPr/>
      <dgm:t>
        <a:bodyPr/>
        <a:lstStyle/>
        <a:p>
          <a:endParaRPr lang="en-US"/>
        </a:p>
      </dgm:t>
    </dgm:pt>
    <dgm:pt modelId="{0E5E3B4C-00A0-A140-8D19-F30E99ED8851}" type="sibTrans" cxnId="{CA87AB4A-A537-EC43-8897-2A87DA40D374}">
      <dgm:prSet/>
      <dgm:spPr/>
      <dgm:t>
        <a:bodyPr/>
        <a:lstStyle/>
        <a:p>
          <a:endParaRPr lang="en-US"/>
        </a:p>
      </dgm:t>
    </dgm:pt>
    <dgm:pt modelId="{91B96407-5AB6-884D-90A5-0AD9C3CC300E}" type="pres">
      <dgm:prSet presAssocID="{7BCDB80E-7CCC-C446-91F0-DFA6DEE9265B}" presName="matrix" presStyleCnt="0">
        <dgm:presLayoutVars>
          <dgm:chMax val="1"/>
          <dgm:dir/>
          <dgm:resizeHandles val="exact"/>
        </dgm:presLayoutVars>
      </dgm:prSet>
      <dgm:spPr/>
    </dgm:pt>
    <dgm:pt modelId="{7E50C53C-827B-C049-9BA2-4024395B8404}" type="pres">
      <dgm:prSet presAssocID="{7BCDB80E-7CCC-C446-91F0-DFA6DEE9265B}" presName="axisShape" presStyleLbl="bgShp" presStyleIdx="0" presStyleCnt="1"/>
      <dgm:spPr/>
    </dgm:pt>
    <dgm:pt modelId="{BE5DCF73-6A04-844D-AB62-238DFB8909D4}" type="pres">
      <dgm:prSet presAssocID="{7BCDB80E-7CCC-C446-91F0-DFA6DEE9265B}" presName="rect1" presStyleLbl="node1" presStyleIdx="0" presStyleCnt="4">
        <dgm:presLayoutVars>
          <dgm:chMax val="0"/>
          <dgm:chPref val="0"/>
          <dgm:bulletEnabled val="1"/>
        </dgm:presLayoutVars>
      </dgm:prSet>
      <dgm:spPr/>
    </dgm:pt>
    <dgm:pt modelId="{7AD8B3EF-EEFB-7749-96F5-07DDA9E82A6E}" type="pres">
      <dgm:prSet presAssocID="{7BCDB80E-7CCC-C446-91F0-DFA6DEE9265B}" presName="rect2" presStyleLbl="node1" presStyleIdx="1" presStyleCnt="4">
        <dgm:presLayoutVars>
          <dgm:chMax val="0"/>
          <dgm:chPref val="0"/>
          <dgm:bulletEnabled val="1"/>
        </dgm:presLayoutVars>
      </dgm:prSet>
      <dgm:spPr/>
    </dgm:pt>
    <dgm:pt modelId="{F41E1AB8-6BE5-D74E-BEBE-F364F95681B9}" type="pres">
      <dgm:prSet presAssocID="{7BCDB80E-7CCC-C446-91F0-DFA6DEE9265B}" presName="rect3" presStyleLbl="node1" presStyleIdx="2" presStyleCnt="4">
        <dgm:presLayoutVars>
          <dgm:chMax val="0"/>
          <dgm:chPref val="0"/>
          <dgm:bulletEnabled val="1"/>
        </dgm:presLayoutVars>
      </dgm:prSet>
      <dgm:spPr/>
    </dgm:pt>
    <dgm:pt modelId="{832ADA41-8C07-4B4E-8190-3B2663649CD1}" type="pres">
      <dgm:prSet presAssocID="{7BCDB80E-7CCC-C446-91F0-DFA6DEE9265B}" presName="rect4" presStyleLbl="node1" presStyleIdx="3" presStyleCnt="4">
        <dgm:presLayoutVars>
          <dgm:chMax val="0"/>
          <dgm:chPref val="0"/>
          <dgm:bulletEnabled val="1"/>
        </dgm:presLayoutVars>
      </dgm:prSet>
      <dgm:spPr/>
    </dgm:pt>
  </dgm:ptLst>
  <dgm:cxnLst>
    <dgm:cxn modelId="{02B50921-C61A-B841-ADBE-D3E0FF30D574}" srcId="{7BCDB80E-7CCC-C446-91F0-DFA6DEE9265B}" destId="{2E611891-E0FD-0E40-A5C0-63B323A37FE9}" srcOrd="1" destOrd="0" parTransId="{75187CBB-FB28-1047-B212-4BF738463614}" sibTransId="{28496744-229E-5B47-9A4F-8254189D2A3A}"/>
    <dgm:cxn modelId="{F88A0E22-14E1-BE4C-B246-A664D20BC05F}" srcId="{7BCDB80E-7CCC-C446-91F0-DFA6DEE9265B}" destId="{9475A1D6-7D52-244E-8671-D0FF616E507C}" srcOrd="2" destOrd="0" parTransId="{61095CD8-E9AC-1246-92F1-713163249747}" sibTransId="{631A51D8-C7E5-3842-A84F-8ABF247336E0}"/>
    <dgm:cxn modelId="{D5578422-57D3-C44A-9046-C1F41D7132B9}" type="presOf" srcId="{F3180FD0-122F-B64B-BCF1-DFE75E9AF87A}" destId="{BE5DCF73-6A04-844D-AB62-238DFB8909D4}" srcOrd="0" destOrd="0" presId="urn:microsoft.com/office/officeart/2005/8/layout/matrix2"/>
    <dgm:cxn modelId="{E1D12B31-E3DC-B543-B796-CF085230C256}" type="presOf" srcId="{7BCDB80E-7CCC-C446-91F0-DFA6DEE9265B}" destId="{91B96407-5AB6-884D-90A5-0AD9C3CC300E}" srcOrd="0" destOrd="0" presId="urn:microsoft.com/office/officeart/2005/8/layout/matrix2"/>
    <dgm:cxn modelId="{873A0A37-88C4-524A-B9F9-32599F0F7E86}" srcId="{7BCDB80E-7CCC-C446-91F0-DFA6DEE9265B}" destId="{F3180FD0-122F-B64B-BCF1-DFE75E9AF87A}" srcOrd="0" destOrd="0" parTransId="{E0769E0F-E14E-E343-B689-729814B22509}" sibTransId="{0C1DBCA7-75B3-F64C-B0F5-00A53C64E287}"/>
    <dgm:cxn modelId="{CA87AB4A-A537-EC43-8897-2A87DA40D374}" srcId="{7BCDB80E-7CCC-C446-91F0-DFA6DEE9265B}" destId="{746FD93A-BEAD-3F45-8EAF-ED221AB1D35D}" srcOrd="3" destOrd="0" parTransId="{E9988328-0F60-9F4D-BB58-CB63BB906904}" sibTransId="{0E5E3B4C-00A0-A140-8D19-F30E99ED8851}"/>
    <dgm:cxn modelId="{7E73956E-42B6-654E-A15E-3B679D7E04E7}" type="presOf" srcId="{746FD93A-BEAD-3F45-8EAF-ED221AB1D35D}" destId="{832ADA41-8C07-4B4E-8190-3B2663649CD1}" srcOrd="0" destOrd="0" presId="urn:microsoft.com/office/officeart/2005/8/layout/matrix2"/>
    <dgm:cxn modelId="{34AADCF3-6A63-B64F-97EE-A7FE174BF74C}" type="presOf" srcId="{2E611891-E0FD-0E40-A5C0-63B323A37FE9}" destId="{7AD8B3EF-EEFB-7749-96F5-07DDA9E82A6E}" srcOrd="0" destOrd="0" presId="urn:microsoft.com/office/officeart/2005/8/layout/matrix2"/>
    <dgm:cxn modelId="{912A57FF-B85A-1A44-A99A-49802EF94A18}" type="presOf" srcId="{9475A1D6-7D52-244E-8671-D0FF616E507C}" destId="{F41E1AB8-6BE5-D74E-BEBE-F364F95681B9}" srcOrd="0" destOrd="0" presId="urn:microsoft.com/office/officeart/2005/8/layout/matrix2"/>
    <dgm:cxn modelId="{79BB6AE2-57B5-9F40-B586-B5F2E3BC1241}" type="presParOf" srcId="{91B96407-5AB6-884D-90A5-0AD9C3CC300E}" destId="{7E50C53C-827B-C049-9BA2-4024395B8404}" srcOrd="0" destOrd="0" presId="urn:microsoft.com/office/officeart/2005/8/layout/matrix2"/>
    <dgm:cxn modelId="{35229514-E185-8248-B265-D09F5912BB98}" type="presParOf" srcId="{91B96407-5AB6-884D-90A5-0AD9C3CC300E}" destId="{BE5DCF73-6A04-844D-AB62-238DFB8909D4}" srcOrd="1" destOrd="0" presId="urn:microsoft.com/office/officeart/2005/8/layout/matrix2"/>
    <dgm:cxn modelId="{C8CE812A-5F1C-7449-BB3C-E1956808ABD2}" type="presParOf" srcId="{91B96407-5AB6-884D-90A5-0AD9C3CC300E}" destId="{7AD8B3EF-EEFB-7749-96F5-07DDA9E82A6E}" srcOrd="2" destOrd="0" presId="urn:microsoft.com/office/officeart/2005/8/layout/matrix2"/>
    <dgm:cxn modelId="{171F46B4-70B7-C34F-9F44-0A24CD75ECEB}" type="presParOf" srcId="{91B96407-5AB6-884D-90A5-0AD9C3CC300E}" destId="{F41E1AB8-6BE5-D74E-BEBE-F364F95681B9}" srcOrd="3" destOrd="0" presId="urn:microsoft.com/office/officeart/2005/8/layout/matrix2"/>
    <dgm:cxn modelId="{7BCEDD77-DAAE-7E41-A3B1-B4A10F7829B2}" type="presParOf" srcId="{91B96407-5AB6-884D-90A5-0AD9C3CC300E}" destId="{832ADA41-8C07-4B4E-8190-3B2663649CD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766C9-0218-354B-AB2A-65438D4FD8C3}">
      <dsp:nvSpPr>
        <dsp:cNvPr id="0" name=""/>
        <dsp:cNvSpPr/>
      </dsp:nvSpPr>
      <dsp:spPr>
        <a:xfrm rot="5400000">
          <a:off x="196" y="185639"/>
          <a:ext cx="2554744" cy="2555136"/>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7EE4A-8A8A-D448-A365-58B3C2D004D1}">
      <dsp:nvSpPr>
        <dsp:cNvPr id="0" name=""/>
        <dsp:cNvSpPr/>
      </dsp:nvSpPr>
      <dsp:spPr>
        <a:xfrm rot="16200000">
          <a:off x="2629551" y="185639"/>
          <a:ext cx="2554744" cy="2555136"/>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1D9A4-DC67-6046-BC33-627BC7EB6D04}">
      <dsp:nvSpPr>
        <dsp:cNvPr id="0" name=""/>
        <dsp:cNvSpPr/>
      </dsp:nvSpPr>
      <dsp:spPr>
        <a:xfrm>
          <a:off x="2931642" y="2405026"/>
          <a:ext cx="1939739" cy="51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Mid-point</a:t>
          </a:r>
        </a:p>
      </dsp:txBody>
      <dsp:txXfrm>
        <a:off x="2931642" y="2405026"/>
        <a:ext cx="1939739" cy="511112"/>
      </dsp:txXfrm>
    </dsp:sp>
    <dsp:sp modelId="{9E89F325-6EE9-EE4F-A3AF-D81E13ED7E3F}">
      <dsp:nvSpPr>
        <dsp:cNvPr id="0" name=""/>
        <dsp:cNvSpPr/>
      </dsp:nvSpPr>
      <dsp:spPr>
        <a:xfrm rot="5400000">
          <a:off x="2547601" y="185639"/>
          <a:ext cx="2554744" cy="2555136"/>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824D3-E23F-8349-8D19-CBD538312BF4}">
      <dsp:nvSpPr>
        <dsp:cNvPr id="0" name=""/>
        <dsp:cNvSpPr/>
      </dsp:nvSpPr>
      <dsp:spPr>
        <a:xfrm rot="16200000">
          <a:off x="5176184" y="185639"/>
          <a:ext cx="2554744" cy="2555136"/>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D393C-52CC-D04C-8D9C-9F7D6E1242DB}">
      <dsp:nvSpPr>
        <dsp:cNvPr id="0" name=""/>
        <dsp:cNvSpPr/>
      </dsp:nvSpPr>
      <dsp:spPr>
        <a:xfrm>
          <a:off x="5291955" y="2405026"/>
          <a:ext cx="1939739" cy="51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Sustained Attention</a:t>
          </a:r>
        </a:p>
      </dsp:txBody>
      <dsp:txXfrm>
        <a:off x="5291955" y="2405026"/>
        <a:ext cx="1939739" cy="511112"/>
      </dsp:txXfrm>
    </dsp:sp>
    <dsp:sp modelId="{58D84D52-10D1-6340-AB55-E4177F80F897}">
      <dsp:nvSpPr>
        <dsp:cNvPr id="0" name=""/>
        <dsp:cNvSpPr/>
      </dsp:nvSpPr>
      <dsp:spPr>
        <a:xfrm>
          <a:off x="2869314" y="918901"/>
          <a:ext cx="1170523" cy="11705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Identified</a:t>
          </a:r>
        </a:p>
      </dsp:txBody>
      <dsp:txXfrm>
        <a:off x="3032765" y="1056931"/>
        <a:ext cx="674896" cy="894463"/>
      </dsp:txXfrm>
    </dsp:sp>
    <dsp:sp modelId="{94F487CB-1489-6947-8625-DB9D9BF2059C}">
      <dsp:nvSpPr>
        <dsp:cNvPr id="0" name=""/>
        <dsp:cNvSpPr/>
      </dsp:nvSpPr>
      <dsp:spPr>
        <a:xfrm>
          <a:off x="3712934" y="918901"/>
          <a:ext cx="1170523" cy="11705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Goal or No Goal</a:t>
          </a:r>
        </a:p>
      </dsp:txBody>
      <dsp:txXfrm>
        <a:off x="4045110" y="1056931"/>
        <a:ext cx="674896" cy="894463"/>
      </dsp:txXfrm>
    </dsp:sp>
    <dsp:sp modelId="{0B81BCB4-7BBD-B84C-90EE-4E5F25118142}">
      <dsp:nvSpPr>
        <dsp:cNvPr id="0" name=""/>
        <dsp:cNvSpPr/>
      </dsp:nvSpPr>
      <dsp:spPr>
        <a:xfrm>
          <a:off x="736908" y="573662"/>
          <a:ext cx="809493" cy="8095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Filtered</a:t>
          </a:r>
        </a:p>
      </dsp:txBody>
      <dsp:txXfrm>
        <a:off x="855456" y="692212"/>
        <a:ext cx="572397" cy="572412"/>
      </dsp:txXfrm>
    </dsp:sp>
    <dsp:sp modelId="{B860C1E4-DB44-4A4D-BFBF-5ACC4BC11D06}">
      <dsp:nvSpPr>
        <dsp:cNvPr id="0" name=""/>
        <dsp:cNvSpPr/>
      </dsp:nvSpPr>
      <dsp:spPr>
        <a:xfrm>
          <a:off x="438354" y="1250450"/>
          <a:ext cx="397629" cy="3974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2D52A07-29A8-FA4B-A29C-68B0D7C8297F}">
      <dsp:nvSpPr>
        <dsp:cNvPr id="0" name=""/>
        <dsp:cNvSpPr/>
      </dsp:nvSpPr>
      <dsp:spPr>
        <a:xfrm>
          <a:off x="1612831" y="732896"/>
          <a:ext cx="231365" cy="2312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8E0695C-55BF-3446-90D2-DDD67D39062C}">
      <dsp:nvSpPr>
        <dsp:cNvPr id="0" name=""/>
        <dsp:cNvSpPr/>
      </dsp:nvSpPr>
      <dsp:spPr>
        <a:xfrm>
          <a:off x="1526852" y="1057157"/>
          <a:ext cx="809493" cy="8095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Processing</a:t>
          </a:r>
        </a:p>
      </dsp:txBody>
      <dsp:txXfrm>
        <a:off x="1645400" y="1175707"/>
        <a:ext cx="572397" cy="572412"/>
      </dsp:txXfrm>
    </dsp:sp>
    <dsp:sp modelId="{6406D71A-4EF4-F548-92C3-3B38B6B64475}">
      <dsp:nvSpPr>
        <dsp:cNvPr id="0" name=""/>
        <dsp:cNvSpPr/>
      </dsp:nvSpPr>
      <dsp:spPr>
        <a:xfrm>
          <a:off x="1611503" y="1916178"/>
          <a:ext cx="231365" cy="2312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3D1482A-1533-B844-A115-BFC2B5E87248}">
      <dsp:nvSpPr>
        <dsp:cNvPr id="0" name=""/>
        <dsp:cNvSpPr/>
      </dsp:nvSpPr>
      <dsp:spPr>
        <a:xfrm>
          <a:off x="751333" y="1519761"/>
          <a:ext cx="809493" cy="8095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Tentative</a:t>
          </a:r>
        </a:p>
      </dsp:txBody>
      <dsp:txXfrm>
        <a:off x="869881" y="1638311"/>
        <a:ext cx="572397" cy="572412"/>
      </dsp:txXfrm>
    </dsp:sp>
    <dsp:sp modelId="{C5970C75-FC3C-704B-A8DA-E4B1C7C221BF}">
      <dsp:nvSpPr>
        <dsp:cNvPr id="0" name=""/>
        <dsp:cNvSpPr/>
      </dsp:nvSpPr>
      <dsp:spPr>
        <a:xfrm>
          <a:off x="5512292" y="713876"/>
          <a:ext cx="1492107" cy="14918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Engaged</a:t>
          </a:r>
        </a:p>
      </dsp:txBody>
      <dsp:txXfrm>
        <a:off x="5730806" y="932350"/>
        <a:ext cx="1055079" cy="1054889"/>
      </dsp:txXfrm>
    </dsp:sp>
    <dsp:sp modelId="{01222748-646A-6B41-A04F-2AD5DBC3EAFC}">
      <dsp:nvSpPr>
        <dsp:cNvPr id="0" name=""/>
        <dsp:cNvSpPr/>
      </dsp:nvSpPr>
      <dsp:spPr>
        <a:xfrm>
          <a:off x="480102" y="2405026"/>
          <a:ext cx="1939739" cy="511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Initial Attention</a:t>
          </a:r>
        </a:p>
      </dsp:txBody>
      <dsp:txXfrm>
        <a:off x="480102" y="2405026"/>
        <a:ext cx="1939739" cy="511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0C53C-827B-C049-9BA2-4024395B8404}">
      <dsp:nvSpPr>
        <dsp:cNvPr id="0" name=""/>
        <dsp:cNvSpPr/>
      </dsp:nvSpPr>
      <dsp:spPr>
        <a:xfrm>
          <a:off x="21466789" y="0"/>
          <a:ext cx="7227102" cy="7227102"/>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DCF73-6A04-844D-AB62-238DFB8909D4}">
      <dsp:nvSpPr>
        <dsp:cNvPr id="0" name=""/>
        <dsp:cNvSpPr/>
      </dsp:nvSpPr>
      <dsp:spPr>
        <a:xfrm>
          <a:off x="21936550" y="469761"/>
          <a:ext cx="2890840" cy="2890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Venting</a:t>
          </a:r>
        </a:p>
      </dsp:txBody>
      <dsp:txXfrm>
        <a:off x="22077669" y="610880"/>
        <a:ext cx="2608602" cy="2608602"/>
      </dsp:txXfrm>
    </dsp:sp>
    <dsp:sp modelId="{7AD8B3EF-EEFB-7749-96F5-07DDA9E82A6E}">
      <dsp:nvSpPr>
        <dsp:cNvPr id="0" name=""/>
        <dsp:cNvSpPr/>
      </dsp:nvSpPr>
      <dsp:spPr>
        <a:xfrm>
          <a:off x="25333288" y="469761"/>
          <a:ext cx="2890840" cy="2890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Goal-Focused</a:t>
          </a:r>
        </a:p>
      </dsp:txBody>
      <dsp:txXfrm>
        <a:off x="25474407" y="610880"/>
        <a:ext cx="2608602" cy="2608602"/>
      </dsp:txXfrm>
    </dsp:sp>
    <dsp:sp modelId="{F41E1AB8-6BE5-D74E-BEBE-F364F95681B9}">
      <dsp:nvSpPr>
        <dsp:cNvPr id="0" name=""/>
        <dsp:cNvSpPr/>
      </dsp:nvSpPr>
      <dsp:spPr>
        <a:xfrm>
          <a:off x="21936550" y="3866499"/>
          <a:ext cx="2890840" cy="2890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Potential</a:t>
          </a:r>
        </a:p>
      </dsp:txBody>
      <dsp:txXfrm>
        <a:off x="22077669" y="4007618"/>
        <a:ext cx="2608602" cy="2608602"/>
      </dsp:txXfrm>
    </dsp:sp>
    <dsp:sp modelId="{832ADA41-8C07-4B4E-8190-3B2663649CD1}">
      <dsp:nvSpPr>
        <dsp:cNvPr id="0" name=""/>
        <dsp:cNvSpPr/>
      </dsp:nvSpPr>
      <dsp:spPr>
        <a:xfrm>
          <a:off x="25333288" y="3866499"/>
          <a:ext cx="2890840" cy="2890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Actual</a:t>
          </a:r>
        </a:p>
      </dsp:txBody>
      <dsp:txXfrm>
        <a:off x="25474407" y="4007618"/>
        <a:ext cx="2608602" cy="2608602"/>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D01C9-5F9C-47B6-92F7-75FFA5D7605C}" type="datetimeFigureOut">
              <a:rPr lang="en-US" smtClean="0"/>
              <a:t>11/4/22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A6189-D2D6-4E5B-B93F-123EC80F8E4A}" type="slidenum">
              <a:rPr lang="en-US" smtClean="0"/>
              <a:t>‹#›</a:t>
            </a:fld>
            <a:endParaRPr lang="en-US" dirty="0"/>
          </a:p>
        </p:txBody>
      </p:sp>
    </p:spTree>
    <p:extLst>
      <p:ext uri="{BB962C8B-B14F-4D97-AF65-F5344CB8AC3E}">
        <p14:creationId xmlns:p14="http://schemas.microsoft.com/office/powerpoint/2010/main" val="270290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16290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7616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88921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88D6C-F8F7-4598-A64F-6E2C0308A5FF}"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3C4CC-572A-4FAD-A4A5-08ACD09B9AA4}" type="slidenum">
              <a:rPr lang="en-US" smtClean="0"/>
              <a:t>‹#›</a:t>
            </a:fld>
            <a:endParaRPr lang="en-US"/>
          </a:p>
        </p:txBody>
      </p:sp>
    </p:spTree>
    <p:extLst>
      <p:ext uri="{BB962C8B-B14F-4D97-AF65-F5344CB8AC3E}">
        <p14:creationId xmlns:p14="http://schemas.microsoft.com/office/powerpoint/2010/main" val="174198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47785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13926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46CE7D5-CF57-46EF-B807-FDD0502418D4}" type="datetimeFigureOut">
              <a:rPr lang="en-US" smtClean="0"/>
              <a:t>11/4/22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15028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46CE7D5-CF57-46EF-B807-FDD0502418D4}" type="datetimeFigureOut">
              <a:rPr lang="en-US" smtClean="0"/>
              <a:t>11/4/22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6902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82318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314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46CE7D5-CF57-46EF-B807-FDD0502418D4}" type="datetimeFigureOut">
              <a:rPr lang="en-US" smtClean="0"/>
              <a:t>11/4/22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28782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46CE7D5-CF57-46EF-B807-FDD0502418D4}" type="datetimeFigureOut">
              <a:rPr lang="en-US" smtClean="0"/>
              <a:t>11/4/22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5013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46CE7D5-CF57-46EF-B807-FDD0502418D4}" type="datetimeFigureOut">
              <a:rPr lang="en-US" smtClean="0"/>
              <a:t>11/4/22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11208112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s://casel.org/" TargetMode="Externa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casel.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norma.guerra@utsa.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98590" y="988741"/>
            <a:ext cx="5888754" cy="4880518"/>
          </a:xfrm>
          <a:noFill/>
          <a:ln>
            <a:noFill/>
          </a:ln>
        </p:spPr>
        <p:txBody>
          <a:bodyPr wrap="square">
            <a:normAutofit/>
          </a:bodyPr>
          <a:lstStyle/>
          <a:p>
            <a:pPr algn="l"/>
            <a:r>
              <a:rPr lang="en-US" sz="4400" dirty="0">
                <a:solidFill>
                  <a:schemeClr val="tx1"/>
                </a:solidFill>
              </a:rPr>
              <a:t>LIBRE Model &amp; LIBRE Stick Figure Tool: </a:t>
            </a:r>
            <a:br>
              <a:rPr lang="en-US" sz="4400" dirty="0">
                <a:solidFill>
                  <a:schemeClr val="tx1"/>
                </a:solidFill>
              </a:rPr>
            </a:br>
            <a:r>
              <a:rPr lang="en-US" sz="4400" dirty="0">
                <a:solidFill>
                  <a:schemeClr val="tx1"/>
                </a:solidFill>
              </a:rPr>
              <a:t>Scoring and Engagement Style Analysis </a:t>
            </a:r>
            <a:br>
              <a:rPr lang="en-US" sz="4400" dirty="0">
                <a:solidFill>
                  <a:schemeClr val="tx1"/>
                </a:solidFill>
              </a:rPr>
            </a:br>
            <a:endParaRPr lang="en-US" sz="4400" dirty="0">
              <a:solidFill>
                <a:schemeClr val="tx1"/>
              </a:solidFill>
            </a:endParaRPr>
          </a:p>
        </p:txBody>
      </p:sp>
      <p:sp>
        <p:nvSpPr>
          <p:cNvPr id="3" name="Subtitle 2"/>
          <p:cNvSpPr>
            <a:spLocks noGrp="1"/>
          </p:cNvSpPr>
          <p:nvPr>
            <p:ph type="subTitle" idx="1"/>
          </p:nvPr>
        </p:nvSpPr>
        <p:spPr>
          <a:xfrm>
            <a:off x="1867700" y="2007220"/>
            <a:ext cx="2357553" cy="2843560"/>
          </a:xfrm>
        </p:spPr>
        <p:txBody>
          <a:bodyPr anchor="ctr">
            <a:normAutofit/>
          </a:bodyPr>
          <a:lstStyle/>
          <a:p>
            <a:pPr algn="r"/>
            <a:r>
              <a:rPr lang="en-US" dirty="0">
                <a:solidFill>
                  <a:srgbClr val="FFFFFF"/>
                </a:solidFill>
              </a:rPr>
              <a:t>Dr. Norma S. Guerra</a:t>
            </a:r>
          </a:p>
          <a:p>
            <a:r>
              <a:rPr lang="en-US" dirty="0">
                <a:solidFill>
                  <a:srgbClr val="FFFFFF"/>
                </a:solidFill>
              </a:rPr>
              <a:t>30</a:t>
            </a:r>
            <a:r>
              <a:rPr lang="en-US" baseline="30000" dirty="0">
                <a:solidFill>
                  <a:srgbClr val="FFFFFF"/>
                </a:solidFill>
              </a:rPr>
              <a:t>th</a:t>
            </a:r>
            <a:r>
              <a:rPr lang="en-US" dirty="0">
                <a:solidFill>
                  <a:srgbClr val="FFFFFF"/>
                </a:solidFill>
              </a:rPr>
              <a:t> Annual Texas Association of School Psychologists</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51338"/>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The LIBRE Model exchanges provides multiple opportunities for self-reflection and reporting.</a:t>
            </a:r>
          </a:p>
          <a:p>
            <a:pPr marL="342900" indent="-342900" algn="l">
              <a:buFont typeface="Arial" panose="020B0604020202020204" pitchFamily="34" charset="0"/>
              <a:buChar char="•"/>
            </a:pPr>
            <a:r>
              <a:rPr lang="en-US" dirty="0"/>
              <a:t>The problem-solving exchange invites opportunity for the development of skills related to SEL and its five competencies; it primarily fosters self-awareness, self-management, and responsible decision-making. </a:t>
            </a:r>
          </a:p>
          <a:p>
            <a:pPr marL="342900" indent="-342900" algn="l">
              <a:buFont typeface="Arial" panose="020B0604020202020204" pitchFamily="34" charset="0"/>
              <a:buChar char="•"/>
            </a:pPr>
            <a:r>
              <a:rPr lang="en-US" dirty="0"/>
              <a:t>Problem-solvers are encouraged to use self-awareness take time to think about the problems and challenges they are currently experiencing. </a:t>
            </a:r>
          </a:p>
          <a:p>
            <a:pPr marL="342900" indent="-342900" algn="l">
              <a:buFont typeface="Arial" panose="020B0604020202020204" pitchFamily="34" charset="0"/>
              <a:buChar char="•"/>
            </a:pPr>
            <a:r>
              <a:rPr lang="en-US" dirty="0"/>
              <a:t>During the problem-solving activity, the PS is asked to recognize and remain open-minded to all courses of action. </a:t>
            </a:r>
          </a:p>
          <a:p>
            <a:pPr marL="342900" indent="-342900" algn="l">
              <a:buFont typeface="Arial" panose="020B0604020202020204" pitchFamily="34" charset="0"/>
              <a:buChar char="•"/>
            </a:pPr>
            <a:r>
              <a:rPr lang="en-US" dirty="0"/>
              <a:t>PSs must also plan and organize, set goals, take initiative, and manage strategies in order to achieve their current goal, or answer their identified concern. </a:t>
            </a: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normAutofit/>
          </a:bodyPr>
          <a:lstStyle/>
          <a:p>
            <a:r>
              <a:rPr lang="en-US" sz="3600" kern="1200" cap="all" spc="200" baseline="0" dirty="0">
                <a:solidFill>
                  <a:srgbClr val="262626"/>
                </a:solidFill>
                <a:latin typeface="+mj-lt"/>
                <a:ea typeface="+mj-ea"/>
                <a:cs typeface="+mj-cs"/>
              </a:rPr>
              <a:t>LIBRE Model Problem-solving</a:t>
            </a:r>
            <a:endParaRPr lang="en-US" dirty="0">
              <a:solidFill>
                <a:schemeClr val="bg1"/>
              </a:solidFill>
            </a:endParaRPr>
          </a:p>
        </p:txBody>
      </p:sp>
    </p:spTree>
    <p:extLst>
      <p:ext uri="{BB962C8B-B14F-4D97-AF65-F5344CB8AC3E}">
        <p14:creationId xmlns:p14="http://schemas.microsoft.com/office/powerpoint/2010/main" val="1651558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2167450"/>
            <a:ext cx="10647606" cy="4057521"/>
          </a:xfrm>
          <a:prstGeom prst="rect">
            <a:avLst/>
          </a:prstGeom>
          <a:solidFill>
            <a:schemeClr val="bg1">
              <a:alpha val="50000"/>
            </a:schemeClr>
          </a:solidFill>
          <a:ln>
            <a:solidFill>
              <a:schemeClr val="bg1">
                <a:lumMod val="50000"/>
              </a:schemeClr>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Arial" panose="020B0604020202020204" pitchFamily="34" charset="0"/>
              <a:buChar char="•"/>
            </a:pPr>
            <a:r>
              <a:rPr lang="en-US" dirty="0"/>
              <a:t>Self-Reflection is an integral part of assessing any possible changes that one may want to make in their life.</a:t>
            </a:r>
          </a:p>
          <a:p>
            <a:pPr algn="just">
              <a:buFont typeface="Arial" panose="020B0604020202020204" pitchFamily="34" charset="0"/>
              <a:buChar char="•"/>
            </a:pPr>
            <a:r>
              <a:rPr lang="en-US" dirty="0"/>
              <a:t>Encouragement in problem-solving facilitates additional investment and time in understanding self. </a:t>
            </a:r>
          </a:p>
          <a:p>
            <a:pPr algn="just">
              <a:buFont typeface="Arial" panose="020B0604020202020204" pitchFamily="34" charset="0"/>
              <a:buChar char="•"/>
            </a:pPr>
            <a:r>
              <a:rPr lang="en-US" dirty="0"/>
              <a:t>Practice in learning to problem-solve has been reported to reinforce self-confidence (for example applied experience in formulating novel courses of action with the freedom to choose and execute accordingly).</a:t>
            </a:r>
          </a:p>
          <a:p>
            <a:pPr algn="just">
              <a:buFont typeface="Arial" panose="020B0604020202020204" pitchFamily="34" charset="0"/>
              <a:buChar char="•"/>
            </a:pPr>
            <a:r>
              <a:rPr lang="en-US" dirty="0"/>
              <a:t>Problem-solving is a means for collecting client information. </a:t>
            </a: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lstStyle/>
          <a:p>
            <a:r>
              <a:rPr lang="en-US" sz="3600" kern="1200" cap="all" spc="200" baseline="0" dirty="0">
                <a:solidFill>
                  <a:srgbClr val="262626"/>
                </a:solidFill>
                <a:latin typeface="+mj-lt"/>
                <a:ea typeface="+mj-ea"/>
                <a:cs typeface="+mj-cs"/>
              </a:rPr>
              <a:t>LIBRE Model – space for Reflection</a:t>
            </a:r>
            <a:endParaRPr lang="en-US" dirty="0">
              <a:solidFill>
                <a:schemeClr val="bg1"/>
              </a:solidFill>
            </a:endParaRPr>
          </a:p>
        </p:txBody>
      </p:sp>
    </p:spTree>
    <p:extLst>
      <p:ext uri="{BB962C8B-B14F-4D97-AF65-F5344CB8AC3E}">
        <p14:creationId xmlns:p14="http://schemas.microsoft.com/office/powerpoint/2010/main" val="402841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0784-778A-47F7-831F-2B70C79ADA84}"/>
              </a:ext>
            </a:extLst>
          </p:cNvPr>
          <p:cNvSpPr>
            <a:spLocks noGrp="1"/>
          </p:cNvSpPr>
          <p:nvPr>
            <p:ph type="title"/>
          </p:nvPr>
        </p:nvSpPr>
        <p:spPr/>
        <p:txBody>
          <a:bodyPr/>
          <a:lstStyle/>
          <a:p>
            <a:r>
              <a:rPr lang="en-US" dirty="0"/>
              <a:t>Let’s Practice</a:t>
            </a:r>
          </a:p>
        </p:txBody>
      </p:sp>
      <p:sp>
        <p:nvSpPr>
          <p:cNvPr id="3" name="Content Placeholder 2">
            <a:extLst>
              <a:ext uri="{FF2B5EF4-FFF2-40B4-BE49-F238E27FC236}">
                <a16:creationId xmlns:a16="http://schemas.microsoft.com/office/drawing/2014/main" id="{75F94A8C-14F2-A2F6-239F-C3F08C01B85A}"/>
              </a:ext>
            </a:extLst>
          </p:cNvPr>
          <p:cNvSpPr>
            <a:spLocks noGrp="1"/>
          </p:cNvSpPr>
          <p:nvPr>
            <p:ph idx="1"/>
          </p:nvPr>
        </p:nvSpPr>
        <p:spPr/>
        <p:txBody>
          <a:bodyPr>
            <a:normAutofit fontScale="92500" lnSpcReduction="20000"/>
          </a:bodyPr>
          <a:lstStyle/>
          <a:p>
            <a:r>
              <a:rPr lang="en-US" dirty="0"/>
              <a:t>Person 1 – school psychologist facilitator</a:t>
            </a:r>
          </a:p>
          <a:p>
            <a:endParaRPr lang="en-US" dirty="0"/>
          </a:p>
          <a:p>
            <a:r>
              <a:rPr lang="en-US" dirty="0"/>
              <a:t>Person 2 – student</a:t>
            </a:r>
          </a:p>
          <a:p>
            <a:endParaRPr lang="en-US" dirty="0"/>
          </a:p>
          <a:p>
            <a:r>
              <a:rPr lang="en-US" dirty="0"/>
              <a:t>There are scenario students on your table. You may select one to create a pseudo teen with a challenge, seize the moment.</a:t>
            </a:r>
          </a:p>
          <a:p>
            <a:endParaRPr lang="en-US" dirty="0"/>
          </a:p>
          <a:p>
            <a:r>
              <a:rPr lang="en-US" dirty="0"/>
              <a:t>Context – as the school psychologist on campus, you have been asked to speak with this student seeking assistance. The student is distressed and needs to speak with someone immediately.  </a:t>
            </a:r>
          </a:p>
        </p:txBody>
      </p:sp>
    </p:spTree>
    <p:extLst>
      <p:ext uri="{BB962C8B-B14F-4D97-AF65-F5344CB8AC3E}">
        <p14:creationId xmlns:p14="http://schemas.microsoft.com/office/powerpoint/2010/main" val="385933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540B-9D51-F84E-ADF9-66D95CEE8F8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dirty="0">
                <a:solidFill>
                  <a:srgbClr val="FFFFFF"/>
                </a:solidFill>
              </a:rPr>
              <a:t>Training objectives</a:t>
            </a:r>
          </a:p>
        </p:txBody>
      </p:sp>
      <p:sp>
        <p:nvSpPr>
          <p:cNvPr id="3" name="Content Placeholder 2">
            <a:extLst>
              <a:ext uri="{FF2B5EF4-FFF2-40B4-BE49-F238E27FC236}">
                <a16:creationId xmlns:a16="http://schemas.microsoft.com/office/drawing/2014/main" id="{AA07DB06-AC7B-4A49-BFD1-123C180F63C0}"/>
              </a:ext>
            </a:extLst>
          </p:cNvPr>
          <p:cNvSpPr>
            <a:spLocks noGrp="1"/>
          </p:cNvSpPr>
          <p:nvPr>
            <p:ph idx="1"/>
          </p:nvPr>
        </p:nvSpPr>
        <p:spPr>
          <a:xfrm>
            <a:off x="5591695" y="1402080"/>
            <a:ext cx="5320696" cy="4053840"/>
          </a:xfrm>
        </p:spPr>
        <p:txBody>
          <a:bodyPr anchor="ctr">
            <a:normAutofit/>
          </a:bodyPr>
          <a:lstStyle/>
          <a:p>
            <a:r>
              <a:rPr lang="en-US" dirty="0"/>
              <a:t>To provide an overview of the LIBRE Model theoretical framework</a:t>
            </a:r>
          </a:p>
          <a:p>
            <a:r>
              <a:rPr lang="en-US" dirty="0"/>
              <a:t>Examine LIBRE Model client’s work</a:t>
            </a:r>
          </a:p>
          <a:p>
            <a:r>
              <a:rPr lang="en-US" dirty="0"/>
              <a:t>Initial and Sustained attention</a:t>
            </a:r>
          </a:p>
          <a:p>
            <a:r>
              <a:rPr lang="en-US" dirty="0"/>
              <a:t>To introduce participants’ engagement styles in response to LIBRE Model Stick Figure Tool (LMSFT)</a:t>
            </a:r>
          </a:p>
          <a:p>
            <a:r>
              <a:rPr lang="en-US" dirty="0"/>
              <a:t>LMSFT application  - Engagement style quadrants (how the client processes) and Social Emotional Learning (what the client processes)</a:t>
            </a:r>
          </a:p>
        </p:txBody>
      </p:sp>
    </p:spTree>
    <p:extLst>
      <p:ext uri="{BB962C8B-B14F-4D97-AF65-F5344CB8AC3E}">
        <p14:creationId xmlns:p14="http://schemas.microsoft.com/office/powerpoint/2010/main" val="102239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3DAD-23E9-5D96-D9A4-B834F21FDE09}"/>
              </a:ext>
            </a:extLst>
          </p:cNvPr>
          <p:cNvSpPr>
            <a:spLocks noGrp="1"/>
          </p:cNvSpPr>
          <p:nvPr>
            <p:ph type="title"/>
          </p:nvPr>
        </p:nvSpPr>
        <p:spPr>
          <a:xfrm>
            <a:off x="2231136" y="964692"/>
            <a:ext cx="7729728" cy="1569786"/>
          </a:xfrm>
        </p:spPr>
        <p:txBody>
          <a:bodyPr/>
          <a:lstStyle/>
          <a:p>
            <a:r>
              <a:rPr lang="en-US" dirty="0"/>
              <a:t>LIBRE Model Theoretical Framework and Analysis of Results from the Problem-Solving</a:t>
            </a:r>
          </a:p>
        </p:txBody>
      </p:sp>
      <p:graphicFrame>
        <p:nvGraphicFramePr>
          <p:cNvPr id="9" name="Content Placeholder 8">
            <a:extLst>
              <a:ext uri="{FF2B5EF4-FFF2-40B4-BE49-F238E27FC236}">
                <a16:creationId xmlns:a16="http://schemas.microsoft.com/office/drawing/2014/main" id="{940D5C23-2E62-86E7-06DB-EB70013EFAD9}"/>
              </a:ext>
            </a:extLst>
          </p:cNvPr>
          <p:cNvGraphicFramePr>
            <a:graphicFrameLocks noGrp="1"/>
          </p:cNvGraphicFramePr>
          <p:nvPr>
            <p:ph idx="1"/>
            <p:extLst>
              <p:ext uri="{D42A27DB-BD31-4B8C-83A1-F6EECF244321}">
                <p14:modId xmlns:p14="http://schemas.microsoft.com/office/powerpoint/2010/main" val="1951414328"/>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52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51338"/>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The LIBRE Model responses are divided into two groupings. </a:t>
            </a:r>
            <a:r>
              <a:rPr lang="en-US" b="1" dirty="0"/>
              <a:t>Initial attention </a:t>
            </a:r>
            <a:r>
              <a:rPr lang="en-US" dirty="0"/>
              <a:t>is judged by the combination of PS responses to the L-listen, B-brainstorm, and R-reality-testing subset of prompts. </a:t>
            </a:r>
            <a:r>
              <a:rPr lang="en-US" b="1" dirty="0"/>
              <a:t>Sustained attention </a:t>
            </a:r>
            <a:r>
              <a:rPr lang="en-US" dirty="0"/>
              <a:t>is assessed by PS responses to the prompts ‘I-identify a concern’ and ‘E- Encourage’, which include the development of a plan and the timelines for completion.</a:t>
            </a:r>
            <a:endParaRPr lang="en-US" dirty="0">
              <a:solidFill>
                <a:schemeClr val="tx1">
                  <a:alpha val="80000"/>
                </a:schemeClr>
              </a:solidFill>
            </a:endParaRP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lstStyle/>
          <a:p>
            <a:r>
              <a:rPr lang="en-US" sz="4000" dirty="0"/>
              <a:t>Initial</a:t>
            </a:r>
            <a:r>
              <a:rPr lang="en-US" sz="4000" kern="1200" cap="all" spc="200" baseline="0" dirty="0">
                <a:solidFill>
                  <a:srgbClr val="262626"/>
                </a:solidFill>
                <a:latin typeface="+mj-lt"/>
                <a:ea typeface="+mj-ea"/>
                <a:cs typeface="+mj-cs"/>
              </a:rPr>
              <a:t> and sustained </a:t>
            </a:r>
            <a:r>
              <a:rPr lang="en-US" sz="4000" dirty="0"/>
              <a:t>Attention</a:t>
            </a:r>
            <a:r>
              <a:rPr lang="en-US" dirty="0">
                <a:solidFill>
                  <a:schemeClr val="bg1"/>
                </a:solidFill>
              </a:rPr>
              <a:t> styles</a:t>
            </a:r>
          </a:p>
        </p:txBody>
      </p:sp>
    </p:spTree>
    <p:extLst>
      <p:ext uri="{BB962C8B-B14F-4D97-AF65-F5344CB8AC3E}">
        <p14:creationId xmlns:p14="http://schemas.microsoft.com/office/powerpoint/2010/main" val="999380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51338"/>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t>Initial attention </a:t>
            </a:r>
            <a:r>
              <a:rPr lang="en-US" dirty="0"/>
              <a:t>is the first level of communication; it begins with the opening of the problem-solving activity and the “Listen and List” prompt. Behaviors, thoughts and contexts are processed in consonance with the PS's willingness to be open and regulate attention (versus present in a closed, filtered way). </a:t>
            </a:r>
          </a:p>
          <a:p>
            <a:pPr marL="342900" indent="-342900" algn="l">
              <a:buFont typeface="Arial" panose="020B0604020202020204" pitchFamily="34" charset="0"/>
              <a:buChar char="•"/>
            </a:pPr>
            <a:r>
              <a:rPr lang="en-US" dirty="0"/>
              <a:t>The facilitator is listening closely to the problem-solver; later, analyzing:</a:t>
            </a:r>
            <a:br>
              <a:rPr lang="en-US" dirty="0"/>
            </a:br>
            <a:r>
              <a:rPr lang="en-US" dirty="0"/>
              <a:t>	- Is the PS self-aware? </a:t>
            </a:r>
            <a:br>
              <a:rPr lang="en-US" dirty="0"/>
            </a:br>
            <a:r>
              <a:rPr lang="en-US" dirty="0"/>
              <a:t>	- Are they attending to the interactive problem-solving dialogue?</a:t>
            </a:r>
            <a:br>
              <a:rPr lang="en-US" dirty="0"/>
            </a:br>
            <a:r>
              <a:rPr lang="en-US" dirty="0"/>
              <a:t>	- What prompts does the PS act upon behaviorally with interest or not? </a:t>
            </a:r>
            <a:br>
              <a:rPr lang="en-US" dirty="0"/>
            </a:br>
            <a:r>
              <a:rPr lang="en-US" dirty="0"/>
              <a:t>	- Are the responses to the prompt confirmed through the language used? </a:t>
            </a:r>
            <a:endParaRPr lang="en-US" dirty="0">
              <a:solidFill>
                <a:schemeClr val="tx1">
                  <a:alpha val="80000"/>
                </a:schemeClr>
              </a:solidFill>
            </a:endParaRP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lstStyle/>
          <a:p>
            <a:r>
              <a:rPr lang="en-US" sz="4000" kern="1200" cap="all" spc="200" baseline="0" dirty="0">
                <a:solidFill>
                  <a:srgbClr val="262626"/>
                </a:solidFill>
                <a:latin typeface="+mj-lt"/>
                <a:ea typeface="+mj-ea"/>
                <a:cs typeface="+mj-cs"/>
              </a:rPr>
              <a:t> initial Attention</a:t>
            </a:r>
            <a:endParaRPr lang="en-US" dirty="0">
              <a:solidFill>
                <a:schemeClr val="bg1"/>
              </a:solidFill>
            </a:endParaRPr>
          </a:p>
        </p:txBody>
      </p:sp>
    </p:spTree>
    <p:extLst>
      <p:ext uri="{BB962C8B-B14F-4D97-AF65-F5344CB8AC3E}">
        <p14:creationId xmlns:p14="http://schemas.microsoft.com/office/powerpoint/2010/main" val="210579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51338"/>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t>Sustained attention </a:t>
            </a:r>
            <a:r>
              <a:rPr lang="en-US" dirty="0"/>
              <a:t>is defined by the PS’s continued attentiveness to the LIBRE prompts of Identify and Encourage (Guerra, 2009). Sustained communication is an active or inactive investment in the problem-solving communication. As with initial attention, behaviors, thoughts and contexts are expressed in consonance with a person’s willingness and ease to manage and regulate a continued problem-solving communication. </a:t>
            </a:r>
            <a:r>
              <a:rPr lang="en-US" u="sng" dirty="0"/>
              <a:t>Sustained attention is the focus on that defined investment of considering action or not.</a:t>
            </a:r>
            <a:endParaRPr lang="en-US" u="sng" dirty="0">
              <a:solidFill>
                <a:schemeClr val="tx1">
                  <a:alpha val="80000"/>
                </a:schemeClr>
              </a:solidFill>
            </a:endParaRP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lstStyle/>
          <a:p>
            <a:r>
              <a:rPr lang="en-US" dirty="0">
                <a:solidFill>
                  <a:schemeClr val="bg1"/>
                </a:solidFill>
              </a:rPr>
              <a:t>Engage</a:t>
            </a:r>
            <a:r>
              <a:rPr lang="en-US" sz="3600" kern="1200" cap="all" spc="200" baseline="0" dirty="0">
                <a:solidFill>
                  <a:srgbClr val="262626"/>
                </a:solidFill>
                <a:latin typeface="+mj-lt"/>
                <a:ea typeface="+mj-ea"/>
                <a:cs typeface="+mj-cs"/>
              </a:rPr>
              <a:t> Sustained Attention</a:t>
            </a:r>
            <a:r>
              <a:rPr lang="en-US" dirty="0">
                <a:solidFill>
                  <a:schemeClr val="bg1"/>
                </a:solidFill>
              </a:rPr>
              <a:t> styles</a:t>
            </a:r>
          </a:p>
        </p:txBody>
      </p:sp>
    </p:spTree>
    <p:extLst>
      <p:ext uri="{BB962C8B-B14F-4D97-AF65-F5344CB8AC3E}">
        <p14:creationId xmlns:p14="http://schemas.microsoft.com/office/powerpoint/2010/main" val="372909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51338"/>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Engagement styles are personal comfort zones (or tendencies) for receiving, interacting and processing social contextualized environmental information (Guerra, 2009). </a:t>
            </a:r>
          </a:p>
          <a:p>
            <a:pPr marL="342900" indent="-342900" algn="l">
              <a:buFont typeface="Arial" panose="020B0604020202020204" pitchFamily="34" charset="0"/>
              <a:buChar char="•"/>
            </a:pPr>
            <a:r>
              <a:rPr lang="en-US" dirty="0"/>
              <a:t>Defined as the combination of</a:t>
            </a:r>
            <a:r>
              <a:rPr lang="en-US" b="1" dirty="0"/>
              <a:t> initial </a:t>
            </a:r>
            <a:r>
              <a:rPr lang="en-US" dirty="0"/>
              <a:t>and </a:t>
            </a:r>
            <a:r>
              <a:rPr lang="en-US" b="1" dirty="0"/>
              <a:t>sustained attention </a:t>
            </a:r>
            <a:r>
              <a:rPr lang="en-US" dirty="0"/>
              <a:t>and assessed with the LIBRE Model, two functions are provided by engagement style identification: (1) providing the PS with identified tendencies when dealing with problems through (2) identifying the PS's preferred mode of attending.</a:t>
            </a:r>
            <a:endParaRPr lang="en-US" dirty="0">
              <a:solidFill>
                <a:schemeClr val="tx1">
                  <a:alpha val="80000"/>
                </a:schemeClr>
              </a:solidFill>
            </a:endParaRP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lstStyle/>
          <a:p>
            <a:r>
              <a:rPr lang="en-US" sz="3600" dirty="0"/>
              <a:t>Engagement Style – how the client expresses self</a:t>
            </a:r>
            <a:endParaRPr lang="en-US" dirty="0">
              <a:solidFill>
                <a:schemeClr val="bg1"/>
              </a:solidFill>
            </a:endParaRPr>
          </a:p>
        </p:txBody>
      </p:sp>
    </p:spTree>
    <p:extLst>
      <p:ext uri="{BB962C8B-B14F-4D97-AF65-F5344CB8AC3E}">
        <p14:creationId xmlns:p14="http://schemas.microsoft.com/office/powerpoint/2010/main" val="2330624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7CB3B-DEE8-BC3C-889E-F3B800D294BB}"/>
              </a:ext>
            </a:extLst>
          </p:cNvPr>
          <p:cNvSpPr>
            <a:spLocks noGrp="1"/>
          </p:cNvSpPr>
          <p:nvPr>
            <p:ph type="title"/>
          </p:nvPr>
        </p:nvSpPr>
        <p:spPr/>
        <p:txBody>
          <a:bodyPr/>
          <a:lstStyle/>
          <a:p>
            <a:r>
              <a:rPr lang="en-US" dirty="0"/>
              <a:t>Engagement Styles are self expressions</a:t>
            </a:r>
          </a:p>
        </p:txBody>
      </p:sp>
      <p:sp>
        <p:nvSpPr>
          <p:cNvPr id="3" name="Content Placeholder 2">
            <a:extLst>
              <a:ext uri="{FF2B5EF4-FFF2-40B4-BE49-F238E27FC236}">
                <a16:creationId xmlns:a16="http://schemas.microsoft.com/office/drawing/2014/main" id="{12AD86D9-A941-AE3E-830A-EB8420D9D1D7}"/>
              </a:ext>
            </a:extLst>
          </p:cNvPr>
          <p:cNvSpPr>
            <a:spLocks noGrp="1"/>
          </p:cNvSpPr>
          <p:nvPr>
            <p:ph idx="1"/>
          </p:nvPr>
        </p:nvSpPr>
        <p:spPr/>
        <p:txBody>
          <a:bodyPr/>
          <a:lstStyle/>
          <a:p>
            <a:endParaRPr lang="en-US" dirty="0"/>
          </a:p>
        </p:txBody>
      </p:sp>
      <p:sp>
        <p:nvSpPr>
          <p:cNvPr id="4" name="Quad Arrow 3">
            <a:extLst>
              <a:ext uri="{FF2B5EF4-FFF2-40B4-BE49-F238E27FC236}">
                <a16:creationId xmlns:a16="http://schemas.microsoft.com/office/drawing/2014/main" id="{9F734F8A-F95D-ACD4-6113-A942CBAA60BF}"/>
              </a:ext>
            </a:extLst>
          </p:cNvPr>
          <p:cNvSpPr/>
          <p:nvPr/>
        </p:nvSpPr>
        <p:spPr>
          <a:xfrm>
            <a:off x="3843132" y="2924976"/>
            <a:ext cx="4860500" cy="2528117"/>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066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1E01-1919-42D3-8E1D-4BC8CC514ED1}"/>
              </a:ext>
            </a:extLst>
          </p:cNvPr>
          <p:cNvSpPr>
            <a:spLocks noGrp="1"/>
          </p:cNvSpPr>
          <p:nvPr>
            <p:ph type="title"/>
          </p:nvPr>
        </p:nvSpPr>
        <p:spPr/>
        <p:txBody>
          <a:bodyPr/>
          <a:lstStyle/>
          <a:p>
            <a:r>
              <a:rPr lang="en-US" dirty="0"/>
              <a:t>APA Multicultural model</a:t>
            </a:r>
          </a:p>
        </p:txBody>
      </p:sp>
      <p:pic>
        <p:nvPicPr>
          <p:cNvPr id="4" name="Content Placeholder 3">
            <a:extLst>
              <a:ext uri="{FF2B5EF4-FFF2-40B4-BE49-F238E27FC236}">
                <a16:creationId xmlns:a16="http://schemas.microsoft.com/office/drawing/2014/main" id="{5768F862-D85E-228F-93FC-6CD7F58015E1}"/>
              </a:ext>
            </a:extLst>
          </p:cNvPr>
          <p:cNvPicPr>
            <a:picLocks noGrp="1" noChangeAspect="1"/>
          </p:cNvPicPr>
          <p:nvPr>
            <p:ph idx="1"/>
          </p:nvPr>
        </p:nvPicPr>
        <p:blipFill>
          <a:blip r:embed="rId2"/>
          <a:stretch>
            <a:fillRect/>
          </a:stretch>
        </p:blipFill>
        <p:spPr>
          <a:xfrm>
            <a:off x="2994025" y="2638425"/>
            <a:ext cx="6203950" cy="3101975"/>
          </a:xfrm>
          <a:prstGeom prst="rect">
            <a:avLst/>
          </a:prstGeom>
        </p:spPr>
      </p:pic>
    </p:spTree>
    <p:extLst>
      <p:ext uri="{BB962C8B-B14F-4D97-AF65-F5344CB8AC3E}">
        <p14:creationId xmlns:p14="http://schemas.microsoft.com/office/powerpoint/2010/main" val="1977827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51338"/>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Four engagement styles have been consistently identified in clinical studies (Guerra, 2007). Presented in quadrants, the styles include </a:t>
            </a:r>
            <a:r>
              <a:rPr lang="en-US" b="1" dirty="0"/>
              <a:t>Actual Engagement</a:t>
            </a:r>
            <a:r>
              <a:rPr lang="en-US" dirty="0"/>
              <a:t>, </a:t>
            </a:r>
            <a:r>
              <a:rPr lang="en-US" b="1" dirty="0"/>
              <a:t>Potential Engagement</a:t>
            </a:r>
            <a:r>
              <a:rPr lang="en-US" dirty="0"/>
              <a:t>, </a:t>
            </a:r>
            <a:r>
              <a:rPr lang="en-US" b="1" dirty="0"/>
              <a:t>Goal-Focused Engagement</a:t>
            </a:r>
            <a:r>
              <a:rPr lang="en-US" dirty="0"/>
              <a:t>, and </a:t>
            </a:r>
            <a:r>
              <a:rPr lang="en-US" b="1" dirty="0"/>
              <a:t>Venting Engagement</a:t>
            </a:r>
            <a:endParaRPr lang="en-US" b="1" u="sng" dirty="0">
              <a:solidFill>
                <a:schemeClr val="tx1">
                  <a:alpha val="80000"/>
                </a:schemeClr>
              </a:solidFill>
            </a:endParaRP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lstStyle/>
          <a:p>
            <a:r>
              <a:rPr lang="en-US" sz="3600" kern="1200" cap="all" spc="200" baseline="0" dirty="0">
                <a:solidFill>
                  <a:srgbClr val="262626"/>
                </a:solidFill>
                <a:latin typeface="+mj-lt"/>
                <a:ea typeface="+mj-ea"/>
                <a:cs typeface="+mj-cs"/>
              </a:rPr>
              <a:t>initial and sustained Attention</a:t>
            </a:r>
            <a:r>
              <a:rPr lang="en-US" sz="3600" kern="1200" cap="all" spc="200" baseline="0" dirty="0">
                <a:solidFill>
                  <a:schemeClr val="bg1"/>
                </a:solidFill>
                <a:latin typeface="+mj-lt"/>
                <a:ea typeface="+mj-ea"/>
                <a:cs typeface="+mj-cs"/>
              </a:rPr>
              <a:t> </a:t>
            </a:r>
            <a:r>
              <a:rPr lang="en-US" sz="3600" kern="1200" cap="all" spc="200" baseline="0" dirty="0">
                <a:solidFill>
                  <a:srgbClr val="262626"/>
                </a:solidFill>
                <a:latin typeface="+mj-lt"/>
                <a:ea typeface="+mj-ea"/>
                <a:cs typeface="+mj-cs"/>
              </a:rPr>
              <a:t>As engagement preference</a:t>
            </a:r>
            <a:r>
              <a:rPr lang="en-US" dirty="0">
                <a:solidFill>
                  <a:schemeClr val="bg1"/>
                </a:solidFill>
              </a:rPr>
              <a:t> es</a:t>
            </a:r>
          </a:p>
        </p:txBody>
      </p:sp>
    </p:spTree>
    <p:extLst>
      <p:ext uri="{BB962C8B-B14F-4D97-AF65-F5344CB8AC3E}">
        <p14:creationId xmlns:p14="http://schemas.microsoft.com/office/powerpoint/2010/main" val="11063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96120"/>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fontAlgn="ctr">
              <a:buFont typeface="Arial" panose="020B0604020202020204" pitchFamily="34" charset="0"/>
              <a:buChar char="•"/>
            </a:pPr>
            <a:r>
              <a:rPr lang="en-US" b="1" dirty="0"/>
              <a:t>Actual Engagement Style</a:t>
            </a:r>
            <a:r>
              <a:rPr lang="en-US" dirty="0"/>
              <a:t>. The PS is open and relaxed, observed as </a:t>
            </a:r>
            <a:r>
              <a:rPr lang="en-US" b="1" dirty="0"/>
              <a:t>cooperative and invested</a:t>
            </a:r>
            <a:r>
              <a:rPr lang="en-US" dirty="0"/>
              <a:t> in terms of behavior, cognition, culture, and the social exchange. The PS </a:t>
            </a:r>
            <a:r>
              <a:rPr lang="en-US" b="1" dirty="0"/>
              <a:t>remains invested</a:t>
            </a:r>
            <a:r>
              <a:rPr lang="en-US" dirty="0"/>
              <a:t>, offering new and additional details to each prompt up to and through to the close of the activity. This is observed as a </a:t>
            </a:r>
            <a:r>
              <a:rPr lang="en-US" b="1" dirty="0"/>
              <a:t>realistic and detailed plan</a:t>
            </a:r>
            <a:r>
              <a:rPr lang="en-US" dirty="0"/>
              <a:t> of action for the resolution of the identified challenge. Actual engagement style is scripted as (+ initial attention)/(+ sustained attention).</a:t>
            </a:r>
          </a:p>
          <a:p>
            <a:pPr marL="342900" indent="-342900" algn="l" fontAlgn="ctr">
              <a:buFont typeface="Arial" panose="020B0604020202020204" pitchFamily="34" charset="0"/>
              <a:buChar char="•"/>
            </a:pPr>
            <a:endParaRPr lang="en-US" dirty="0"/>
          </a:p>
          <a:p>
            <a:pPr marL="342900" lvl="0" indent="-342900" algn="l" fontAlgn="ctr">
              <a:buFont typeface="Arial" panose="020B0604020202020204" pitchFamily="34" charset="0"/>
              <a:buChar char="•"/>
            </a:pPr>
            <a:r>
              <a:rPr lang="en-US" b="1" dirty="0"/>
              <a:t>Potential Engagement Style. </a:t>
            </a:r>
            <a:r>
              <a:rPr lang="en-US" dirty="0"/>
              <a:t>The PS is closed (filtered), using general and nonspecific language, often repeating the same thoughts. Observed PS behavior and dialogue appears </a:t>
            </a:r>
            <a:r>
              <a:rPr lang="en-US" b="1" dirty="0"/>
              <a:t>more compliant</a:t>
            </a:r>
            <a:r>
              <a:rPr lang="en-US" dirty="0"/>
              <a:t> as opposed to self-invested. The inactive PS's tone remains consistent from the beginning to the close of the activity; the identified </a:t>
            </a:r>
            <a:r>
              <a:rPr lang="en-US" b="1" dirty="0"/>
              <a:t>plan is vague</a:t>
            </a:r>
            <a:r>
              <a:rPr lang="en-US" dirty="0"/>
              <a:t>, a</a:t>
            </a:r>
            <a:r>
              <a:rPr lang="en-US" b="1" dirty="0"/>
              <a:t>bstract</a:t>
            </a:r>
            <a:r>
              <a:rPr lang="en-US" dirty="0"/>
              <a:t>, and </a:t>
            </a:r>
            <a:r>
              <a:rPr lang="en-US" b="1" dirty="0"/>
              <a:t>non-descript</a:t>
            </a:r>
            <a:r>
              <a:rPr lang="en-US" dirty="0"/>
              <a:t>. This style is scripted as (- initial attention)/(- sustained attention).</a:t>
            </a:r>
            <a:endParaRPr lang="en-US" b="1" u="sng" dirty="0">
              <a:solidFill>
                <a:schemeClr val="tx1">
                  <a:alpha val="80000"/>
                </a:schemeClr>
              </a:solidFill>
            </a:endParaRP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lstStyle/>
          <a:p>
            <a:r>
              <a:rPr lang="en-US" sz="3600" kern="1200" cap="all" spc="200" baseline="0" dirty="0">
                <a:solidFill>
                  <a:srgbClr val="262626"/>
                </a:solidFill>
                <a:latin typeface="+mj-lt"/>
                <a:ea typeface="+mj-ea"/>
                <a:cs typeface="+mj-cs"/>
              </a:rPr>
              <a:t>Actual and/or potential</a:t>
            </a:r>
            <a:r>
              <a:rPr lang="en-US" dirty="0">
                <a:solidFill>
                  <a:schemeClr val="bg1"/>
                </a:solidFill>
              </a:rPr>
              <a:t> styles</a:t>
            </a:r>
          </a:p>
        </p:txBody>
      </p:sp>
    </p:spTree>
    <p:extLst>
      <p:ext uri="{BB962C8B-B14F-4D97-AF65-F5344CB8AC3E}">
        <p14:creationId xmlns:p14="http://schemas.microsoft.com/office/powerpoint/2010/main" val="300087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96120"/>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fontAlgn="ctr">
              <a:buFont typeface="Arial" panose="020B0604020202020204" pitchFamily="34" charset="0"/>
              <a:buChar char="•"/>
            </a:pPr>
            <a:r>
              <a:rPr lang="en-US" b="1" dirty="0"/>
              <a:t>Goal-Focused Engagement Style.</a:t>
            </a:r>
            <a:r>
              <a:rPr lang="en-US" dirty="0"/>
              <a:t> This PS begins the session much like the potential engaged PS, closed and not invested; however, once a personalized goal is identified, the self-regulated investment becomes visible as the PS changes, becoming motivated. The PS is </a:t>
            </a:r>
            <a:r>
              <a:rPr lang="en-US" b="1" dirty="0"/>
              <a:t>focused</a:t>
            </a:r>
            <a:r>
              <a:rPr lang="en-US" dirty="0"/>
              <a:t>,</a:t>
            </a:r>
            <a:r>
              <a:rPr lang="en-US" b="1" dirty="0"/>
              <a:t> intentional</a:t>
            </a:r>
            <a:r>
              <a:rPr lang="en-US" dirty="0"/>
              <a:t>, and </a:t>
            </a:r>
            <a:r>
              <a:rPr lang="en-US" b="1" dirty="0"/>
              <a:t>almost effortless</a:t>
            </a:r>
            <a:r>
              <a:rPr lang="en-US" dirty="0"/>
              <a:t> in developing a </a:t>
            </a:r>
            <a:r>
              <a:rPr lang="en-US" b="1" dirty="0"/>
              <a:t>specific workable plan</a:t>
            </a:r>
            <a:r>
              <a:rPr lang="en-US" dirty="0"/>
              <a:t>. This style is scripted as (- initial attention)/(+ sustained attention).</a:t>
            </a:r>
          </a:p>
          <a:p>
            <a:pPr algn="l" fontAlgn="ctr"/>
            <a:endParaRPr lang="en-US" dirty="0"/>
          </a:p>
          <a:p>
            <a:pPr marL="342900" indent="-342900" algn="l">
              <a:buFont typeface="Arial" panose="020B0604020202020204" pitchFamily="34" charset="0"/>
              <a:buChar char="•"/>
            </a:pPr>
            <a:r>
              <a:rPr lang="en-US" b="1" dirty="0"/>
              <a:t>Venting Engagement Style. </a:t>
            </a:r>
            <a:r>
              <a:rPr lang="en-US" dirty="0"/>
              <a:t> PS is </a:t>
            </a:r>
            <a:r>
              <a:rPr lang="en-US" b="1" dirty="0"/>
              <a:t>talkative</a:t>
            </a:r>
            <a:r>
              <a:rPr lang="en-US" dirty="0"/>
              <a:t>, </a:t>
            </a:r>
            <a:r>
              <a:rPr lang="en-US" b="1" dirty="0"/>
              <a:t>attentive</a:t>
            </a:r>
            <a:r>
              <a:rPr lang="en-US" dirty="0"/>
              <a:t>, and ready to tell the facilitator the narrative of life, problems, current affairs, etc. This initial investment may lead the clinician to think that the PS is actually engaged; however, in listening closely, it becomes apparent that there is </a:t>
            </a:r>
            <a:r>
              <a:rPr lang="en-US" b="1" dirty="0"/>
              <a:t>minimal to no interest in acting </a:t>
            </a:r>
            <a:r>
              <a:rPr lang="en-US" dirty="0"/>
              <a:t>on (solving) any of the identified challenges. At the close of the session, </a:t>
            </a:r>
            <a:r>
              <a:rPr lang="en-US" b="1" dirty="0"/>
              <a:t>no action plans are generated</a:t>
            </a:r>
            <a:r>
              <a:rPr lang="en-US" dirty="0"/>
              <a:t>. The PS may present as happy and most appreciative of the dialogue but indicate no interest in creating a plan. In some cases, the PS frames their problem(s) as a result of situations and conditions outside of their control; therefore, there is no reason to even attempt to generate a plan. This engagement style is scripted as (+ initial attention)/(- sustained attention).</a:t>
            </a:r>
            <a:endParaRPr lang="en-US" b="1" u="sng" dirty="0">
              <a:solidFill>
                <a:schemeClr val="tx1">
                  <a:alpha val="80000"/>
                </a:schemeClr>
              </a:solidFill>
            </a:endParaRP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lstStyle/>
          <a:p>
            <a:r>
              <a:rPr lang="en-US" dirty="0">
                <a:solidFill>
                  <a:schemeClr val="bg1"/>
                </a:solidFill>
              </a:rPr>
              <a:t>Engage</a:t>
            </a:r>
            <a:r>
              <a:rPr lang="en-US" sz="3600" kern="1200" cap="all" spc="200" baseline="0" dirty="0">
                <a:solidFill>
                  <a:srgbClr val="262626"/>
                </a:solidFill>
                <a:latin typeface="+mj-lt"/>
                <a:ea typeface="+mj-ea"/>
                <a:cs typeface="+mj-cs"/>
              </a:rPr>
              <a:t> </a:t>
            </a:r>
            <a:r>
              <a:rPr lang="en-US" sz="3600" dirty="0"/>
              <a:t>Go</a:t>
            </a:r>
            <a:r>
              <a:rPr lang="en-US" sz="3600" kern="1200" cap="all" spc="200" baseline="0" dirty="0">
                <a:solidFill>
                  <a:srgbClr val="262626"/>
                </a:solidFill>
                <a:latin typeface="+mj-lt"/>
                <a:ea typeface="+mj-ea"/>
                <a:cs typeface="+mj-cs"/>
              </a:rPr>
              <a:t>als and/or </a:t>
            </a:r>
            <a:r>
              <a:rPr lang="en-US" sz="3600" dirty="0"/>
              <a:t>v</a:t>
            </a:r>
            <a:r>
              <a:rPr lang="en-US" sz="3600" kern="1200" cap="all" spc="200" baseline="0" dirty="0">
                <a:solidFill>
                  <a:srgbClr val="262626"/>
                </a:solidFill>
                <a:latin typeface="+mj-lt"/>
                <a:ea typeface="+mj-ea"/>
                <a:cs typeface="+mj-cs"/>
              </a:rPr>
              <a:t>enting</a:t>
            </a:r>
            <a:r>
              <a:rPr lang="en-US" dirty="0">
                <a:solidFill>
                  <a:schemeClr val="bg1"/>
                </a:solidFill>
              </a:rPr>
              <a:t> styles</a:t>
            </a:r>
          </a:p>
        </p:txBody>
      </p:sp>
    </p:spTree>
    <p:extLst>
      <p:ext uri="{BB962C8B-B14F-4D97-AF65-F5344CB8AC3E}">
        <p14:creationId xmlns:p14="http://schemas.microsoft.com/office/powerpoint/2010/main" val="276544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70006"/>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The information collected during the LIBRE Model problem-solving exchange can be used to conduct an engagement style review. This process can become useful when the LIBRE Model is utilized in a school or clinical case management setting.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We first begin with comparing the responses and identifying themes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Points can be assigned according to specific detail provided; thus, PS responses that are presented as unique expressions are assigned more points than those repeated. As this assignment process begins, remember to attend to the PS’s strength and where “attention” or “investment” changes. This will become diagnostic information for further intervention (Guerra, 2015).</a:t>
            </a: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lstStyle/>
          <a:p>
            <a:r>
              <a:rPr lang="en-US" sz="3600" dirty="0"/>
              <a:t>d</a:t>
            </a:r>
            <a:r>
              <a:rPr lang="en-US" sz="3600" kern="1200" cap="all" spc="200" baseline="0" dirty="0">
                <a:solidFill>
                  <a:srgbClr val="262626"/>
                </a:solidFill>
                <a:latin typeface="+mj-lt"/>
                <a:ea typeface="+mj-ea"/>
                <a:cs typeface="+mj-cs"/>
              </a:rPr>
              <a:t>ata review of client Attentiveness</a:t>
            </a:r>
            <a:r>
              <a:rPr lang="en-US" dirty="0">
                <a:solidFill>
                  <a:schemeClr val="bg1"/>
                </a:solidFill>
              </a:rPr>
              <a:t> style assessment</a:t>
            </a:r>
          </a:p>
        </p:txBody>
      </p:sp>
    </p:spTree>
    <p:extLst>
      <p:ext uri="{BB962C8B-B14F-4D97-AF65-F5344CB8AC3E}">
        <p14:creationId xmlns:p14="http://schemas.microsoft.com/office/powerpoint/2010/main" val="2967255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9794"/>
            <a:ext cx="10515600" cy="1846877"/>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Engagement Point allocation criteria: </a:t>
            </a:r>
          </a:p>
        </p:txBody>
      </p:sp>
      <p:graphicFrame>
        <p:nvGraphicFramePr>
          <p:cNvPr id="2" name="Table 1">
            <a:extLst>
              <a:ext uri="{FF2B5EF4-FFF2-40B4-BE49-F238E27FC236}">
                <a16:creationId xmlns:a16="http://schemas.microsoft.com/office/drawing/2014/main" id="{AA53E09A-D017-4C79-9A4E-CFC5BA364F70}"/>
              </a:ext>
            </a:extLst>
          </p:cNvPr>
          <p:cNvGraphicFramePr>
            <a:graphicFrameLocks noGrp="1"/>
          </p:cNvGraphicFramePr>
          <p:nvPr>
            <p:extLst>
              <p:ext uri="{D42A27DB-BD31-4B8C-83A1-F6EECF244321}">
                <p14:modId xmlns:p14="http://schemas.microsoft.com/office/powerpoint/2010/main" val="3660660878"/>
              </p:ext>
            </p:extLst>
          </p:nvPr>
        </p:nvGraphicFramePr>
        <p:xfrm>
          <a:off x="772666" y="2196548"/>
          <a:ext cx="10515600" cy="4461658"/>
        </p:xfrm>
        <a:graphic>
          <a:graphicData uri="http://schemas.openxmlformats.org/drawingml/2006/table">
            <a:tbl>
              <a:tblPr firstRow="1" firstCol="1" bandRow="1">
                <a:tableStyleId>{5C22544A-7EE6-4342-B048-85BDC9FD1C3A}</a:tableStyleId>
              </a:tblPr>
              <a:tblGrid>
                <a:gridCol w="1462534">
                  <a:extLst>
                    <a:ext uri="{9D8B030D-6E8A-4147-A177-3AD203B41FA5}">
                      <a16:colId xmlns:a16="http://schemas.microsoft.com/office/drawing/2014/main" val="86955143"/>
                    </a:ext>
                  </a:extLst>
                </a:gridCol>
                <a:gridCol w="4301364">
                  <a:extLst>
                    <a:ext uri="{9D8B030D-6E8A-4147-A177-3AD203B41FA5}">
                      <a16:colId xmlns:a16="http://schemas.microsoft.com/office/drawing/2014/main" val="2332091068"/>
                    </a:ext>
                  </a:extLst>
                </a:gridCol>
                <a:gridCol w="4751702">
                  <a:extLst>
                    <a:ext uri="{9D8B030D-6E8A-4147-A177-3AD203B41FA5}">
                      <a16:colId xmlns:a16="http://schemas.microsoft.com/office/drawing/2014/main" val="3760124877"/>
                    </a:ext>
                  </a:extLst>
                </a:gridCol>
              </a:tblGrid>
              <a:tr h="607219">
                <a:tc>
                  <a:txBody>
                    <a:bodyPr/>
                    <a:lstStyle/>
                    <a:p>
                      <a:pPr marL="0" marR="0" algn="ct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87C7E">
                        <a:alpha val="65000"/>
                      </a:srgbClr>
                    </a:solidFill>
                  </a:tcPr>
                </a:tc>
                <a:tc gridSpan="2">
                  <a:txBody>
                    <a:bodyPr/>
                    <a:lstStyle/>
                    <a:p>
                      <a:pPr marL="0" marR="0" algn="ctr">
                        <a:lnSpc>
                          <a:spcPct val="115000"/>
                        </a:lnSpc>
                        <a:spcBef>
                          <a:spcPts val="0"/>
                        </a:spcBef>
                        <a:spcAft>
                          <a:spcPts val="0"/>
                        </a:spcAft>
                      </a:pPr>
                      <a:r>
                        <a:rPr lang="en-US" sz="1600" dirty="0">
                          <a:solidFill>
                            <a:schemeClr val="tx1"/>
                          </a:solidFill>
                          <a:effectLst/>
                        </a:rPr>
                        <a:t>Responses include person(s), place(s), thing(s); counted and measured according to distinction &amp; detail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87C7E">
                        <a:alpha val="65000"/>
                      </a:srgbClr>
                    </a:solidFill>
                  </a:tcPr>
                </a:tc>
                <a:tc hMerge="1">
                  <a:txBody>
                    <a:bodyPr/>
                    <a:lstStyle/>
                    <a:p>
                      <a:endParaRPr lang="en-US"/>
                    </a:p>
                  </a:txBody>
                  <a:tcPr/>
                </a:tc>
                <a:extLst>
                  <a:ext uri="{0D108BD9-81ED-4DB2-BD59-A6C34878D82A}">
                    <a16:rowId xmlns:a16="http://schemas.microsoft.com/office/drawing/2014/main" val="2651777873"/>
                  </a:ext>
                </a:extLst>
              </a:tr>
              <a:tr h="919990">
                <a:tc>
                  <a:txBody>
                    <a:bodyPr/>
                    <a:lstStyle/>
                    <a:p>
                      <a:pPr marL="0" marR="0" algn="ctr">
                        <a:lnSpc>
                          <a:spcPct val="115000"/>
                        </a:lnSpc>
                        <a:spcBef>
                          <a:spcPts val="0"/>
                        </a:spcBef>
                        <a:spcAft>
                          <a:spcPts val="0"/>
                        </a:spcAft>
                      </a:pPr>
                      <a:r>
                        <a:rPr lang="en-US" sz="1400" dirty="0">
                          <a:solidFill>
                            <a:schemeClr val="tx1"/>
                          </a:solidFill>
                          <a:effectLst/>
                        </a:rPr>
                        <a:t>LIBRE Model prompt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87C7E">
                        <a:alpha val="65000"/>
                      </a:srgbClr>
                    </a:solidFill>
                  </a:tcPr>
                </a:tc>
                <a:tc>
                  <a:txBody>
                    <a:bodyPr/>
                    <a:lstStyle/>
                    <a:p>
                      <a:pPr marL="0" marR="0" algn="ctr">
                        <a:lnSpc>
                          <a:spcPct val="115000"/>
                        </a:lnSpc>
                        <a:spcBef>
                          <a:spcPts val="0"/>
                        </a:spcBef>
                        <a:spcAft>
                          <a:spcPts val="0"/>
                        </a:spcAft>
                      </a:pPr>
                      <a:r>
                        <a:rPr lang="en-US" sz="1600" dirty="0">
                          <a:effectLst/>
                        </a:rPr>
                        <a:t>Specific Items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tc>
                  <a:txBody>
                    <a:bodyPr/>
                    <a:lstStyle/>
                    <a:p>
                      <a:pPr marL="0" marR="0" algn="ctr">
                        <a:lnSpc>
                          <a:spcPct val="115000"/>
                        </a:lnSpc>
                        <a:spcBef>
                          <a:spcPts val="0"/>
                        </a:spcBef>
                        <a:spcAft>
                          <a:spcPts val="0"/>
                        </a:spcAft>
                      </a:pPr>
                      <a:r>
                        <a:rPr lang="en-US" sz="1600" dirty="0">
                          <a:effectLst/>
                        </a:rPr>
                        <a:t>Non-specific and/or repeated items with no new or additional information provided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extLst>
                  <a:ext uri="{0D108BD9-81ED-4DB2-BD59-A6C34878D82A}">
                    <a16:rowId xmlns:a16="http://schemas.microsoft.com/office/drawing/2014/main" val="2594785987"/>
                  </a:ext>
                </a:extLst>
              </a:tr>
              <a:tr h="294450">
                <a:tc>
                  <a:txBody>
                    <a:bodyPr/>
                    <a:lstStyle/>
                    <a:p>
                      <a:pPr marL="0" marR="0" algn="ctr">
                        <a:lnSpc>
                          <a:spcPct val="115000"/>
                        </a:lnSpc>
                        <a:spcBef>
                          <a:spcPts val="0"/>
                        </a:spcBef>
                        <a:spcAft>
                          <a:spcPts val="0"/>
                        </a:spcAft>
                      </a:pPr>
                      <a:r>
                        <a:rPr lang="en-US" sz="1400" dirty="0">
                          <a:solidFill>
                            <a:schemeClr val="tx1"/>
                          </a:solidFill>
                          <a:effectLst/>
                        </a:rPr>
                        <a:t>Listen &amp; List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87C7E">
                        <a:alpha val="65000"/>
                      </a:srgbClr>
                    </a:solidFill>
                  </a:tcPr>
                </a:tc>
                <a:tc>
                  <a:txBody>
                    <a:bodyPr/>
                    <a:lstStyle/>
                    <a:p>
                      <a:pPr marL="0" marR="0" algn="ctr">
                        <a:lnSpc>
                          <a:spcPct val="115000"/>
                        </a:lnSpc>
                        <a:spcBef>
                          <a:spcPts val="0"/>
                        </a:spcBef>
                        <a:spcAft>
                          <a:spcPts val="0"/>
                        </a:spcAft>
                      </a:pPr>
                      <a:r>
                        <a:rPr lang="en-US" sz="1600" dirty="0">
                          <a:effectLst/>
                        </a:rPr>
                        <a:t>1 point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tc>
                  <a:txBody>
                    <a:bodyPr/>
                    <a:lstStyle/>
                    <a:p>
                      <a:pPr marL="0" marR="0" algn="ctr">
                        <a:lnSpc>
                          <a:spcPct val="115000"/>
                        </a:lnSpc>
                        <a:spcBef>
                          <a:spcPts val="0"/>
                        </a:spcBef>
                        <a:spcAft>
                          <a:spcPts val="0"/>
                        </a:spcAft>
                      </a:pPr>
                      <a:r>
                        <a:rPr lang="en-US" sz="1600" dirty="0">
                          <a:effectLst/>
                        </a:rPr>
                        <a:t>.5 point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extLst>
                  <a:ext uri="{0D108BD9-81ED-4DB2-BD59-A6C34878D82A}">
                    <a16:rowId xmlns:a16="http://schemas.microsoft.com/office/drawing/2014/main" val="3729092822"/>
                  </a:ext>
                </a:extLst>
              </a:tr>
              <a:tr h="919990">
                <a:tc>
                  <a:txBody>
                    <a:bodyPr/>
                    <a:lstStyle/>
                    <a:p>
                      <a:pPr marL="0" marR="0" algn="ctr">
                        <a:lnSpc>
                          <a:spcPct val="115000"/>
                        </a:lnSpc>
                        <a:spcBef>
                          <a:spcPts val="0"/>
                        </a:spcBef>
                        <a:spcAft>
                          <a:spcPts val="0"/>
                        </a:spcAft>
                      </a:pPr>
                      <a:r>
                        <a:rPr lang="en-US" sz="1400" dirty="0">
                          <a:solidFill>
                            <a:schemeClr val="tx1"/>
                          </a:solidFill>
                          <a:effectLst/>
                        </a:rPr>
                        <a:t>Identify (focused concern)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87C7E">
                        <a:alpha val="65000"/>
                      </a:srgbClr>
                    </a:solidFill>
                  </a:tcPr>
                </a:tc>
                <a:tc>
                  <a:txBody>
                    <a:bodyPr/>
                    <a:lstStyle/>
                    <a:p>
                      <a:pPr marL="0" marR="0" algn="ctr">
                        <a:lnSpc>
                          <a:spcPct val="115000"/>
                        </a:lnSpc>
                        <a:spcBef>
                          <a:spcPts val="0"/>
                        </a:spcBef>
                        <a:spcAft>
                          <a:spcPts val="0"/>
                        </a:spcAft>
                      </a:pPr>
                      <a:r>
                        <a:rPr lang="en-US" sz="1600" dirty="0">
                          <a:effectLst/>
                        </a:rPr>
                        <a:t>1 point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tc>
                  <a:txBody>
                    <a:bodyPr/>
                    <a:lstStyle/>
                    <a:p>
                      <a:pPr marL="0" marR="0" algn="ctr">
                        <a:lnSpc>
                          <a:spcPct val="115000"/>
                        </a:lnSpc>
                        <a:spcBef>
                          <a:spcPts val="0"/>
                        </a:spcBef>
                        <a:spcAft>
                          <a:spcPts val="0"/>
                        </a:spcAft>
                      </a:pPr>
                      <a:r>
                        <a:rPr lang="en-US" sz="1600" dirty="0">
                          <a:effectLst/>
                        </a:rPr>
                        <a:t>.5 point if the question is general, outside of the person’s control and/or is a compound question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extLst>
                  <a:ext uri="{0D108BD9-81ED-4DB2-BD59-A6C34878D82A}">
                    <a16:rowId xmlns:a16="http://schemas.microsoft.com/office/drawing/2014/main" val="2371749230"/>
                  </a:ext>
                </a:extLst>
              </a:tr>
              <a:tr h="294450">
                <a:tc>
                  <a:txBody>
                    <a:bodyPr/>
                    <a:lstStyle/>
                    <a:p>
                      <a:pPr marL="0" marR="0" algn="ctr">
                        <a:lnSpc>
                          <a:spcPct val="115000"/>
                        </a:lnSpc>
                        <a:spcBef>
                          <a:spcPts val="0"/>
                        </a:spcBef>
                        <a:spcAft>
                          <a:spcPts val="0"/>
                        </a:spcAft>
                      </a:pPr>
                      <a:r>
                        <a:rPr lang="en-US" sz="1400" dirty="0">
                          <a:solidFill>
                            <a:schemeClr val="tx1"/>
                          </a:solidFill>
                          <a:effectLst/>
                        </a:rPr>
                        <a:t>Brainstorm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87C7E">
                        <a:alpha val="65000"/>
                      </a:srgbClr>
                    </a:solidFill>
                  </a:tcPr>
                </a:tc>
                <a:tc>
                  <a:txBody>
                    <a:bodyPr/>
                    <a:lstStyle/>
                    <a:p>
                      <a:pPr marL="0" marR="0" algn="ctr">
                        <a:lnSpc>
                          <a:spcPct val="115000"/>
                        </a:lnSpc>
                        <a:spcBef>
                          <a:spcPts val="0"/>
                        </a:spcBef>
                        <a:spcAft>
                          <a:spcPts val="0"/>
                        </a:spcAft>
                      </a:pPr>
                      <a:r>
                        <a:rPr lang="en-US" sz="1600" dirty="0">
                          <a:effectLst/>
                        </a:rPr>
                        <a:t>1 point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tc>
                  <a:txBody>
                    <a:bodyPr/>
                    <a:lstStyle/>
                    <a:p>
                      <a:pPr marL="0" marR="0" algn="ctr">
                        <a:lnSpc>
                          <a:spcPct val="115000"/>
                        </a:lnSpc>
                        <a:spcBef>
                          <a:spcPts val="0"/>
                        </a:spcBef>
                        <a:spcAft>
                          <a:spcPts val="0"/>
                        </a:spcAft>
                      </a:pPr>
                      <a:r>
                        <a:rPr lang="en-US" sz="1600" dirty="0">
                          <a:effectLst/>
                        </a:rPr>
                        <a:t>.5 point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extLst>
                  <a:ext uri="{0D108BD9-81ED-4DB2-BD59-A6C34878D82A}">
                    <a16:rowId xmlns:a16="http://schemas.microsoft.com/office/drawing/2014/main" val="589174027"/>
                  </a:ext>
                </a:extLst>
              </a:tr>
              <a:tr h="294450">
                <a:tc>
                  <a:txBody>
                    <a:bodyPr/>
                    <a:lstStyle/>
                    <a:p>
                      <a:pPr marL="0" marR="0" algn="ctr">
                        <a:lnSpc>
                          <a:spcPct val="115000"/>
                        </a:lnSpc>
                        <a:spcBef>
                          <a:spcPts val="0"/>
                        </a:spcBef>
                        <a:spcAft>
                          <a:spcPts val="0"/>
                        </a:spcAft>
                      </a:pPr>
                      <a:r>
                        <a:rPr lang="en-US" sz="1400" dirty="0">
                          <a:solidFill>
                            <a:schemeClr val="tx1"/>
                          </a:solidFill>
                          <a:effectLst/>
                        </a:rPr>
                        <a:t>Reality-test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87C7E">
                        <a:alpha val="65000"/>
                      </a:srgbClr>
                    </a:solidFill>
                  </a:tcPr>
                </a:tc>
                <a:tc>
                  <a:txBody>
                    <a:bodyPr/>
                    <a:lstStyle/>
                    <a:p>
                      <a:pPr marL="0" marR="0" algn="ctr">
                        <a:lnSpc>
                          <a:spcPct val="115000"/>
                        </a:lnSpc>
                        <a:spcBef>
                          <a:spcPts val="0"/>
                        </a:spcBef>
                        <a:spcAft>
                          <a:spcPts val="0"/>
                        </a:spcAft>
                      </a:pPr>
                      <a:r>
                        <a:rPr lang="en-US" sz="1600" dirty="0">
                          <a:effectLst/>
                        </a:rPr>
                        <a:t>1 point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tc>
                  <a:txBody>
                    <a:bodyPr/>
                    <a:lstStyle/>
                    <a:p>
                      <a:pPr marL="0" marR="0" algn="ctr">
                        <a:lnSpc>
                          <a:spcPct val="115000"/>
                        </a:lnSpc>
                        <a:spcBef>
                          <a:spcPts val="0"/>
                        </a:spcBef>
                        <a:spcAft>
                          <a:spcPts val="0"/>
                        </a:spcAft>
                      </a:pPr>
                      <a:r>
                        <a:rPr lang="en-US" sz="1600" dirty="0">
                          <a:effectLst/>
                        </a:rPr>
                        <a:t>.5 point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extLst>
                  <a:ext uri="{0D108BD9-81ED-4DB2-BD59-A6C34878D82A}">
                    <a16:rowId xmlns:a16="http://schemas.microsoft.com/office/drawing/2014/main" val="1783365122"/>
                  </a:ext>
                </a:extLst>
              </a:tr>
              <a:tr h="527827">
                <a:tc>
                  <a:txBody>
                    <a:bodyPr/>
                    <a:lstStyle/>
                    <a:p>
                      <a:pPr marL="0" marR="0" algn="ctr">
                        <a:lnSpc>
                          <a:spcPct val="115000"/>
                        </a:lnSpc>
                        <a:spcBef>
                          <a:spcPts val="0"/>
                        </a:spcBef>
                        <a:spcAft>
                          <a:spcPts val="0"/>
                        </a:spcAft>
                      </a:pPr>
                      <a:r>
                        <a:rPr lang="en-US" sz="1400" dirty="0">
                          <a:solidFill>
                            <a:schemeClr val="tx1"/>
                          </a:solidFill>
                          <a:effectLst/>
                        </a:rPr>
                        <a:t>Encourage (plan)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87C7E">
                        <a:alpha val="65000"/>
                      </a:srgbClr>
                    </a:solidFill>
                  </a:tcPr>
                </a:tc>
                <a:tc>
                  <a:txBody>
                    <a:bodyPr/>
                    <a:lstStyle/>
                    <a:p>
                      <a:pPr marL="0" marR="0" algn="ctr">
                        <a:lnSpc>
                          <a:spcPct val="115000"/>
                        </a:lnSpc>
                        <a:spcBef>
                          <a:spcPts val="0"/>
                        </a:spcBef>
                        <a:spcAft>
                          <a:spcPts val="0"/>
                        </a:spcAft>
                      </a:pPr>
                      <a:r>
                        <a:rPr lang="en-US" sz="1600" dirty="0">
                          <a:effectLst/>
                        </a:rPr>
                        <a:t>1 point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tc>
                  <a:txBody>
                    <a:bodyPr/>
                    <a:lstStyle/>
                    <a:p>
                      <a:pPr marL="0" marR="0" algn="ctr">
                        <a:lnSpc>
                          <a:spcPct val="115000"/>
                        </a:lnSpc>
                        <a:spcBef>
                          <a:spcPts val="0"/>
                        </a:spcBef>
                        <a:spcAft>
                          <a:spcPts val="0"/>
                        </a:spcAft>
                      </a:pPr>
                      <a:r>
                        <a:rPr lang="en-US" sz="1600" dirty="0">
                          <a:effectLst/>
                        </a:rPr>
                        <a:t>.5 point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extLst>
                  <a:ext uri="{0D108BD9-81ED-4DB2-BD59-A6C34878D82A}">
                    <a16:rowId xmlns:a16="http://schemas.microsoft.com/office/drawing/2014/main" val="3250887236"/>
                  </a:ext>
                </a:extLst>
              </a:tr>
              <a:tr h="603282">
                <a:tc>
                  <a:txBody>
                    <a:bodyPr/>
                    <a:lstStyle/>
                    <a:p>
                      <a:pPr marL="0" marR="0" algn="ctr">
                        <a:lnSpc>
                          <a:spcPct val="115000"/>
                        </a:lnSpc>
                        <a:spcBef>
                          <a:spcPts val="0"/>
                        </a:spcBef>
                        <a:spcAft>
                          <a:spcPts val="0"/>
                        </a:spcAft>
                      </a:pPr>
                      <a:r>
                        <a:rPr lang="en-US" sz="1400" dirty="0">
                          <a:solidFill>
                            <a:schemeClr val="tx1"/>
                          </a:solidFill>
                          <a:effectLst/>
                        </a:rPr>
                        <a:t>Encourage (timeline)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87C7E">
                        <a:alpha val="65000"/>
                      </a:srgbClr>
                    </a:solidFill>
                  </a:tcPr>
                </a:tc>
                <a:tc>
                  <a:txBody>
                    <a:bodyPr/>
                    <a:lstStyle/>
                    <a:p>
                      <a:pPr marL="0" marR="0" algn="ctr">
                        <a:lnSpc>
                          <a:spcPct val="115000"/>
                        </a:lnSpc>
                        <a:spcBef>
                          <a:spcPts val="0"/>
                        </a:spcBef>
                        <a:spcAft>
                          <a:spcPts val="0"/>
                        </a:spcAft>
                      </a:pPr>
                      <a:r>
                        <a:rPr lang="en-US" sz="1600" dirty="0">
                          <a:effectLst/>
                        </a:rPr>
                        <a:t>1 point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tc>
                  <a:txBody>
                    <a:bodyPr/>
                    <a:lstStyle/>
                    <a:p>
                      <a:pPr marL="0" marR="0" algn="ctr">
                        <a:lnSpc>
                          <a:spcPct val="115000"/>
                        </a:lnSpc>
                        <a:spcBef>
                          <a:spcPts val="0"/>
                        </a:spcBef>
                        <a:spcAft>
                          <a:spcPts val="0"/>
                        </a:spcAft>
                      </a:pPr>
                      <a:r>
                        <a:rPr lang="en-US" sz="1600" dirty="0">
                          <a:effectLst/>
                        </a:rPr>
                        <a:t>.5 point if timeline is vague or outside the person’s control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alpha val="65000"/>
                      </a:schemeClr>
                    </a:solidFill>
                  </a:tcPr>
                </a:tc>
                <a:extLst>
                  <a:ext uri="{0D108BD9-81ED-4DB2-BD59-A6C34878D82A}">
                    <a16:rowId xmlns:a16="http://schemas.microsoft.com/office/drawing/2014/main" val="2406891157"/>
                  </a:ext>
                </a:extLst>
              </a:tr>
            </a:tbl>
          </a:graphicData>
        </a:graphic>
      </p:graphicFrame>
    </p:spTree>
    <p:extLst>
      <p:ext uri="{BB962C8B-B14F-4D97-AF65-F5344CB8AC3E}">
        <p14:creationId xmlns:p14="http://schemas.microsoft.com/office/powerpoint/2010/main" val="396850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1716452"/>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 </a:t>
            </a:r>
            <a:r>
              <a:rPr lang="en-US" b="1" dirty="0"/>
              <a:t>+ high or - low </a:t>
            </a:r>
            <a:r>
              <a:rPr lang="en-US" dirty="0"/>
              <a:t>Initial Attention (Observable within the L-B-R responses)</a:t>
            </a:r>
          </a:p>
          <a:p>
            <a:r>
              <a:rPr lang="en-US" b="1" dirty="0"/>
              <a:t>+ high or - low </a:t>
            </a:r>
            <a:r>
              <a:rPr lang="en-US" dirty="0"/>
              <a:t>Sustained Attention (Observable within the I and E responses) </a:t>
            </a:r>
          </a:p>
          <a:p>
            <a:pPr marL="342900" indent="-342900" algn="l">
              <a:buFont typeface="Arial" panose="020B0604020202020204" pitchFamily="34" charset="0"/>
              <a:buChar char="•"/>
            </a:pPr>
            <a:endParaRPr lang="en-US" b="1" u="sng" dirty="0">
              <a:solidFill>
                <a:schemeClr val="tx1">
                  <a:alpha val="80000"/>
                </a:schemeClr>
              </a:solidFill>
            </a:endParaRP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lstStyle/>
          <a:p>
            <a:r>
              <a:rPr lang="en-US" b="1" dirty="0"/>
              <a:t>ENGAGEMENT Style Quadrants</a:t>
            </a:r>
            <a:endParaRPr lang="en-US" dirty="0"/>
          </a:p>
        </p:txBody>
      </p:sp>
      <p:graphicFrame>
        <p:nvGraphicFramePr>
          <p:cNvPr id="4" name="Table 3">
            <a:extLst>
              <a:ext uri="{FF2B5EF4-FFF2-40B4-BE49-F238E27FC236}">
                <a16:creationId xmlns:a16="http://schemas.microsoft.com/office/drawing/2014/main" id="{2CDDC602-D107-491B-9EDB-2C60E884CD7B}"/>
              </a:ext>
            </a:extLst>
          </p:cNvPr>
          <p:cNvGraphicFramePr>
            <a:graphicFrameLocks noGrp="1"/>
          </p:cNvGraphicFramePr>
          <p:nvPr/>
        </p:nvGraphicFramePr>
        <p:xfrm>
          <a:off x="772666" y="3856040"/>
          <a:ext cx="10515600" cy="2595560"/>
        </p:xfrm>
        <a:graphic>
          <a:graphicData uri="http://schemas.openxmlformats.org/drawingml/2006/table">
            <a:tbl>
              <a:tblPr firstRow="1" firstCol="1" bandRow="1">
                <a:tableStyleId>{5C22544A-7EE6-4342-B048-85BDC9FD1C3A}</a:tableStyleId>
              </a:tblPr>
              <a:tblGrid>
                <a:gridCol w="4927329">
                  <a:extLst>
                    <a:ext uri="{9D8B030D-6E8A-4147-A177-3AD203B41FA5}">
                      <a16:colId xmlns:a16="http://schemas.microsoft.com/office/drawing/2014/main" val="3971617002"/>
                    </a:ext>
                  </a:extLst>
                </a:gridCol>
                <a:gridCol w="5588271">
                  <a:extLst>
                    <a:ext uri="{9D8B030D-6E8A-4147-A177-3AD203B41FA5}">
                      <a16:colId xmlns:a16="http://schemas.microsoft.com/office/drawing/2014/main" val="358569486"/>
                    </a:ext>
                  </a:extLst>
                </a:gridCol>
              </a:tblGrid>
              <a:tr h="1297780">
                <a:tc>
                  <a:txBody>
                    <a:bodyPr/>
                    <a:lstStyle/>
                    <a:p>
                      <a:pPr marL="0" marR="0" algn="ctr">
                        <a:lnSpc>
                          <a:spcPct val="115000"/>
                        </a:lnSpc>
                        <a:spcBef>
                          <a:spcPts val="0"/>
                        </a:spcBef>
                        <a:spcAft>
                          <a:spcPts val="0"/>
                        </a:spcAft>
                      </a:pPr>
                      <a:r>
                        <a:rPr lang="en-US" sz="1600" dirty="0">
                          <a:solidFill>
                            <a:schemeClr val="tx1"/>
                          </a:solidFill>
                          <a:effectLst/>
                        </a:rPr>
                        <a:t>Venting </a:t>
                      </a:r>
                      <a:br>
                        <a:rPr lang="en-US" sz="1600" dirty="0">
                          <a:solidFill>
                            <a:schemeClr val="tx1"/>
                          </a:solidFill>
                          <a:effectLst/>
                        </a:rPr>
                      </a:br>
                      <a:r>
                        <a:rPr lang="en-US" sz="1600" dirty="0">
                          <a:solidFill>
                            <a:schemeClr val="tx1"/>
                          </a:solidFill>
                          <a:effectLst/>
                        </a:rPr>
                        <a:t>(+)/(-)</a:t>
                      </a:r>
                    </a:p>
                    <a:p>
                      <a:pPr marL="0" marR="0" algn="ctr">
                        <a:lnSpc>
                          <a:spcPct val="115000"/>
                        </a:lnSpc>
                        <a:spcBef>
                          <a:spcPts val="0"/>
                        </a:spcBef>
                        <a:spcAft>
                          <a:spcPts val="0"/>
                        </a:spcAft>
                      </a:pPr>
                      <a:r>
                        <a:rPr lang="en-US" sz="1600" dirty="0">
                          <a:solidFill>
                            <a:schemeClr val="tx1"/>
                          </a:solidFill>
                          <a:effectLst/>
                        </a:rPr>
                        <a:t>Initial investment, no commitment to plan or implement a plan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25400" marB="25400">
                    <a:lnL w="28575" cap="flat" cmpd="sng" algn="ctr">
                      <a:solidFill>
                        <a:schemeClr val="bg1"/>
                      </a:solidFill>
                      <a:prstDash val="dot"/>
                      <a:round/>
                      <a:headEnd type="none" w="med" len="med"/>
                      <a:tailEnd type="none" w="med" len="med"/>
                    </a:lnL>
                    <a:lnR w="28575" cap="flat" cmpd="sng" algn="ctr">
                      <a:solidFill>
                        <a:schemeClr val="bg1"/>
                      </a:solidFill>
                      <a:prstDash val="dot"/>
                      <a:round/>
                      <a:headEnd type="none" w="med" len="med"/>
                      <a:tailEnd type="none" w="med" len="med"/>
                    </a:lnR>
                    <a:lnT w="28575" cap="flat" cmpd="sng" algn="ctr">
                      <a:solidFill>
                        <a:schemeClr val="bg1"/>
                      </a:solidFill>
                      <a:prstDash val="dot"/>
                      <a:round/>
                      <a:headEnd type="none" w="med" len="med"/>
                      <a:tailEnd type="none" w="med" len="med"/>
                    </a:lnT>
                    <a:lnB w="28575" cap="flat" cmpd="sng" algn="ctr">
                      <a:solidFill>
                        <a:schemeClr val="bg1"/>
                      </a:solidFill>
                      <a:prstDash val="dot"/>
                      <a:round/>
                      <a:headEnd type="none" w="med" len="med"/>
                      <a:tailEnd type="none" w="med" len="med"/>
                    </a:lnB>
                    <a:solidFill>
                      <a:schemeClr val="bg1">
                        <a:lumMod val="85000"/>
                        <a:alpha val="65000"/>
                      </a:schemeClr>
                    </a:solidFill>
                  </a:tcPr>
                </a:tc>
                <a:tc>
                  <a:txBody>
                    <a:bodyPr/>
                    <a:lstStyle/>
                    <a:p>
                      <a:pPr marL="0" marR="0" algn="ctr">
                        <a:lnSpc>
                          <a:spcPct val="115000"/>
                        </a:lnSpc>
                        <a:spcBef>
                          <a:spcPts val="0"/>
                        </a:spcBef>
                        <a:spcAft>
                          <a:spcPts val="0"/>
                        </a:spcAft>
                      </a:pPr>
                      <a:r>
                        <a:rPr lang="en-US" sz="1600" dirty="0">
                          <a:solidFill>
                            <a:schemeClr val="tx1"/>
                          </a:solidFill>
                          <a:effectLst/>
                        </a:rPr>
                        <a:t>Goal-focused </a:t>
                      </a:r>
                      <a:br>
                        <a:rPr lang="en-US" sz="1600" dirty="0">
                          <a:solidFill>
                            <a:schemeClr val="tx1"/>
                          </a:solidFill>
                          <a:effectLst/>
                        </a:rPr>
                      </a:br>
                      <a:r>
                        <a:rPr lang="en-US" sz="1600" dirty="0">
                          <a:solidFill>
                            <a:schemeClr val="tx1"/>
                          </a:solidFill>
                          <a:effectLst/>
                        </a:rPr>
                        <a:t>(-)/(+)</a:t>
                      </a:r>
                    </a:p>
                    <a:p>
                      <a:pPr marL="0" marR="0" algn="ctr">
                        <a:lnSpc>
                          <a:spcPct val="115000"/>
                        </a:lnSpc>
                        <a:spcBef>
                          <a:spcPts val="0"/>
                        </a:spcBef>
                        <a:spcAft>
                          <a:spcPts val="0"/>
                        </a:spcAft>
                      </a:pPr>
                      <a:r>
                        <a:rPr lang="en-US" sz="1600" dirty="0">
                          <a:solidFill>
                            <a:schemeClr val="tx1"/>
                          </a:solidFill>
                          <a:effectLst/>
                        </a:rPr>
                        <a:t>Limited initial investment, investment to a solution and plan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25400" marB="25400">
                    <a:lnL w="28575" cap="flat" cmpd="sng" algn="ctr">
                      <a:solidFill>
                        <a:schemeClr val="bg1"/>
                      </a:solidFill>
                      <a:prstDash val="dot"/>
                      <a:round/>
                      <a:headEnd type="none" w="med" len="med"/>
                      <a:tailEnd type="none" w="med" len="med"/>
                    </a:lnL>
                    <a:lnR w="28575" cap="flat" cmpd="sng" algn="ctr">
                      <a:solidFill>
                        <a:schemeClr val="bg1"/>
                      </a:solidFill>
                      <a:prstDash val="dot"/>
                      <a:round/>
                      <a:headEnd type="none" w="med" len="med"/>
                      <a:tailEnd type="none" w="med" len="med"/>
                    </a:lnR>
                    <a:lnT w="28575" cap="flat" cmpd="sng" algn="ctr">
                      <a:solidFill>
                        <a:schemeClr val="bg1"/>
                      </a:solidFill>
                      <a:prstDash val="dot"/>
                      <a:round/>
                      <a:headEnd type="none" w="med" len="med"/>
                      <a:tailEnd type="none" w="med" len="med"/>
                    </a:lnT>
                    <a:lnB w="28575" cap="flat" cmpd="sng" algn="ctr">
                      <a:solidFill>
                        <a:schemeClr val="bg1"/>
                      </a:solidFill>
                      <a:prstDash val="dot"/>
                      <a:round/>
                      <a:headEnd type="none" w="med" len="med"/>
                      <a:tailEnd type="none" w="med" len="med"/>
                    </a:lnB>
                    <a:solidFill>
                      <a:schemeClr val="bg1">
                        <a:lumMod val="85000"/>
                        <a:alpha val="65000"/>
                      </a:schemeClr>
                    </a:solidFill>
                  </a:tcPr>
                </a:tc>
                <a:extLst>
                  <a:ext uri="{0D108BD9-81ED-4DB2-BD59-A6C34878D82A}">
                    <a16:rowId xmlns:a16="http://schemas.microsoft.com/office/drawing/2014/main" val="724028979"/>
                  </a:ext>
                </a:extLst>
              </a:tr>
              <a:tr h="1297780">
                <a:tc>
                  <a:txBody>
                    <a:bodyPr/>
                    <a:lstStyle/>
                    <a:p>
                      <a:pPr marL="0" marR="0" algn="ctr">
                        <a:lnSpc>
                          <a:spcPct val="115000"/>
                        </a:lnSpc>
                        <a:spcBef>
                          <a:spcPts val="0"/>
                        </a:spcBef>
                        <a:spcAft>
                          <a:spcPts val="0"/>
                        </a:spcAft>
                      </a:pPr>
                      <a:r>
                        <a:rPr lang="en-US" sz="1600" dirty="0">
                          <a:solidFill>
                            <a:schemeClr val="tx1"/>
                          </a:solidFill>
                          <a:effectLst/>
                        </a:rPr>
                        <a:t>Potential</a:t>
                      </a:r>
                      <a:br>
                        <a:rPr lang="en-US" sz="1600" dirty="0">
                          <a:solidFill>
                            <a:schemeClr val="tx1"/>
                          </a:solidFill>
                          <a:effectLst/>
                        </a:rPr>
                      </a:br>
                      <a:r>
                        <a:rPr lang="en-US" sz="1600" dirty="0">
                          <a:solidFill>
                            <a:schemeClr val="tx1"/>
                          </a:solidFill>
                          <a:effectLst/>
                        </a:rPr>
                        <a:t>(-)/(-)</a:t>
                      </a:r>
                    </a:p>
                    <a:p>
                      <a:pPr marL="0" marR="0" algn="ctr">
                        <a:lnSpc>
                          <a:spcPct val="115000"/>
                        </a:lnSpc>
                        <a:spcBef>
                          <a:spcPts val="0"/>
                        </a:spcBef>
                        <a:spcAft>
                          <a:spcPts val="0"/>
                        </a:spcAft>
                      </a:pPr>
                      <a:r>
                        <a:rPr lang="en-US" sz="1600" dirty="0">
                          <a:solidFill>
                            <a:schemeClr val="tx1"/>
                          </a:solidFill>
                          <a:effectLst/>
                        </a:rPr>
                        <a:t>No initial investment, no sustained investment or commitment to a plan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25400" marB="25400">
                    <a:lnL w="28575" cap="flat" cmpd="sng" algn="ctr">
                      <a:solidFill>
                        <a:schemeClr val="bg1"/>
                      </a:solidFill>
                      <a:prstDash val="dot"/>
                      <a:round/>
                      <a:headEnd type="none" w="med" len="med"/>
                      <a:tailEnd type="none" w="med" len="med"/>
                    </a:lnL>
                    <a:lnR w="28575" cap="flat" cmpd="sng" algn="ctr">
                      <a:solidFill>
                        <a:schemeClr val="bg1"/>
                      </a:solidFill>
                      <a:prstDash val="dot"/>
                      <a:round/>
                      <a:headEnd type="none" w="med" len="med"/>
                      <a:tailEnd type="none" w="med" len="med"/>
                    </a:lnR>
                    <a:lnT w="28575" cap="flat" cmpd="sng" algn="ctr">
                      <a:solidFill>
                        <a:schemeClr val="bg1"/>
                      </a:solidFill>
                      <a:prstDash val="dot"/>
                      <a:round/>
                      <a:headEnd type="none" w="med" len="med"/>
                      <a:tailEnd type="none" w="med" len="med"/>
                    </a:lnT>
                    <a:lnB w="28575" cap="flat" cmpd="sng" algn="ctr">
                      <a:solidFill>
                        <a:schemeClr val="bg1"/>
                      </a:solidFill>
                      <a:prstDash val="dot"/>
                      <a:round/>
                      <a:headEnd type="none" w="med" len="med"/>
                      <a:tailEnd type="none" w="med" len="med"/>
                    </a:lnB>
                    <a:solidFill>
                      <a:schemeClr val="bg1">
                        <a:lumMod val="85000"/>
                        <a:alpha val="65000"/>
                      </a:schemeClr>
                    </a:solidFill>
                  </a:tcPr>
                </a:tc>
                <a:tc>
                  <a:txBody>
                    <a:bodyPr/>
                    <a:lstStyle/>
                    <a:p>
                      <a:pPr marL="0" marR="0" algn="ctr">
                        <a:lnSpc>
                          <a:spcPct val="115000"/>
                        </a:lnSpc>
                        <a:spcBef>
                          <a:spcPts val="0"/>
                        </a:spcBef>
                        <a:spcAft>
                          <a:spcPts val="0"/>
                        </a:spcAft>
                      </a:pPr>
                      <a:r>
                        <a:rPr lang="en-US" sz="1600" b="1" dirty="0">
                          <a:solidFill>
                            <a:schemeClr val="tx1"/>
                          </a:solidFill>
                          <a:effectLst/>
                        </a:rPr>
                        <a:t>Actual</a:t>
                      </a:r>
                      <a:br>
                        <a:rPr lang="en-US" sz="1600" b="1" dirty="0">
                          <a:solidFill>
                            <a:schemeClr val="tx1"/>
                          </a:solidFill>
                          <a:effectLst/>
                        </a:rPr>
                      </a:br>
                      <a:r>
                        <a:rPr lang="en-US" sz="1600" b="1" dirty="0">
                          <a:solidFill>
                            <a:schemeClr val="tx1"/>
                          </a:solidFill>
                          <a:effectLst/>
                        </a:rPr>
                        <a:t>(+)/(+)</a:t>
                      </a:r>
                      <a:br>
                        <a:rPr lang="en-US" sz="1600" b="1" dirty="0">
                          <a:solidFill>
                            <a:schemeClr val="tx1"/>
                          </a:solidFill>
                          <a:effectLst/>
                        </a:rPr>
                      </a:br>
                      <a:r>
                        <a:rPr lang="en-US" sz="1600" b="1" dirty="0">
                          <a:solidFill>
                            <a:schemeClr val="tx1"/>
                          </a:solidFill>
                          <a:effectLst/>
                        </a:rPr>
                        <a:t>Initial investment, sustained investment and willingness to develop a plan </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25400" marB="25400">
                    <a:lnL w="28575" cap="flat" cmpd="sng" algn="ctr">
                      <a:solidFill>
                        <a:schemeClr val="bg1"/>
                      </a:solidFill>
                      <a:prstDash val="dot"/>
                      <a:round/>
                      <a:headEnd type="none" w="med" len="med"/>
                      <a:tailEnd type="none" w="med" len="med"/>
                    </a:lnL>
                    <a:lnR w="28575" cap="flat" cmpd="sng" algn="ctr">
                      <a:solidFill>
                        <a:schemeClr val="bg1"/>
                      </a:solidFill>
                      <a:prstDash val="dot"/>
                      <a:round/>
                      <a:headEnd type="none" w="med" len="med"/>
                      <a:tailEnd type="none" w="med" len="med"/>
                    </a:lnR>
                    <a:lnT w="28575" cap="flat" cmpd="sng" algn="ctr">
                      <a:solidFill>
                        <a:schemeClr val="bg1"/>
                      </a:solidFill>
                      <a:prstDash val="dot"/>
                      <a:round/>
                      <a:headEnd type="none" w="med" len="med"/>
                      <a:tailEnd type="none" w="med" len="med"/>
                    </a:lnT>
                    <a:lnB w="28575" cap="flat" cmpd="sng" algn="ctr">
                      <a:solidFill>
                        <a:schemeClr val="bg1"/>
                      </a:solidFill>
                      <a:prstDash val="dot"/>
                      <a:round/>
                      <a:headEnd type="none" w="med" len="med"/>
                      <a:tailEnd type="none" w="med" len="med"/>
                    </a:lnB>
                    <a:solidFill>
                      <a:schemeClr val="bg1">
                        <a:lumMod val="85000"/>
                        <a:alpha val="65000"/>
                      </a:schemeClr>
                    </a:solidFill>
                  </a:tcPr>
                </a:tc>
                <a:extLst>
                  <a:ext uri="{0D108BD9-81ED-4DB2-BD59-A6C34878D82A}">
                    <a16:rowId xmlns:a16="http://schemas.microsoft.com/office/drawing/2014/main" val="1737946979"/>
                  </a:ext>
                </a:extLst>
              </a:tr>
            </a:tbl>
          </a:graphicData>
        </a:graphic>
      </p:graphicFrame>
    </p:spTree>
    <p:extLst>
      <p:ext uri="{BB962C8B-B14F-4D97-AF65-F5344CB8AC3E}">
        <p14:creationId xmlns:p14="http://schemas.microsoft.com/office/powerpoint/2010/main" val="166091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5B8-F6F4-9745-2995-2814BD463ABB}"/>
              </a:ext>
            </a:extLst>
          </p:cNvPr>
          <p:cNvSpPr>
            <a:spLocks noGrp="1"/>
          </p:cNvSpPr>
          <p:nvPr>
            <p:ph type="title"/>
          </p:nvPr>
        </p:nvSpPr>
        <p:spPr/>
        <p:txBody>
          <a:bodyPr/>
          <a:lstStyle/>
          <a:p>
            <a:r>
              <a:rPr lang="en-US" sz="2800" dirty="0"/>
              <a:t>Self-report– what the client shares about self</a:t>
            </a:r>
            <a:endParaRPr lang="en-US" dirty="0"/>
          </a:p>
        </p:txBody>
      </p:sp>
      <p:sp>
        <p:nvSpPr>
          <p:cNvPr id="3" name="Content Placeholder 2">
            <a:extLst>
              <a:ext uri="{FF2B5EF4-FFF2-40B4-BE49-F238E27FC236}">
                <a16:creationId xmlns:a16="http://schemas.microsoft.com/office/drawing/2014/main" id="{5249ABFF-30CF-7AEC-9319-E48070FE3808}"/>
              </a:ext>
            </a:extLst>
          </p:cNvPr>
          <p:cNvSpPr>
            <a:spLocks noGrp="1"/>
          </p:cNvSpPr>
          <p:nvPr>
            <p:ph idx="1"/>
          </p:nvPr>
        </p:nvSpPr>
        <p:spPr/>
        <p:txBody>
          <a:bodyPr>
            <a:normAutofit lnSpcReduction="10000"/>
          </a:bodyPr>
          <a:lstStyle/>
          <a:p>
            <a:r>
              <a:rPr lang="en-US" dirty="0"/>
              <a:t>Awareness  of self / environmental context</a:t>
            </a:r>
          </a:p>
          <a:p>
            <a:r>
              <a:rPr lang="en-US" dirty="0"/>
              <a:t>Social awareness</a:t>
            </a:r>
          </a:p>
          <a:p>
            <a:endParaRPr lang="en-US" dirty="0"/>
          </a:p>
          <a:p>
            <a:r>
              <a:rPr lang="en-US" dirty="0"/>
              <a:t>Willingness to communicate in a social context</a:t>
            </a:r>
          </a:p>
          <a:p>
            <a:r>
              <a:rPr lang="en-US" dirty="0"/>
              <a:t>Skills to communicate</a:t>
            </a:r>
          </a:p>
          <a:p>
            <a:endParaRPr lang="en-US" dirty="0"/>
          </a:p>
          <a:p>
            <a:r>
              <a:rPr lang="en-US" dirty="0"/>
              <a:t>Response to challenge</a:t>
            </a:r>
          </a:p>
          <a:p>
            <a:r>
              <a:rPr lang="en-US" dirty="0"/>
              <a:t>Avoidance / responsiveness </a:t>
            </a:r>
          </a:p>
        </p:txBody>
      </p:sp>
    </p:spTree>
    <p:extLst>
      <p:ext uri="{BB962C8B-B14F-4D97-AF65-F5344CB8AC3E}">
        <p14:creationId xmlns:p14="http://schemas.microsoft.com/office/powerpoint/2010/main" val="1495751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51338"/>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t>Social and emotional learning </a:t>
            </a:r>
            <a:r>
              <a:rPr lang="en-US" dirty="0"/>
              <a:t>(SEL) is 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a:t>
            </a:r>
          </a:p>
          <a:p>
            <a:pPr marL="342900" indent="-342900" algn="l">
              <a:buFont typeface="Arial" panose="020B0604020202020204" pitchFamily="34" charset="0"/>
              <a:buChar char="•"/>
            </a:pPr>
            <a:r>
              <a:rPr lang="en-US" dirty="0"/>
              <a:t>The Collaborative for Academic, Social, and Emotional Learning (</a:t>
            </a:r>
            <a:r>
              <a:rPr lang="en-US" b="1" dirty="0"/>
              <a:t>CASEL</a:t>
            </a:r>
            <a:r>
              <a:rPr lang="en-US" dirty="0"/>
              <a:t>) provides five areas of competence that form the basis of SEL:</a:t>
            </a:r>
            <a:br>
              <a:rPr lang="en-US" dirty="0"/>
            </a:br>
            <a:r>
              <a:rPr lang="en-US" u="sng" dirty="0"/>
              <a:t>Self-Awareness, Self-Management, Social Awareness, Relationship Skills, Responsible Decision-Making</a:t>
            </a: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normAutofit/>
          </a:bodyPr>
          <a:lstStyle/>
          <a:p>
            <a:r>
              <a:rPr lang="en-US" sz="3600" kern="1200" cap="all" spc="200" baseline="0" dirty="0">
                <a:solidFill>
                  <a:srgbClr val="262626"/>
                </a:solidFill>
                <a:latin typeface="+mj-lt"/>
                <a:ea typeface="+mj-ea"/>
                <a:cs typeface="+mj-cs"/>
              </a:rPr>
              <a:t>LIBRE Model </a:t>
            </a:r>
            <a:r>
              <a:rPr lang="en-US" sz="3600" dirty="0"/>
              <a:t>with </a:t>
            </a:r>
            <a:r>
              <a:rPr lang="en-US" sz="3600" kern="1200" cap="all" spc="200" baseline="0" dirty="0">
                <a:solidFill>
                  <a:srgbClr val="262626"/>
                </a:solidFill>
                <a:latin typeface="+mj-lt"/>
                <a:ea typeface="+mj-ea"/>
                <a:cs typeface="+mj-cs"/>
              </a:rPr>
              <a:t>social and Emotional inquiry</a:t>
            </a:r>
            <a:r>
              <a:rPr lang="en-US" dirty="0">
                <a:solidFill>
                  <a:schemeClr val="bg1"/>
                </a:solidFill>
              </a:rPr>
              <a:t> to SEL?</a:t>
            </a:r>
          </a:p>
        </p:txBody>
      </p:sp>
    </p:spTree>
    <p:extLst>
      <p:ext uri="{BB962C8B-B14F-4D97-AF65-F5344CB8AC3E}">
        <p14:creationId xmlns:p14="http://schemas.microsoft.com/office/powerpoint/2010/main" val="2147377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A97722-7872-5D40-A53A-A69C26416780}"/>
              </a:ext>
            </a:extLst>
          </p:cNvPr>
          <p:cNvSpPr>
            <a:spLocks noGrp="1"/>
          </p:cNvSpPr>
          <p:nvPr>
            <p:ph sz="quarter" idx="13"/>
          </p:nvPr>
        </p:nvSpPr>
        <p:spPr>
          <a:xfrm>
            <a:off x="2249214" y="3355131"/>
            <a:ext cx="2002055" cy="2427333"/>
          </a:xfrm>
        </p:spPr>
        <p:txBody>
          <a:bodyPr>
            <a:normAutofit/>
          </a:bodyPr>
          <a:lstStyle/>
          <a:p>
            <a:r>
              <a:rPr lang="en-US" dirty="0"/>
              <a:t>Self-awareness</a:t>
            </a:r>
          </a:p>
          <a:p>
            <a:r>
              <a:rPr lang="en-US" dirty="0"/>
              <a:t>Self-management</a:t>
            </a:r>
          </a:p>
          <a:p>
            <a:r>
              <a:rPr lang="en-US" dirty="0"/>
              <a:t>Social awareness</a:t>
            </a:r>
          </a:p>
          <a:p>
            <a:r>
              <a:rPr lang="en-US" dirty="0"/>
              <a:t>Relational skills</a:t>
            </a:r>
          </a:p>
          <a:p>
            <a:r>
              <a:rPr lang="en-US" dirty="0"/>
              <a:t>Responsible decision-making</a:t>
            </a:r>
          </a:p>
        </p:txBody>
      </p:sp>
      <p:pic>
        <p:nvPicPr>
          <p:cNvPr id="4" name="Picture 3">
            <a:extLst>
              <a:ext uri="{FF2B5EF4-FFF2-40B4-BE49-F238E27FC236}">
                <a16:creationId xmlns:a16="http://schemas.microsoft.com/office/drawing/2014/main" id="{3A6AB85A-25A9-4D5A-A9EE-72BA9A27A491}"/>
              </a:ext>
            </a:extLst>
          </p:cNvPr>
          <p:cNvPicPr>
            <a:picLocks noChangeAspect="1"/>
          </p:cNvPicPr>
          <p:nvPr/>
        </p:nvPicPr>
        <p:blipFill>
          <a:blip r:embed="rId2"/>
          <a:stretch>
            <a:fillRect/>
          </a:stretch>
        </p:blipFill>
        <p:spPr>
          <a:xfrm>
            <a:off x="5020576" y="1238116"/>
            <a:ext cx="5177792" cy="4258733"/>
          </a:xfrm>
          <a:prstGeom prst="rect">
            <a:avLst/>
          </a:prstGeom>
        </p:spPr>
      </p:pic>
      <p:pic>
        <p:nvPicPr>
          <p:cNvPr id="5" name="Picture 4">
            <a:extLst>
              <a:ext uri="{FF2B5EF4-FFF2-40B4-BE49-F238E27FC236}">
                <a16:creationId xmlns:a16="http://schemas.microsoft.com/office/drawing/2014/main" id="{4822EB96-C660-4B4B-872A-324B235A79C4}"/>
              </a:ext>
            </a:extLst>
          </p:cNvPr>
          <p:cNvPicPr>
            <a:picLocks noChangeAspect="1"/>
          </p:cNvPicPr>
          <p:nvPr/>
        </p:nvPicPr>
        <p:blipFill>
          <a:blip r:embed="rId3"/>
          <a:stretch>
            <a:fillRect/>
          </a:stretch>
        </p:blipFill>
        <p:spPr>
          <a:xfrm>
            <a:off x="2249214" y="1837265"/>
            <a:ext cx="1127916" cy="1124595"/>
          </a:xfrm>
          <a:prstGeom prst="rect">
            <a:avLst/>
          </a:prstGeom>
        </p:spPr>
      </p:pic>
      <p:sp>
        <p:nvSpPr>
          <p:cNvPr id="6" name="TextBox 5">
            <a:extLst>
              <a:ext uri="{FF2B5EF4-FFF2-40B4-BE49-F238E27FC236}">
                <a16:creationId xmlns:a16="http://schemas.microsoft.com/office/drawing/2014/main" id="{8BE9DC5B-B5F8-4BB5-B2A4-ABC2B1937336}"/>
              </a:ext>
            </a:extLst>
          </p:cNvPr>
          <p:cNvSpPr txBox="1"/>
          <p:nvPr/>
        </p:nvSpPr>
        <p:spPr>
          <a:xfrm>
            <a:off x="3014101" y="5828632"/>
            <a:ext cx="1554849" cy="369332"/>
          </a:xfrm>
          <a:prstGeom prst="rect">
            <a:avLst/>
          </a:prstGeom>
          <a:noFill/>
        </p:spPr>
        <p:txBody>
          <a:bodyPr wrap="none" rtlCol="0">
            <a:spAutoFit/>
          </a:bodyPr>
          <a:lstStyle/>
          <a:p>
            <a:r>
              <a:rPr lang="en-US" dirty="0">
                <a:hlinkClick r:id="rId4"/>
              </a:rPr>
              <a:t>www.casel.org</a:t>
            </a:r>
            <a:endParaRPr lang="en-US" dirty="0"/>
          </a:p>
        </p:txBody>
      </p:sp>
    </p:spTree>
    <p:extLst>
      <p:ext uri="{BB962C8B-B14F-4D97-AF65-F5344CB8AC3E}">
        <p14:creationId xmlns:p14="http://schemas.microsoft.com/office/powerpoint/2010/main" val="667897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4EF3-B8F2-0D25-7177-F5FB871ED907}"/>
              </a:ext>
            </a:extLst>
          </p:cNvPr>
          <p:cNvSpPr>
            <a:spLocks noGrp="1"/>
          </p:cNvSpPr>
          <p:nvPr>
            <p:ph type="title"/>
          </p:nvPr>
        </p:nvSpPr>
        <p:spPr/>
        <p:txBody>
          <a:bodyPr/>
          <a:lstStyle/>
          <a:p>
            <a:r>
              <a:rPr lang="en-US" dirty="0"/>
              <a:t>Social and Emotional Learning Self-reports</a:t>
            </a:r>
          </a:p>
        </p:txBody>
      </p:sp>
      <p:graphicFrame>
        <p:nvGraphicFramePr>
          <p:cNvPr id="5" name="Content Placeholder 4">
            <a:extLst>
              <a:ext uri="{FF2B5EF4-FFF2-40B4-BE49-F238E27FC236}">
                <a16:creationId xmlns:a16="http://schemas.microsoft.com/office/drawing/2014/main" id="{22A14164-5706-ED64-1C95-241A8788F955}"/>
              </a:ext>
            </a:extLst>
          </p:cNvPr>
          <p:cNvGraphicFramePr>
            <a:graphicFrameLocks noGrp="1"/>
          </p:cNvGraphicFramePr>
          <p:nvPr>
            <p:ph idx="1"/>
            <p:extLst>
              <p:ext uri="{D42A27DB-BD31-4B8C-83A1-F6EECF244321}">
                <p14:modId xmlns:p14="http://schemas.microsoft.com/office/powerpoint/2010/main" val="2166095409"/>
              </p:ext>
            </p:extLst>
          </p:nvPr>
        </p:nvGraphicFramePr>
        <p:xfrm>
          <a:off x="-40199815" y="-1645727"/>
          <a:ext cx="50160680" cy="7227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C5EC65F-A629-FAC4-8549-B91BE890BBCD}"/>
              </a:ext>
            </a:extLst>
          </p:cNvPr>
          <p:cNvSpPr txBox="1"/>
          <p:nvPr/>
        </p:nvSpPr>
        <p:spPr>
          <a:xfrm>
            <a:off x="2224708" y="2954409"/>
            <a:ext cx="1678953" cy="830997"/>
          </a:xfrm>
          <a:prstGeom prst="rect">
            <a:avLst/>
          </a:prstGeom>
          <a:noFill/>
        </p:spPr>
        <p:txBody>
          <a:bodyPr wrap="square" rtlCol="0">
            <a:spAutoFit/>
          </a:bodyPr>
          <a:lstStyle/>
          <a:p>
            <a:r>
              <a:rPr lang="en-US" sz="2400" b="1" i="1" dirty="0"/>
              <a:t>Self-Awareness</a:t>
            </a:r>
          </a:p>
        </p:txBody>
      </p:sp>
      <p:sp>
        <p:nvSpPr>
          <p:cNvPr id="7" name="TextBox 6">
            <a:extLst>
              <a:ext uri="{FF2B5EF4-FFF2-40B4-BE49-F238E27FC236}">
                <a16:creationId xmlns:a16="http://schemas.microsoft.com/office/drawing/2014/main" id="{C0CDF8D7-47E2-34E4-68D5-2977118505FD}"/>
              </a:ext>
            </a:extLst>
          </p:cNvPr>
          <p:cNvSpPr txBox="1"/>
          <p:nvPr/>
        </p:nvSpPr>
        <p:spPr>
          <a:xfrm>
            <a:off x="2224707" y="4163666"/>
            <a:ext cx="2068997" cy="830997"/>
          </a:xfrm>
          <a:prstGeom prst="rect">
            <a:avLst/>
          </a:prstGeom>
          <a:noFill/>
        </p:spPr>
        <p:txBody>
          <a:bodyPr wrap="square" rtlCol="0">
            <a:spAutoFit/>
          </a:bodyPr>
          <a:lstStyle/>
          <a:p>
            <a:r>
              <a:rPr lang="en-US" sz="2400" b="1" i="1" dirty="0"/>
              <a:t>Self-Management</a:t>
            </a:r>
          </a:p>
        </p:txBody>
      </p:sp>
      <p:sp>
        <p:nvSpPr>
          <p:cNvPr id="8" name="TextBox 7">
            <a:extLst>
              <a:ext uri="{FF2B5EF4-FFF2-40B4-BE49-F238E27FC236}">
                <a16:creationId xmlns:a16="http://schemas.microsoft.com/office/drawing/2014/main" id="{A11A2B11-3BAE-0A11-EF98-0D370FEEA82A}"/>
              </a:ext>
            </a:extLst>
          </p:cNvPr>
          <p:cNvSpPr txBox="1"/>
          <p:nvPr/>
        </p:nvSpPr>
        <p:spPr>
          <a:xfrm>
            <a:off x="8130967" y="3007757"/>
            <a:ext cx="1678953" cy="830997"/>
          </a:xfrm>
          <a:prstGeom prst="rect">
            <a:avLst/>
          </a:prstGeom>
          <a:noFill/>
        </p:spPr>
        <p:txBody>
          <a:bodyPr wrap="square" rtlCol="0">
            <a:spAutoFit/>
          </a:bodyPr>
          <a:lstStyle/>
          <a:p>
            <a:r>
              <a:rPr lang="en-US" sz="2400" b="1" i="1" dirty="0"/>
              <a:t>Social Awareness</a:t>
            </a:r>
          </a:p>
        </p:txBody>
      </p:sp>
      <p:sp>
        <p:nvSpPr>
          <p:cNvPr id="9" name="TextBox 8">
            <a:extLst>
              <a:ext uri="{FF2B5EF4-FFF2-40B4-BE49-F238E27FC236}">
                <a16:creationId xmlns:a16="http://schemas.microsoft.com/office/drawing/2014/main" id="{66E7ED34-2F2E-CAF9-2A1E-688F7D243821}"/>
              </a:ext>
            </a:extLst>
          </p:cNvPr>
          <p:cNvSpPr txBox="1"/>
          <p:nvPr/>
        </p:nvSpPr>
        <p:spPr>
          <a:xfrm>
            <a:off x="8149190" y="4348332"/>
            <a:ext cx="1660730" cy="830997"/>
          </a:xfrm>
          <a:prstGeom prst="rect">
            <a:avLst/>
          </a:prstGeom>
          <a:noFill/>
        </p:spPr>
        <p:txBody>
          <a:bodyPr wrap="square" rtlCol="0">
            <a:spAutoFit/>
          </a:bodyPr>
          <a:lstStyle/>
          <a:p>
            <a:r>
              <a:rPr lang="en-US" sz="2400" b="1" i="1" dirty="0"/>
              <a:t>Relational Skills </a:t>
            </a:r>
          </a:p>
        </p:txBody>
      </p:sp>
      <p:sp>
        <p:nvSpPr>
          <p:cNvPr id="10" name="TextBox 9">
            <a:extLst>
              <a:ext uri="{FF2B5EF4-FFF2-40B4-BE49-F238E27FC236}">
                <a16:creationId xmlns:a16="http://schemas.microsoft.com/office/drawing/2014/main" id="{13E13458-2FE7-2099-0118-F4024526D6A9}"/>
              </a:ext>
            </a:extLst>
          </p:cNvPr>
          <p:cNvSpPr txBox="1"/>
          <p:nvPr/>
        </p:nvSpPr>
        <p:spPr>
          <a:xfrm>
            <a:off x="5075582" y="3488923"/>
            <a:ext cx="1901687" cy="1200329"/>
          </a:xfrm>
          <a:prstGeom prst="rect">
            <a:avLst/>
          </a:prstGeom>
          <a:noFill/>
        </p:spPr>
        <p:txBody>
          <a:bodyPr wrap="square" rtlCol="0">
            <a:spAutoFit/>
          </a:bodyPr>
          <a:lstStyle/>
          <a:p>
            <a:r>
              <a:rPr lang="en-US" sz="2400" b="1" i="1" dirty="0"/>
              <a:t>Responsible Decision Making</a:t>
            </a:r>
          </a:p>
        </p:txBody>
      </p:sp>
    </p:spTree>
    <p:extLst>
      <p:ext uri="{BB962C8B-B14F-4D97-AF65-F5344CB8AC3E}">
        <p14:creationId xmlns:p14="http://schemas.microsoft.com/office/powerpoint/2010/main" val="111520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540B-9D51-F84E-ADF9-66D95CEE8F8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dirty="0">
                <a:solidFill>
                  <a:srgbClr val="FFFFFF"/>
                </a:solidFill>
              </a:rPr>
              <a:t>Training objectives</a:t>
            </a:r>
          </a:p>
        </p:txBody>
      </p:sp>
      <p:sp>
        <p:nvSpPr>
          <p:cNvPr id="3" name="Content Placeholder 2">
            <a:extLst>
              <a:ext uri="{FF2B5EF4-FFF2-40B4-BE49-F238E27FC236}">
                <a16:creationId xmlns:a16="http://schemas.microsoft.com/office/drawing/2014/main" id="{AA07DB06-AC7B-4A49-BFD1-123C180F63C0}"/>
              </a:ext>
            </a:extLst>
          </p:cNvPr>
          <p:cNvSpPr>
            <a:spLocks noGrp="1"/>
          </p:cNvSpPr>
          <p:nvPr>
            <p:ph idx="1"/>
          </p:nvPr>
        </p:nvSpPr>
        <p:spPr>
          <a:xfrm>
            <a:off x="5591695" y="1402080"/>
            <a:ext cx="5320696" cy="4053840"/>
          </a:xfrm>
        </p:spPr>
        <p:txBody>
          <a:bodyPr anchor="ctr">
            <a:normAutofit/>
          </a:bodyPr>
          <a:lstStyle/>
          <a:p>
            <a:r>
              <a:rPr lang="en-US" dirty="0"/>
              <a:t>To provide an overview of the LIBRE Model</a:t>
            </a:r>
          </a:p>
          <a:p>
            <a:r>
              <a:rPr lang="en-US" dirty="0"/>
              <a:t>How does the LIBRE Model work?</a:t>
            </a:r>
          </a:p>
          <a:p>
            <a:r>
              <a:rPr lang="en-US" dirty="0"/>
              <a:t>To introduce the participants to the LIBRE Model Stick Figure Tool (LMSFT)</a:t>
            </a:r>
          </a:p>
          <a:p>
            <a:r>
              <a:rPr lang="en-US" dirty="0"/>
              <a:t>Ground rules and instruct provided in the application of the LMSFT</a:t>
            </a:r>
          </a:p>
          <a:p>
            <a:r>
              <a:rPr lang="en-US" dirty="0"/>
              <a:t>LMSFT application </a:t>
            </a:r>
          </a:p>
        </p:txBody>
      </p:sp>
    </p:spTree>
    <p:extLst>
      <p:ext uri="{BB962C8B-B14F-4D97-AF65-F5344CB8AC3E}">
        <p14:creationId xmlns:p14="http://schemas.microsoft.com/office/powerpoint/2010/main" val="2191835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540B-9D51-F84E-ADF9-66D95CEE8F8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dirty="0">
                <a:solidFill>
                  <a:srgbClr val="FFFFFF"/>
                </a:solidFill>
              </a:rPr>
              <a:t>Training objectives</a:t>
            </a:r>
          </a:p>
        </p:txBody>
      </p:sp>
      <p:sp>
        <p:nvSpPr>
          <p:cNvPr id="3" name="Content Placeholder 2">
            <a:extLst>
              <a:ext uri="{FF2B5EF4-FFF2-40B4-BE49-F238E27FC236}">
                <a16:creationId xmlns:a16="http://schemas.microsoft.com/office/drawing/2014/main" id="{AA07DB06-AC7B-4A49-BFD1-123C180F63C0}"/>
              </a:ext>
            </a:extLst>
          </p:cNvPr>
          <p:cNvSpPr>
            <a:spLocks noGrp="1"/>
          </p:cNvSpPr>
          <p:nvPr>
            <p:ph idx="1"/>
          </p:nvPr>
        </p:nvSpPr>
        <p:spPr>
          <a:xfrm>
            <a:off x="5591695" y="1402080"/>
            <a:ext cx="5320696" cy="4053840"/>
          </a:xfrm>
        </p:spPr>
        <p:txBody>
          <a:bodyPr anchor="ctr">
            <a:normAutofit/>
          </a:bodyPr>
          <a:lstStyle/>
          <a:p>
            <a:r>
              <a:rPr lang="en-US" dirty="0"/>
              <a:t>To provide an overview of LIBRE Model data</a:t>
            </a:r>
          </a:p>
          <a:p>
            <a:r>
              <a:rPr lang="en-US" dirty="0"/>
              <a:t>Examine LIBRE Model client’s work</a:t>
            </a:r>
          </a:p>
          <a:p>
            <a:r>
              <a:rPr lang="en-US" dirty="0"/>
              <a:t>Initial and Sustained attention</a:t>
            </a:r>
          </a:p>
          <a:p>
            <a:r>
              <a:rPr lang="en-US" dirty="0"/>
              <a:t>Practice with LIBRE Model client responses</a:t>
            </a:r>
          </a:p>
          <a:p>
            <a:r>
              <a:rPr lang="en-US" dirty="0"/>
              <a:t>LMSFT application  - Engagement style quadrants (how the client processes) and Social Emotional Learning (what the client processes)</a:t>
            </a:r>
          </a:p>
        </p:txBody>
      </p:sp>
    </p:spTree>
    <p:extLst>
      <p:ext uri="{BB962C8B-B14F-4D97-AF65-F5344CB8AC3E}">
        <p14:creationId xmlns:p14="http://schemas.microsoft.com/office/powerpoint/2010/main" val="998993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544954" y="1903079"/>
            <a:ext cx="11342245" cy="4548521"/>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buFont typeface="Arial" panose="020B0604020202020204" pitchFamily="34" charset="0"/>
              <a:buChar char="•"/>
              <a:defRPr/>
            </a:pPr>
            <a:r>
              <a:rPr lang="en-US" dirty="0"/>
              <a:t>Clients report the ready establishment of rapport and trust while using the LIBRE Model in counseling sessions.</a:t>
            </a:r>
          </a:p>
          <a:p>
            <a:pPr marL="578358" lvl="1" indent="-285750" algn="l">
              <a:lnSpc>
                <a:spcPct val="100000"/>
              </a:lnSpc>
              <a:spcBef>
                <a:spcPts val="0"/>
              </a:spcBef>
              <a:spcAft>
                <a:spcPts val="0"/>
              </a:spcAft>
              <a:buFont typeface="Courier New" panose="02070309020205020404" pitchFamily="49" charset="0"/>
              <a:buChar char="o"/>
              <a:defRPr/>
            </a:pPr>
            <a:r>
              <a:rPr lang="en-US" dirty="0"/>
              <a:t>believe that their counselor really understands their unique perspective of the world</a:t>
            </a:r>
          </a:p>
          <a:p>
            <a:pPr marL="578358" lvl="1" indent="-285750" algn="l">
              <a:lnSpc>
                <a:spcPct val="100000"/>
              </a:lnSpc>
              <a:spcBef>
                <a:spcPts val="0"/>
              </a:spcBef>
              <a:spcAft>
                <a:spcPts val="0"/>
              </a:spcAft>
              <a:buFont typeface="Courier New" panose="02070309020205020404" pitchFamily="49" charset="0"/>
              <a:buChar char="o"/>
              <a:defRPr/>
            </a:pPr>
            <a:r>
              <a:rPr lang="en-US" dirty="0"/>
              <a:t>offers a window into how the client sees themselves as a change agent</a:t>
            </a:r>
          </a:p>
          <a:p>
            <a:pPr lvl="0" algn="l">
              <a:lnSpc>
                <a:spcPct val="100000"/>
              </a:lnSpc>
              <a:spcBef>
                <a:spcPts val="0"/>
              </a:spcBef>
              <a:buFont typeface="Arial" panose="020B0604020202020204" pitchFamily="34" charset="0"/>
              <a:buChar char="•"/>
              <a:defRPr/>
            </a:pPr>
            <a:endParaRPr lang="en-US" dirty="0"/>
          </a:p>
          <a:p>
            <a:pPr lvl="0" algn="l">
              <a:lnSpc>
                <a:spcPct val="100000"/>
              </a:lnSpc>
              <a:spcBef>
                <a:spcPts val="0"/>
              </a:spcBef>
              <a:buFont typeface="Arial" panose="020B0604020202020204" pitchFamily="34" charset="0"/>
              <a:buChar char="•"/>
              <a:defRPr/>
            </a:pPr>
            <a:r>
              <a:rPr lang="en-US" dirty="0"/>
              <a:t>Problem orientation and themes are used to categorize the engagement style of the client. </a:t>
            </a:r>
          </a:p>
          <a:p>
            <a:pPr lvl="0" algn="l">
              <a:lnSpc>
                <a:spcPct val="100000"/>
              </a:lnSpc>
              <a:spcBef>
                <a:spcPts val="0"/>
              </a:spcBef>
              <a:buFont typeface="Arial" panose="020B0604020202020204" pitchFamily="34" charset="0"/>
              <a:buChar char="•"/>
              <a:defRPr/>
            </a:pPr>
            <a:endParaRPr lang="en-US" dirty="0"/>
          </a:p>
          <a:p>
            <a:pPr algn="l">
              <a:lnSpc>
                <a:spcPct val="100000"/>
              </a:lnSpc>
              <a:spcBef>
                <a:spcPts val="0"/>
              </a:spcBef>
              <a:buFont typeface="Arial" panose="020B0604020202020204" pitchFamily="34" charset="0"/>
              <a:buChar char="•"/>
              <a:defRPr/>
            </a:pPr>
            <a:r>
              <a:rPr lang="en-US" dirty="0"/>
              <a:t>This information can provide an important basis for treatment planning and subsequent client processing. </a:t>
            </a:r>
          </a:p>
          <a:p>
            <a:pPr algn="l">
              <a:lnSpc>
                <a:spcPct val="100000"/>
              </a:lnSpc>
              <a:spcBef>
                <a:spcPts val="0"/>
              </a:spcBef>
              <a:buFont typeface="Arial" panose="020B0604020202020204" pitchFamily="34" charset="0"/>
              <a:buChar char="•"/>
              <a:defRPr/>
            </a:pPr>
            <a:endParaRPr lang="en-US" dirty="0"/>
          </a:p>
          <a:p>
            <a:pPr algn="l">
              <a:lnSpc>
                <a:spcPct val="100000"/>
              </a:lnSpc>
              <a:spcBef>
                <a:spcPts val="0"/>
              </a:spcBef>
              <a:buFont typeface="Arial" panose="020B0604020202020204" pitchFamily="34" charset="0"/>
              <a:buChar char="•"/>
              <a:defRPr/>
            </a:pPr>
            <a:r>
              <a:rPr lang="en-US" dirty="0"/>
              <a:t>The school psychologist using the LIBRE Model does not intend to change the client</a:t>
            </a:r>
          </a:p>
          <a:p>
            <a:pPr marL="578358" lvl="1" indent="-285750" algn="l">
              <a:lnSpc>
                <a:spcPct val="100000"/>
              </a:lnSpc>
              <a:spcBef>
                <a:spcPts val="0"/>
              </a:spcBef>
              <a:spcAft>
                <a:spcPts val="0"/>
              </a:spcAft>
              <a:buFont typeface="Courier New" panose="02070309020205020404" pitchFamily="49" charset="0"/>
              <a:buChar char="o"/>
              <a:defRPr/>
            </a:pPr>
            <a:r>
              <a:rPr lang="en-US" dirty="0"/>
              <a:t>steps may facilitate school psychologists’ efforts to enable the client to see and understand the implications of situational dynamics and personal values and perspectives</a:t>
            </a:r>
          </a:p>
          <a:p>
            <a:pPr marL="578358" lvl="1" indent="-285750" algn="l">
              <a:lnSpc>
                <a:spcPct val="100000"/>
              </a:lnSpc>
              <a:spcBef>
                <a:spcPts val="0"/>
              </a:spcBef>
              <a:spcAft>
                <a:spcPts val="0"/>
              </a:spcAft>
              <a:buFont typeface="Courier New" panose="02070309020205020404" pitchFamily="49" charset="0"/>
              <a:buChar char="o"/>
              <a:defRPr/>
            </a:pPr>
            <a:r>
              <a:rPr lang="en-US" dirty="0"/>
              <a:t>effort provides a strength-based perspective (vs. deficiency) and the freedom and safety to move away from a distressing problem in order to get “unstuck.”</a:t>
            </a:r>
          </a:p>
          <a:p>
            <a:pPr algn="l">
              <a:lnSpc>
                <a:spcPct val="100000"/>
              </a:lnSpc>
              <a:spcBef>
                <a:spcPts val="0"/>
              </a:spcBef>
              <a:buFont typeface="Arial" panose="020B0604020202020204" pitchFamily="34" charset="0"/>
              <a:buChar char="•"/>
              <a:defRPr/>
            </a:pPr>
            <a:endParaRPr lang="en-US" dirty="0"/>
          </a:p>
          <a:p>
            <a:pPr algn="l">
              <a:lnSpc>
                <a:spcPct val="100000"/>
              </a:lnSpc>
              <a:spcBef>
                <a:spcPts val="0"/>
              </a:spcBef>
              <a:buFont typeface="Arial" panose="020B0604020202020204" pitchFamily="34" charset="0"/>
              <a:buChar char="•"/>
              <a:defRPr/>
            </a:pPr>
            <a:r>
              <a:rPr lang="en-US" dirty="0"/>
              <a:t>The significance of engagement styles is not an ineffective style but rather the appropriateness of the given style to a particular context and problem.</a:t>
            </a: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626164" y="327990"/>
            <a:ext cx="11261035" cy="1338581"/>
          </a:xfrm>
        </p:spPr>
        <p:txBody>
          <a:bodyPr/>
          <a:lstStyle/>
          <a:p>
            <a:r>
              <a:rPr lang="en-US" dirty="0"/>
              <a:t>rapport and trust</a:t>
            </a:r>
            <a:endParaRPr lang="en-US" dirty="0">
              <a:solidFill>
                <a:schemeClr val="bg1"/>
              </a:solidFill>
            </a:endParaRPr>
          </a:p>
        </p:txBody>
      </p:sp>
    </p:spTree>
    <p:extLst>
      <p:ext uri="{BB962C8B-B14F-4D97-AF65-F5344CB8AC3E}">
        <p14:creationId xmlns:p14="http://schemas.microsoft.com/office/powerpoint/2010/main" val="4275100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137B-25FA-4F0A-B08E-894461CD9ED9}"/>
              </a:ext>
            </a:extLst>
          </p:cNvPr>
          <p:cNvSpPr>
            <a:spLocks noGrp="1"/>
          </p:cNvSpPr>
          <p:nvPr>
            <p:ph type="title"/>
          </p:nvPr>
        </p:nvSpPr>
        <p:spPr/>
        <p:txBody>
          <a:bodyPr/>
          <a:lstStyle/>
          <a:p>
            <a:r>
              <a:rPr lang="en-US" dirty="0"/>
              <a:t>What does self-reported Problem-solving data provide?</a:t>
            </a:r>
          </a:p>
        </p:txBody>
      </p:sp>
      <p:sp>
        <p:nvSpPr>
          <p:cNvPr id="3" name="Content Placeholder 2">
            <a:extLst>
              <a:ext uri="{FF2B5EF4-FFF2-40B4-BE49-F238E27FC236}">
                <a16:creationId xmlns:a16="http://schemas.microsoft.com/office/drawing/2014/main" id="{C33091CE-AA69-F0C7-0796-54BD01793BD3}"/>
              </a:ext>
            </a:extLst>
          </p:cNvPr>
          <p:cNvSpPr>
            <a:spLocks noGrp="1"/>
          </p:cNvSpPr>
          <p:nvPr>
            <p:ph idx="1"/>
          </p:nvPr>
        </p:nvSpPr>
        <p:spPr/>
        <p:txBody>
          <a:bodyPr/>
          <a:lstStyle/>
          <a:p>
            <a:r>
              <a:rPr lang="en-US" dirty="0"/>
              <a:t>Initial attention</a:t>
            </a:r>
          </a:p>
          <a:p>
            <a:pPr lvl="1"/>
            <a:r>
              <a:rPr lang="en-US" dirty="0"/>
              <a:t>Listen and List – context and social awareness</a:t>
            </a:r>
          </a:p>
          <a:p>
            <a:pPr lvl="1"/>
            <a:r>
              <a:rPr lang="en-US" dirty="0"/>
              <a:t>Brainstormed expressions</a:t>
            </a:r>
          </a:p>
          <a:p>
            <a:pPr lvl="1"/>
            <a:r>
              <a:rPr lang="en-US" dirty="0"/>
              <a:t>Reality-testing</a:t>
            </a:r>
          </a:p>
          <a:p>
            <a:pPr lvl="1"/>
            <a:endParaRPr lang="en-US" dirty="0"/>
          </a:p>
          <a:p>
            <a:r>
              <a:rPr lang="en-US" dirty="0"/>
              <a:t>Sustained attention</a:t>
            </a:r>
          </a:p>
          <a:p>
            <a:pPr lvl="1"/>
            <a:r>
              <a:rPr lang="en-US" dirty="0"/>
              <a:t>Identified challenge</a:t>
            </a:r>
          </a:p>
          <a:p>
            <a:pPr lvl="1"/>
            <a:r>
              <a:rPr lang="en-US" dirty="0"/>
              <a:t>Encourage – action plan and timeline</a:t>
            </a:r>
          </a:p>
        </p:txBody>
      </p:sp>
    </p:spTree>
    <p:extLst>
      <p:ext uri="{BB962C8B-B14F-4D97-AF65-F5344CB8AC3E}">
        <p14:creationId xmlns:p14="http://schemas.microsoft.com/office/powerpoint/2010/main" val="3574430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C1BD-0838-E181-144A-4D665B579A7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9F48EBF-CAFA-D95C-E83A-6281A4AD56E3}"/>
              </a:ext>
            </a:extLst>
          </p:cNvPr>
          <p:cNvSpPr>
            <a:spLocks noGrp="1"/>
          </p:cNvSpPr>
          <p:nvPr>
            <p:ph idx="1"/>
          </p:nvPr>
        </p:nvSpPr>
        <p:spPr/>
        <p:txBody>
          <a:bodyPr>
            <a:normAutofit fontScale="70000" lnSpcReduction="20000"/>
          </a:bodyPr>
          <a:lstStyle/>
          <a:p>
            <a:pPr marL="0" indent="-457200">
              <a:buNone/>
            </a:pPr>
            <a:r>
              <a:rPr lang="en-US" dirty="0"/>
              <a:t>        American Psychological Association, (2017). Multicultural Guidelines: An ecological approach to context, identity, and Intersectionality. Prepared by the Task Force on Revisioning the multicultural guidelines for the 21</a:t>
            </a:r>
            <a:r>
              <a:rPr lang="en-US" baseline="30000" dirty="0"/>
              <a:t>st</a:t>
            </a:r>
            <a:r>
              <a:rPr lang="en-US" dirty="0"/>
              <a:t> century.</a:t>
            </a:r>
          </a:p>
          <a:p>
            <a:pPr indent="-457200"/>
            <a:r>
              <a:rPr lang="en-US" dirty="0"/>
              <a:t>CASEL (2017). Social and emotional learning. </a:t>
            </a:r>
            <a:r>
              <a:rPr lang="en-US" dirty="0">
                <a:hlinkClick r:id="rId2"/>
              </a:rPr>
              <a:t>www.casel.org</a:t>
            </a:r>
            <a:r>
              <a:rPr lang="en-US" dirty="0"/>
              <a:t> </a:t>
            </a:r>
          </a:p>
          <a:p>
            <a:pPr indent="-457200"/>
            <a:r>
              <a:rPr lang="en-US" dirty="0"/>
              <a:t>Guerra, N. S. (2015). Clinical problem solving: Case management. Lexington Books, an imprint of the Rowman &amp;Littlefield Publishing Group, Inc.</a:t>
            </a:r>
          </a:p>
          <a:p>
            <a:pPr indent="-457200"/>
            <a:r>
              <a:rPr lang="en-US" sz="1800" dirty="0">
                <a:effectLst/>
                <a:latin typeface="Calibri" panose="020F0502020204030204" pitchFamily="34" charset="0"/>
                <a:ea typeface="Calibri" panose="020F0502020204030204" pitchFamily="34" charset="0"/>
                <a:cs typeface="Times New Roman" panose="02020603050405020304" pitchFamily="18" charset="0"/>
              </a:rPr>
              <a:t>Guerra, N. S., Hernandez, A., Hector, A. M., &amp; Crosby, S. (2015). Listen-Identify-Brainstorm-Reality-Test-Encourage (LIBRE) Problem-Solving Model: Addressing Special Education Teacher Attrition through a Cognitive-Behavioral Approach to Teacher Induction. Action in Teacher Education, 37(4), 334–354.</a:t>
            </a:r>
            <a:endParaRPr lang="en-US" dirty="0"/>
          </a:p>
          <a:p>
            <a:pPr indent="-457200"/>
            <a:r>
              <a:rPr lang="en-US" dirty="0"/>
              <a:t>Guerra, N. S. (2009). LIBRE Stick Figure Tool: A graphic organizer to foster self-regulated social cognitive problem solving. Intervention in School and Clinic, 44,(4), 229-233.</a:t>
            </a:r>
          </a:p>
          <a:p>
            <a:pPr indent="-457200"/>
            <a:r>
              <a:rPr lang="en-US" dirty="0"/>
              <a:t>Guerra, N. S. (2007). LIBRE model: Engagement styles in counseling. Journal of Employment Counseling, 44, 2-10.</a:t>
            </a:r>
          </a:p>
        </p:txBody>
      </p:sp>
    </p:spTree>
    <p:extLst>
      <p:ext uri="{BB962C8B-B14F-4D97-AF65-F5344CB8AC3E}">
        <p14:creationId xmlns:p14="http://schemas.microsoft.com/office/powerpoint/2010/main" val="1388510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96120"/>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Please contact Dr. Norma Guerra at </a:t>
            </a:r>
            <a:r>
              <a:rPr lang="en-US" dirty="0">
                <a:hlinkClick r:id="rId2"/>
              </a:rPr>
              <a:t>norma.guerra@utsa.edu</a:t>
            </a:r>
            <a:r>
              <a:rPr lang="en-US" dirty="0"/>
              <a:t> with any questions.</a:t>
            </a:r>
          </a:p>
        </p:txBody>
      </p:sp>
    </p:spTree>
    <p:extLst>
      <p:ext uri="{BB962C8B-B14F-4D97-AF65-F5344CB8AC3E}">
        <p14:creationId xmlns:p14="http://schemas.microsoft.com/office/powerpoint/2010/main" val="3774964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2231136" y="467418"/>
            <a:ext cx="7729728" cy="1188720"/>
          </a:xfrm>
          <a:solidFill>
            <a:srgbClr val="FFFFFF"/>
          </a:solidFill>
        </p:spPr>
        <p:txBody>
          <a:bodyPr vert="horz" lIns="182880" tIns="182880" rIns="182880" bIns="182880" rtlCol="0" anchor="ctr">
            <a:normAutofit/>
          </a:bodyPr>
          <a:lstStyle/>
          <a:p>
            <a:r>
              <a:rPr lang="en-US" sz="2800" dirty="0"/>
              <a:t>How doe</a:t>
            </a:r>
            <a:r>
              <a:rPr lang="en-US" sz="2800" kern="1200" cap="all" spc="200" baseline="0" dirty="0">
                <a:solidFill>
                  <a:srgbClr val="262626"/>
                </a:solidFill>
                <a:latin typeface="+mj-lt"/>
                <a:ea typeface="+mj-ea"/>
                <a:cs typeface="+mj-cs"/>
              </a:rPr>
              <a:t>s the LIBRE Model work?</a:t>
            </a:r>
          </a:p>
        </p:txBody>
      </p:sp>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1706062" y="2291261"/>
            <a:ext cx="8779512" cy="36125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228600" algn="l">
              <a:buClr>
                <a:schemeClr val="accent2"/>
              </a:buClr>
              <a:buFont typeface="Arial" panose="020B0604020202020204" pitchFamily="34" charset="0"/>
              <a:buChar char="•"/>
            </a:pPr>
            <a:r>
              <a:rPr lang="en-US" sz="2000" dirty="0">
                <a:solidFill>
                  <a:srgbClr val="404040"/>
                </a:solidFill>
              </a:rPr>
              <a:t>The LIBRE Model is a problem-solving self-motivated exchange between a problem-solver (PS) and a facilitator. The LIBRE Model exchange consists of five prompts; the first letter of each results in an acronym for </a:t>
            </a:r>
            <a:r>
              <a:rPr lang="en-US" sz="2000" b="1" dirty="0">
                <a:solidFill>
                  <a:srgbClr val="404040"/>
                </a:solidFill>
              </a:rPr>
              <a:t>L-listen and list</a:t>
            </a:r>
            <a:r>
              <a:rPr lang="en-US" sz="2000" dirty="0">
                <a:solidFill>
                  <a:srgbClr val="404040"/>
                </a:solidFill>
              </a:rPr>
              <a:t>, </a:t>
            </a:r>
            <a:r>
              <a:rPr lang="en-US" sz="2000" b="1" dirty="0">
                <a:solidFill>
                  <a:srgbClr val="404040"/>
                </a:solidFill>
              </a:rPr>
              <a:t>I-identify a concern</a:t>
            </a:r>
            <a:r>
              <a:rPr lang="en-US" sz="2000" dirty="0">
                <a:solidFill>
                  <a:srgbClr val="404040"/>
                </a:solidFill>
              </a:rPr>
              <a:t>, </a:t>
            </a:r>
            <a:r>
              <a:rPr lang="en-US" sz="2000" b="1" dirty="0">
                <a:solidFill>
                  <a:srgbClr val="404040"/>
                </a:solidFill>
              </a:rPr>
              <a:t>B-brainstorm</a:t>
            </a:r>
            <a:r>
              <a:rPr lang="en-US" sz="2000" dirty="0">
                <a:solidFill>
                  <a:srgbClr val="404040"/>
                </a:solidFill>
              </a:rPr>
              <a:t>, </a:t>
            </a:r>
            <a:r>
              <a:rPr lang="en-US" sz="2000" b="1" dirty="0">
                <a:solidFill>
                  <a:srgbClr val="404040"/>
                </a:solidFill>
              </a:rPr>
              <a:t>R-reality-test</a:t>
            </a:r>
            <a:r>
              <a:rPr lang="en-US" sz="2000" dirty="0">
                <a:solidFill>
                  <a:srgbClr val="404040"/>
                </a:solidFill>
              </a:rPr>
              <a:t>, and </a:t>
            </a:r>
            <a:r>
              <a:rPr lang="en-US" sz="2000" b="1" dirty="0">
                <a:solidFill>
                  <a:srgbClr val="404040"/>
                </a:solidFill>
              </a:rPr>
              <a:t>E-encourage</a:t>
            </a:r>
            <a:r>
              <a:rPr lang="en-US" sz="2000" dirty="0">
                <a:solidFill>
                  <a:srgbClr val="404040"/>
                </a:solidFill>
              </a:rPr>
              <a:t>, giving the model its name.</a:t>
            </a:r>
          </a:p>
          <a:p>
            <a:pPr marL="342900" indent="-228600" algn="l">
              <a:buClr>
                <a:schemeClr val="accent2"/>
              </a:buClr>
              <a:buFont typeface="Arial" panose="020B0604020202020204" pitchFamily="34" charset="0"/>
              <a:buChar char="•"/>
            </a:pPr>
            <a:r>
              <a:rPr lang="en-US" sz="2000" dirty="0">
                <a:solidFill>
                  <a:srgbClr val="404040"/>
                </a:solidFill>
              </a:rPr>
              <a:t>It encourages active participation with a structured five-step process to examine and with self-reflection modify behavior. </a:t>
            </a:r>
          </a:p>
          <a:p>
            <a:pPr marL="342900" indent="-228600" algn="l">
              <a:buClr>
                <a:schemeClr val="accent2"/>
              </a:buClr>
              <a:buFont typeface="Arial" panose="020B0604020202020204" pitchFamily="34" charset="0"/>
              <a:buChar char="•"/>
            </a:pPr>
            <a:r>
              <a:rPr lang="en-US" sz="2000" dirty="0">
                <a:solidFill>
                  <a:srgbClr val="404040"/>
                </a:solidFill>
              </a:rPr>
              <a:t>Central to the LIBRE model is a focus on self-regulated attentiveness and problem management. </a:t>
            </a:r>
          </a:p>
          <a:p>
            <a:pPr marL="342900" indent="-228600" algn="l">
              <a:buClr>
                <a:schemeClr val="accent2"/>
              </a:buClr>
              <a:buFont typeface="Arial" panose="020B0604020202020204" pitchFamily="34" charset="0"/>
              <a:buChar char="•"/>
            </a:pPr>
            <a:r>
              <a:rPr lang="en-US" sz="2000" dirty="0">
                <a:solidFill>
                  <a:srgbClr val="404040"/>
                </a:solidFill>
              </a:rPr>
              <a:t>Introduces the opportunity for self-reporting and monitoring.</a:t>
            </a:r>
          </a:p>
          <a:p>
            <a:pPr marL="342900" indent="-228600" algn="l">
              <a:buClr>
                <a:schemeClr val="accent2"/>
              </a:buClr>
              <a:buFont typeface="Arial" panose="020B0604020202020204" pitchFamily="34" charset="0"/>
              <a:buChar char="•"/>
            </a:pPr>
            <a:endParaRPr lang="en-US" sz="2000" dirty="0">
              <a:solidFill>
                <a:srgbClr val="404040"/>
              </a:solidFill>
            </a:endParaRPr>
          </a:p>
          <a:p>
            <a:pPr marL="342900" indent="-228600" algn="l">
              <a:buClr>
                <a:schemeClr val="accent2"/>
              </a:buClr>
              <a:buFont typeface="Arial" panose="020B0604020202020204" pitchFamily="34" charset="0"/>
              <a:buChar char="•"/>
            </a:pPr>
            <a:endParaRPr lang="en-US" sz="2000" dirty="0">
              <a:solidFill>
                <a:srgbClr val="404040"/>
              </a:solidFill>
            </a:endParaRPr>
          </a:p>
        </p:txBody>
      </p:sp>
    </p:spTree>
    <p:extLst>
      <p:ext uri="{BB962C8B-B14F-4D97-AF65-F5344CB8AC3E}">
        <p14:creationId xmlns:p14="http://schemas.microsoft.com/office/powerpoint/2010/main" val="157737358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87651AC-EA46-4962-A746-DDC88307CEDB}"/>
              </a:ext>
            </a:extLst>
          </p:cNvPr>
          <p:cNvGraphicFramePr>
            <a:graphicFrameLocks noGrp="1"/>
          </p:cNvGraphicFramePr>
          <p:nvPr>
            <p:ph idx="1"/>
            <p:extLst>
              <p:ext uri="{D42A27DB-BD31-4B8C-83A1-F6EECF244321}">
                <p14:modId xmlns:p14="http://schemas.microsoft.com/office/powerpoint/2010/main" val="1990779771"/>
              </p:ext>
            </p:extLst>
          </p:nvPr>
        </p:nvGraphicFramePr>
        <p:xfrm>
          <a:off x="804334" y="931353"/>
          <a:ext cx="10583333" cy="4995299"/>
        </p:xfrm>
        <a:graphic>
          <a:graphicData uri="http://schemas.openxmlformats.org/drawingml/2006/table">
            <a:tbl>
              <a:tblPr firstRow="1" firstCol="1" bandRow="1">
                <a:tableStyleId>{69012ECD-51FC-41F1-AA8D-1B2483CD663E}</a:tableStyleId>
              </a:tblPr>
              <a:tblGrid>
                <a:gridCol w="1464439">
                  <a:extLst>
                    <a:ext uri="{9D8B030D-6E8A-4147-A177-3AD203B41FA5}">
                      <a16:colId xmlns:a16="http://schemas.microsoft.com/office/drawing/2014/main" val="3722726464"/>
                    </a:ext>
                  </a:extLst>
                </a:gridCol>
                <a:gridCol w="4722137">
                  <a:extLst>
                    <a:ext uri="{9D8B030D-6E8A-4147-A177-3AD203B41FA5}">
                      <a16:colId xmlns:a16="http://schemas.microsoft.com/office/drawing/2014/main" val="871362369"/>
                    </a:ext>
                  </a:extLst>
                </a:gridCol>
                <a:gridCol w="4396757">
                  <a:extLst>
                    <a:ext uri="{9D8B030D-6E8A-4147-A177-3AD203B41FA5}">
                      <a16:colId xmlns:a16="http://schemas.microsoft.com/office/drawing/2014/main" val="605643121"/>
                    </a:ext>
                  </a:extLst>
                </a:gridCol>
              </a:tblGrid>
              <a:tr h="400730">
                <a:tc>
                  <a:txBody>
                    <a:bodyPr/>
                    <a:lstStyle/>
                    <a:p>
                      <a:pPr marL="0" marR="0" algn="l" fontAlgn="t">
                        <a:lnSpc>
                          <a:spcPct val="107000"/>
                        </a:lnSpc>
                        <a:spcBef>
                          <a:spcPts val="0"/>
                        </a:spcBef>
                        <a:spcAft>
                          <a:spcPts val="0"/>
                        </a:spcAft>
                      </a:pPr>
                      <a:r>
                        <a:rPr lang="en-US" sz="1600" u="none" strike="noStrike" dirty="0">
                          <a:effectLst/>
                        </a:rPr>
                        <a:t>LIBRE steps</a:t>
                      </a:r>
                      <a:endParaRPr lang="en-US" sz="1600" b="1" i="0" u="none" strike="noStrike" dirty="0">
                        <a:solidFill>
                          <a:schemeClr val="tx1">
                            <a:lumMod val="75000"/>
                            <a:lumOff val="25000"/>
                          </a:schemeClr>
                        </a:solidFill>
                        <a:effectLst/>
                        <a:latin typeface="Arial" panose="020B0604020202020204" pitchFamily="34" charset="0"/>
                      </a:endParaRPr>
                    </a:p>
                  </a:txBody>
                  <a:tcPr marL="90787" marR="54473" marT="54473" marB="54473"/>
                </a:tc>
                <a:tc>
                  <a:txBody>
                    <a:bodyPr/>
                    <a:lstStyle/>
                    <a:p>
                      <a:pPr marL="0" marR="0" algn="l" fontAlgn="t">
                        <a:lnSpc>
                          <a:spcPct val="107000"/>
                        </a:lnSpc>
                        <a:spcBef>
                          <a:spcPts val="0"/>
                        </a:spcBef>
                        <a:spcAft>
                          <a:spcPts val="0"/>
                        </a:spcAft>
                        <a:tabLst>
                          <a:tab pos="619125" algn="l"/>
                        </a:tabLst>
                      </a:pPr>
                      <a:r>
                        <a:rPr lang="en-US" sz="1600" u="none" strike="noStrike" dirty="0">
                          <a:effectLst/>
                        </a:rPr>
                        <a:t>What is your prompt with this stage?</a:t>
                      </a:r>
                      <a:endParaRPr lang="en-US" sz="1600" b="1" i="0" u="none" strike="noStrike" dirty="0">
                        <a:solidFill>
                          <a:schemeClr val="tx1">
                            <a:lumMod val="75000"/>
                            <a:lumOff val="25000"/>
                          </a:schemeClr>
                        </a:solidFill>
                        <a:effectLst/>
                        <a:latin typeface="Arial" panose="020B0604020202020204" pitchFamily="34" charset="0"/>
                      </a:endParaRPr>
                    </a:p>
                  </a:txBody>
                  <a:tcPr marL="90787" marR="54473" marT="54473" marB="54473"/>
                </a:tc>
                <a:tc>
                  <a:txBody>
                    <a:bodyPr/>
                    <a:lstStyle/>
                    <a:p>
                      <a:pPr marL="0" marR="0" algn="l" fontAlgn="t">
                        <a:lnSpc>
                          <a:spcPct val="107000"/>
                        </a:lnSpc>
                        <a:spcBef>
                          <a:spcPts val="0"/>
                        </a:spcBef>
                        <a:spcAft>
                          <a:spcPts val="0"/>
                        </a:spcAft>
                      </a:pPr>
                      <a:r>
                        <a:rPr lang="en-US" sz="1600" u="none" strike="noStrike" dirty="0">
                          <a:effectLst/>
                        </a:rPr>
                        <a:t>What will happen within this stage?</a:t>
                      </a:r>
                      <a:endParaRPr lang="en-US" sz="1600" b="1" i="0" u="none" strike="noStrike" dirty="0">
                        <a:solidFill>
                          <a:schemeClr val="tx1">
                            <a:lumMod val="75000"/>
                            <a:lumOff val="25000"/>
                          </a:schemeClr>
                        </a:solidFill>
                        <a:effectLst/>
                        <a:latin typeface="Arial" panose="020B0604020202020204" pitchFamily="34" charset="0"/>
                      </a:endParaRPr>
                    </a:p>
                  </a:txBody>
                  <a:tcPr marL="90787" marR="54473" marT="54473" marB="54473"/>
                </a:tc>
                <a:extLst>
                  <a:ext uri="{0D108BD9-81ED-4DB2-BD59-A6C34878D82A}">
                    <a16:rowId xmlns:a16="http://schemas.microsoft.com/office/drawing/2014/main" val="950578057"/>
                  </a:ext>
                </a:extLst>
              </a:tr>
              <a:tr h="881192">
                <a:tc>
                  <a:txBody>
                    <a:bodyPr/>
                    <a:lstStyle/>
                    <a:p>
                      <a:pPr marL="0" marR="0" algn="l" fontAlgn="t">
                        <a:lnSpc>
                          <a:spcPct val="107000"/>
                        </a:lnSpc>
                        <a:spcBef>
                          <a:spcPts val="0"/>
                        </a:spcBef>
                        <a:spcAft>
                          <a:spcPts val="0"/>
                        </a:spcAft>
                      </a:pPr>
                      <a:r>
                        <a:rPr lang="en-US" sz="1800" u="none" strike="noStrike" dirty="0">
                          <a:effectLst/>
                        </a:rPr>
                        <a:t>Listen</a:t>
                      </a:r>
                      <a:endParaRPr lang="en-US" sz="1800" b="1" i="0" u="none" strike="noStrike" dirty="0">
                        <a:solidFill>
                          <a:schemeClr val="tx1">
                            <a:lumMod val="75000"/>
                            <a:lumOff val="25000"/>
                          </a:schemeClr>
                        </a:solidFill>
                        <a:effectLst/>
                        <a:latin typeface="Arial" panose="020B0604020202020204" pitchFamily="34" charset="0"/>
                      </a:endParaRPr>
                    </a:p>
                  </a:txBody>
                  <a:tcPr marL="90787" marR="47210" marT="47210" marB="47210"/>
                </a:tc>
                <a:tc>
                  <a:txBody>
                    <a:bodyPr/>
                    <a:lstStyle/>
                    <a:p>
                      <a:pPr marL="0" marR="0" algn="l" fontAlgn="t">
                        <a:spcBef>
                          <a:spcPts val="0"/>
                        </a:spcBef>
                        <a:spcAft>
                          <a:spcPts val="0"/>
                        </a:spcAft>
                      </a:pPr>
                      <a:r>
                        <a:rPr lang="en-US" sz="1200" u="none" strike="noStrike" dirty="0">
                          <a:effectLst/>
                        </a:rPr>
                        <a:t>Let's talk about what is going on with you. I will list/record everything you tell me. What concerns are you experiencing; what is going on (with you)? </a:t>
                      </a:r>
                      <a:endParaRPr lang="en-US" sz="1200" b="0" i="0" u="none" strike="noStrike" dirty="0">
                        <a:solidFill>
                          <a:schemeClr val="tx1">
                            <a:lumMod val="75000"/>
                            <a:lumOff val="25000"/>
                          </a:schemeClr>
                        </a:solidFill>
                        <a:effectLst/>
                        <a:latin typeface="Arial" panose="020B0604020202020204" pitchFamily="34" charset="0"/>
                      </a:endParaRPr>
                    </a:p>
                  </a:txBody>
                  <a:tcPr marL="90787" marR="47210" marT="47210" marB="47210"/>
                </a:tc>
                <a:tc>
                  <a:txBody>
                    <a:bodyPr/>
                    <a:lstStyle/>
                    <a:p>
                      <a:pPr marL="0" marR="0" algn="l" fontAlgn="t">
                        <a:spcBef>
                          <a:spcPts val="0"/>
                        </a:spcBef>
                        <a:spcAft>
                          <a:spcPts val="0"/>
                        </a:spcAft>
                      </a:pPr>
                      <a:r>
                        <a:rPr lang="en-US" sz="1200" u="none" strike="noStrike" dirty="0">
                          <a:effectLst/>
                        </a:rPr>
                        <a:t>Facilitator prompts the problem-solver (PS) with the question and then records the PS's response. This information is written on the 'hair' of the LIBRE Model Stick Figure Tool (LMSFT). </a:t>
                      </a:r>
                      <a:endParaRPr lang="en-US" sz="1200" b="0" i="0" u="none" strike="noStrike" dirty="0">
                        <a:solidFill>
                          <a:schemeClr val="tx1">
                            <a:lumMod val="75000"/>
                            <a:lumOff val="25000"/>
                          </a:schemeClr>
                        </a:solidFill>
                        <a:effectLst/>
                        <a:latin typeface="Arial" panose="020B0604020202020204" pitchFamily="34" charset="0"/>
                      </a:endParaRPr>
                    </a:p>
                  </a:txBody>
                  <a:tcPr marL="90787" marR="47210" marT="47210" marB="47210"/>
                </a:tc>
                <a:extLst>
                  <a:ext uri="{0D108BD9-81ED-4DB2-BD59-A6C34878D82A}">
                    <a16:rowId xmlns:a16="http://schemas.microsoft.com/office/drawing/2014/main" val="2728377236"/>
                  </a:ext>
                </a:extLst>
              </a:tr>
              <a:tr h="692582">
                <a:tc>
                  <a:txBody>
                    <a:bodyPr/>
                    <a:lstStyle/>
                    <a:p>
                      <a:pPr marL="0" marR="0" algn="l" fontAlgn="t">
                        <a:lnSpc>
                          <a:spcPct val="107000"/>
                        </a:lnSpc>
                        <a:spcBef>
                          <a:spcPts val="0"/>
                        </a:spcBef>
                        <a:spcAft>
                          <a:spcPts val="0"/>
                        </a:spcAft>
                      </a:pPr>
                      <a:r>
                        <a:rPr lang="en-US" sz="1800" u="none" strike="noStrike" dirty="0">
                          <a:effectLst/>
                        </a:rPr>
                        <a:t>Identify</a:t>
                      </a:r>
                      <a:endParaRPr lang="en-US" sz="1800" b="1" i="0" u="none" strike="noStrike" dirty="0">
                        <a:solidFill>
                          <a:schemeClr val="tx1">
                            <a:lumMod val="75000"/>
                            <a:lumOff val="25000"/>
                          </a:schemeClr>
                        </a:solidFill>
                        <a:effectLst/>
                        <a:latin typeface="Arial" panose="020B0604020202020204" pitchFamily="34" charset="0"/>
                      </a:endParaRPr>
                    </a:p>
                  </a:txBody>
                  <a:tcPr marL="90787" marR="47210" marT="47210" marB="47210"/>
                </a:tc>
                <a:tc>
                  <a:txBody>
                    <a:bodyPr/>
                    <a:lstStyle/>
                    <a:p>
                      <a:pPr marL="0" marR="0" algn="l" fontAlgn="t">
                        <a:spcBef>
                          <a:spcPts val="0"/>
                        </a:spcBef>
                        <a:spcAft>
                          <a:spcPts val="0"/>
                        </a:spcAft>
                      </a:pPr>
                      <a:r>
                        <a:rPr lang="en-US" sz="1200" u="none" strike="noStrike" dirty="0">
                          <a:effectLst/>
                        </a:rPr>
                        <a:t>Of everything you have identified as concerns, which one would you like for us to explore during this time together? If you made that concern a question what is the question? </a:t>
                      </a:r>
                      <a:endParaRPr lang="en-US" sz="1200" b="0" i="0" u="none" strike="noStrike" dirty="0">
                        <a:solidFill>
                          <a:schemeClr val="tx1">
                            <a:lumMod val="75000"/>
                            <a:lumOff val="25000"/>
                          </a:schemeClr>
                        </a:solidFill>
                        <a:effectLst/>
                        <a:latin typeface="Arial" panose="020B0604020202020204" pitchFamily="34" charset="0"/>
                      </a:endParaRPr>
                    </a:p>
                  </a:txBody>
                  <a:tcPr marL="90787" marR="47210" marT="47210" marB="47210"/>
                </a:tc>
                <a:tc>
                  <a:txBody>
                    <a:bodyPr/>
                    <a:lstStyle/>
                    <a:p>
                      <a:pPr marL="0" marR="0" algn="l" fontAlgn="t">
                        <a:spcBef>
                          <a:spcPts val="0"/>
                        </a:spcBef>
                        <a:spcAft>
                          <a:spcPts val="0"/>
                        </a:spcAft>
                      </a:pPr>
                      <a:r>
                        <a:rPr lang="en-US" sz="1200" u="none" strike="noStrike" dirty="0">
                          <a:effectLst/>
                        </a:rPr>
                        <a:t>PS identifies one concern and develops a question. For example, "What can I do to handle my stress?". Facilitator records the question on the "shoulders" of the LMSFT. </a:t>
                      </a:r>
                      <a:endParaRPr lang="en-US" sz="1200" b="0" i="0" u="none" strike="noStrike" dirty="0">
                        <a:solidFill>
                          <a:schemeClr val="tx1">
                            <a:lumMod val="75000"/>
                            <a:lumOff val="25000"/>
                          </a:schemeClr>
                        </a:solidFill>
                        <a:effectLst/>
                        <a:latin typeface="Arial" panose="020B0604020202020204" pitchFamily="34" charset="0"/>
                      </a:endParaRPr>
                    </a:p>
                  </a:txBody>
                  <a:tcPr marL="90787" marR="47210" marT="47210" marB="47210"/>
                </a:tc>
                <a:extLst>
                  <a:ext uri="{0D108BD9-81ED-4DB2-BD59-A6C34878D82A}">
                    <a16:rowId xmlns:a16="http://schemas.microsoft.com/office/drawing/2014/main" val="143709034"/>
                  </a:ext>
                </a:extLst>
              </a:tr>
              <a:tr h="881192">
                <a:tc>
                  <a:txBody>
                    <a:bodyPr/>
                    <a:lstStyle/>
                    <a:p>
                      <a:pPr marL="0" marR="0" algn="l" fontAlgn="t">
                        <a:lnSpc>
                          <a:spcPct val="107000"/>
                        </a:lnSpc>
                        <a:spcBef>
                          <a:spcPts val="0"/>
                        </a:spcBef>
                        <a:spcAft>
                          <a:spcPts val="0"/>
                        </a:spcAft>
                      </a:pPr>
                      <a:r>
                        <a:rPr lang="en-US" sz="1800" u="none" strike="noStrike" dirty="0">
                          <a:effectLst/>
                        </a:rPr>
                        <a:t>Brainstorm</a:t>
                      </a:r>
                      <a:endParaRPr lang="en-US" sz="1800" b="1" i="0" u="none" strike="noStrike" dirty="0">
                        <a:solidFill>
                          <a:schemeClr val="tx1">
                            <a:lumMod val="75000"/>
                            <a:lumOff val="25000"/>
                          </a:schemeClr>
                        </a:solidFill>
                        <a:effectLst/>
                        <a:latin typeface="Arial" panose="020B0604020202020204" pitchFamily="34" charset="0"/>
                      </a:endParaRPr>
                    </a:p>
                  </a:txBody>
                  <a:tcPr marL="90787" marR="47210" marT="47210" marB="47210"/>
                </a:tc>
                <a:tc>
                  <a:txBody>
                    <a:bodyPr/>
                    <a:lstStyle/>
                    <a:p>
                      <a:pPr marL="0" marR="0" algn="l" fontAlgn="t">
                        <a:spcBef>
                          <a:spcPts val="0"/>
                        </a:spcBef>
                        <a:spcAft>
                          <a:spcPts val="0"/>
                        </a:spcAft>
                      </a:pPr>
                      <a:r>
                        <a:rPr lang="en-US" sz="1200" u="none" strike="noStrike" dirty="0">
                          <a:effectLst/>
                        </a:rPr>
                        <a:t>In response to the question you identified, list all possible solutions you can think of making sure that you say everything that you think of whether it is </a:t>
                      </a:r>
                    </a:p>
                    <a:p>
                      <a:pPr marL="0" marR="0" algn="l" fontAlgn="t">
                        <a:spcBef>
                          <a:spcPts val="0"/>
                        </a:spcBef>
                        <a:spcAft>
                          <a:spcPts val="0"/>
                        </a:spcAft>
                      </a:pPr>
                      <a:r>
                        <a:rPr lang="en-US" sz="1200" u="none" strike="noStrike" dirty="0">
                          <a:effectLst/>
                        </a:rPr>
                        <a:t>realistic or unrealistic. </a:t>
                      </a:r>
                      <a:endParaRPr lang="en-US" sz="1200" b="0" i="0" u="none" strike="noStrike" dirty="0">
                        <a:solidFill>
                          <a:schemeClr val="tx1">
                            <a:lumMod val="75000"/>
                            <a:lumOff val="25000"/>
                          </a:schemeClr>
                        </a:solidFill>
                        <a:effectLst/>
                        <a:latin typeface="Arial" panose="020B0604020202020204" pitchFamily="34" charset="0"/>
                      </a:endParaRPr>
                    </a:p>
                  </a:txBody>
                  <a:tcPr marL="90787" marR="47210" marT="47210" marB="47210"/>
                </a:tc>
                <a:tc>
                  <a:txBody>
                    <a:bodyPr/>
                    <a:lstStyle/>
                    <a:p>
                      <a:pPr marL="0" marR="0" algn="l" fontAlgn="t">
                        <a:spcBef>
                          <a:spcPts val="0"/>
                        </a:spcBef>
                        <a:spcAft>
                          <a:spcPts val="0"/>
                        </a:spcAft>
                      </a:pPr>
                      <a:r>
                        <a:rPr lang="en-US" sz="1200" u="none" strike="noStrike" dirty="0">
                          <a:effectLst/>
                        </a:rPr>
                        <a:t>Facilitator offers open-ended questions to encourage the PS's exploration of options for addressing the identified concern. This listing is written on the left side of the LMSFT. </a:t>
                      </a:r>
                      <a:endParaRPr lang="en-US" sz="1200" b="0" i="0" u="none" strike="noStrike" dirty="0">
                        <a:solidFill>
                          <a:schemeClr val="tx1">
                            <a:lumMod val="75000"/>
                            <a:lumOff val="25000"/>
                          </a:schemeClr>
                        </a:solidFill>
                        <a:effectLst/>
                        <a:latin typeface="Arial" panose="020B0604020202020204" pitchFamily="34" charset="0"/>
                      </a:endParaRPr>
                    </a:p>
                  </a:txBody>
                  <a:tcPr marL="90787" marR="47210" marT="47210" marB="47210"/>
                </a:tc>
                <a:extLst>
                  <a:ext uri="{0D108BD9-81ED-4DB2-BD59-A6C34878D82A}">
                    <a16:rowId xmlns:a16="http://schemas.microsoft.com/office/drawing/2014/main" val="3189694731"/>
                  </a:ext>
                </a:extLst>
              </a:tr>
              <a:tr h="881192">
                <a:tc>
                  <a:txBody>
                    <a:bodyPr/>
                    <a:lstStyle/>
                    <a:p>
                      <a:pPr marL="0" marR="0" algn="l" fontAlgn="t">
                        <a:lnSpc>
                          <a:spcPct val="107000"/>
                        </a:lnSpc>
                        <a:spcBef>
                          <a:spcPts val="0"/>
                        </a:spcBef>
                        <a:spcAft>
                          <a:spcPts val="0"/>
                        </a:spcAft>
                      </a:pPr>
                      <a:r>
                        <a:rPr lang="en-US" sz="1800" u="none" strike="noStrike" dirty="0">
                          <a:effectLst/>
                        </a:rPr>
                        <a:t>Reality-test</a:t>
                      </a:r>
                      <a:endParaRPr lang="en-US" sz="1800" b="1" i="0" u="none" strike="noStrike" dirty="0">
                        <a:solidFill>
                          <a:schemeClr val="tx1">
                            <a:lumMod val="75000"/>
                            <a:lumOff val="25000"/>
                          </a:schemeClr>
                        </a:solidFill>
                        <a:effectLst/>
                        <a:latin typeface="Arial" panose="020B0604020202020204" pitchFamily="34" charset="0"/>
                      </a:endParaRPr>
                    </a:p>
                  </a:txBody>
                  <a:tcPr marL="90787" marR="47210" marT="47210" marB="47210"/>
                </a:tc>
                <a:tc>
                  <a:txBody>
                    <a:bodyPr/>
                    <a:lstStyle/>
                    <a:p>
                      <a:pPr marL="0" marR="0" algn="l" fontAlgn="t">
                        <a:spcBef>
                          <a:spcPts val="0"/>
                        </a:spcBef>
                        <a:spcAft>
                          <a:spcPts val="0"/>
                        </a:spcAft>
                      </a:pPr>
                      <a:r>
                        <a:rPr lang="en-US" sz="1200" u="none" strike="noStrike" dirty="0">
                          <a:effectLst/>
                        </a:rPr>
                        <a:t>Let's now eliminate all nonworking options by crossing them out. Of those remaining, if you did complete this action, what would it look like? </a:t>
                      </a:r>
                      <a:endParaRPr lang="en-US" sz="1200" b="0" i="0" u="none" strike="noStrike" dirty="0">
                        <a:solidFill>
                          <a:schemeClr val="tx1">
                            <a:lumMod val="75000"/>
                            <a:lumOff val="25000"/>
                          </a:schemeClr>
                        </a:solidFill>
                        <a:effectLst/>
                        <a:latin typeface="Arial" panose="020B0604020202020204" pitchFamily="34" charset="0"/>
                      </a:endParaRPr>
                    </a:p>
                  </a:txBody>
                  <a:tcPr marL="90787" marR="47210" marT="47210" marB="47210"/>
                </a:tc>
                <a:tc>
                  <a:txBody>
                    <a:bodyPr/>
                    <a:lstStyle/>
                    <a:p>
                      <a:pPr marL="0" marR="0" algn="l" fontAlgn="t">
                        <a:spcBef>
                          <a:spcPts val="0"/>
                        </a:spcBef>
                        <a:spcAft>
                          <a:spcPts val="0"/>
                        </a:spcAft>
                      </a:pPr>
                      <a:r>
                        <a:rPr lang="en-US" sz="1200" u="none" strike="noStrike" dirty="0">
                          <a:effectLst/>
                        </a:rPr>
                        <a:t>Facilitator works with the PS in exploring consequences (positive and negative) involved in pursuing each option. The responses to: "what it would look like if the option was completed", are written on the right side of the LMSFT. </a:t>
                      </a:r>
                      <a:endParaRPr lang="en-US" sz="1200" b="0" i="0" u="none" strike="noStrike" dirty="0">
                        <a:solidFill>
                          <a:schemeClr val="tx1">
                            <a:lumMod val="75000"/>
                            <a:lumOff val="25000"/>
                          </a:schemeClr>
                        </a:solidFill>
                        <a:effectLst/>
                        <a:latin typeface="Arial" panose="020B0604020202020204" pitchFamily="34" charset="0"/>
                      </a:endParaRPr>
                    </a:p>
                  </a:txBody>
                  <a:tcPr marL="90787" marR="47210" marT="47210" marB="47210"/>
                </a:tc>
                <a:extLst>
                  <a:ext uri="{0D108BD9-81ED-4DB2-BD59-A6C34878D82A}">
                    <a16:rowId xmlns:a16="http://schemas.microsoft.com/office/drawing/2014/main" val="3433134024"/>
                  </a:ext>
                </a:extLst>
              </a:tr>
              <a:tr h="1258411">
                <a:tc>
                  <a:txBody>
                    <a:bodyPr/>
                    <a:lstStyle/>
                    <a:p>
                      <a:pPr marL="0" marR="0" algn="l" fontAlgn="t">
                        <a:lnSpc>
                          <a:spcPct val="107000"/>
                        </a:lnSpc>
                        <a:spcBef>
                          <a:spcPts val="0"/>
                        </a:spcBef>
                        <a:spcAft>
                          <a:spcPts val="0"/>
                        </a:spcAft>
                      </a:pPr>
                      <a:r>
                        <a:rPr lang="en-US" sz="1800" u="none" strike="noStrike" dirty="0">
                          <a:effectLst/>
                        </a:rPr>
                        <a:t>Encourage</a:t>
                      </a:r>
                      <a:endParaRPr lang="en-US" sz="1800" b="1" i="0" u="none" strike="noStrike" dirty="0">
                        <a:solidFill>
                          <a:schemeClr val="tx1">
                            <a:lumMod val="75000"/>
                            <a:lumOff val="25000"/>
                          </a:schemeClr>
                        </a:solidFill>
                        <a:effectLst/>
                        <a:latin typeface="Arial" panose="020B0604020202020204" pitchFamily="34" charset="0"/>
                      </a:endParaRPr>
                    </a:p>
                  </a:txBody>
                  <a:tcPr marL="90787" marR="47210" marT="47210" marB="47210"/>
                </a:tc>
                <a:tc>
                  <a:txBody>
                    <a:bodyPr/>
                    <a:lstStyle/>
                    <a:p>
                      <a:pPr marL="0" marR="0" algn="l" fontAlgn="t">
                        <a:spcBef>
                          <a:spcPts val="0"/>
                        </a:spcBef>
                        <a:spcAft>
                          <a:spcPts val="0"/>
                        </a:spcAft>
                      </a:pPr>
                      <a:r>
                        <a:rPr lang="en-US" sz="1200" u="none" strike="noStrike" dirty="0">
                          <a:effectLst/>
                        </a:rPr>
                        <a:t>There are three parts to this step: (1) list the steps to </a:t>
                      </a:r>
                    </a:p>
                    <a:p>
                      <a:pPr marL="0" marR="0" algn="l" fontAlgn="t">
                        <a:spcBef>
                          <a:spcPts val="0"/>
                        </a:spcBef>
                        <a:spcAft>
                          <a:spcPts val="0"/>
                        </a:spcAft>
                      </a:pPr>
                      <a:r>
                        <a:rPr lang="en-US" sz="1200" u="none" strike="noStrike" dirty="0">
                          <a:effectLst/>
                        </a:rPr>
                        <a:t>your best solution, (2) what is the timeline for each </a:t>
                      </a:r>
                    </a:p>
                    <a:p>
                      <a:pPr marL="0" marR="0" algn="l" fontAlgn="t">
                        <a:spcBef>
                          <a:spcPts val="0"/>
                        </a:spcBef>
                        <a:spcAft>
                          <a:spcPts val="0"/>
                        </a:spcAft>
                      </a:pPr>
                      <a:r>
                        <a:rPr lang="en-US" sz="1200" u="none" strike="noStrike" dirty="0">
                          <a:effectLst/>
                        </a:rPr>
                        <a:t>Step, and (3) what word would you offer to yourself as </a:t>
                      </a:r>
                    </a:p>
                    <a:p>
                      <a:pPr marL="0" marR="0" algn="l" fontAlgn="t">
                        <a:spcBef>
                          <a:spcPts val="0"/>
                        </a:spcBef>
                        <a:spcAft>
                          <a:spcPts val="0"/>
                        </a:spcAft>
                      </a:pPr>
                      <a:r>
                        <a:rPr lang="en-US" sz="1200" u="none" strike="noStrike" dirty="0">
                          <a:effectLst/>
                        </a:rPr>
                        <a:t>encouragement for the completion of this activity? </a:t>
                      </a:r>
                      <a:endParaRPr lang="en-US" sz="1200" b="0" i="0" u="none" strike="noStrike" dirty="0">
                        <a:solidFill>
                          <a:schemeClr val="tx1">
                            <a:lumMod val="75000"/>
                            <a:lumOff val="25000"/>
                          </a:schemeClr>
                        </a:solidFill>
                        <a:effectLst/>
                        <a:latin typeface="Arial" panose="020B0604020202020204" pitchFamily="34" charset="0"/>
                      </a:endParaRPr>
                    </a:p>
                  </a:txBody>
                  <a:tcPr marL="90787" marR="47210" marT="47210" marB="47210"/>
                </a:tc>
                <a:tc>
                  <a:txBody>
                    <a:bodyPr/>
                    <a:lstStyle/>
                    <a:p>
                      <a:pPr marL="0" marR="0" algn="l" fontAlgn="t">
                        <a:spcBef>
                          <a:spcPts val="0"/>
                        </a:spcBef>
                        <a:spcAft>
                          <a:spcPts val="0"/>
                        </a:spcAft>
                      </a:pPr>
                      <a:r>
                        <a:rPr lang="en-US" sz="1200" u="none" strike="noStrike" dirty="0">
                          <a:effectLst/>
                        </a:rPr>
                        <a:t>Facilitator affirms with re-statements and summaries. Facilitator re-states the ground rules of a respectful, safe, and confidential opportunity to explore the self-identified problem or concern. Response to (1) is written on the left side; (2) is written on the right side and (3) is under the LMSFT. </a:t>
                      </a:r>
                      <a:endParaRPr lang="en-US" sz="1200" b="0" i="0" u="none" strike="noStrike" dirty="0">
                        <a:solidFill>
                          <a:schemeClr val="tx1">
                            <a:lumMod val="75000"/>
                            <a:lumOff val="25000"/>
                          </a:schemeClr>
                        </a:solidFill>
                        <a:effectLst/>
                        <a:latin typeface="Arial" panose="020B0604020202020204" pitchFamily="34" charset="0"/>
                      </a:endParaRPr>
                    </a:p>
                  </a:txBody>
                  <a:tcPr marL="90787" marR="47210" marT="47210" marB="47210"/>
                </a:tc>
                <a:extLst>
                  <a:ext uri="{0D108BD9-81ED-4DB2-BD59-A6C34878D82A}">
                    <a16:rowId xmlns:a16="http://schemas.microsoft.com/office/drawing/2014/main" val="1782618580"/>
                  </a:ext>
                </a:extLst>
              </a:tr>
            </a:tbl>
          </a:graphicData>
        </a:graphic>
      </p:graphicFrame>
    </p:spTree>
    <p:extLst>
      <p:ext uri="{BB962C8B-B14F-4D97-AF65-F5344CB8AC3E}">
        <p14:creationId xmlns:p14="http://schemas.microsoft.com/office/powerpoint/2010/main" val="105848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5D96-3A18-D71A-EE6D-2DF8FBD1B754}"/>
              </a:ext>
            </a:extLst>
          </p:cNvPr>
          <p:cNvSpPr>
            <a:spLocks noGrp="1"/>
          </p:cNvSpPr>
          <p:nvPr>
            <p:ph type="title"/>
          </p:nvPr>
        </p:nvSpPr>
        <p:spPr/>
        <p:txBody>
          <a:bodyPr/>
          <a:lstStyle/>
          <a:p>
            <a:r>
              <a:rPr lang="en-US" dirty="0"/>
              <a:t>LIBRE Model Administration</a:t>
            </a:r>
          </a:p>
        </p:txBody>
      </p:sp>
      <p:sp>
        <p:nvSpPr>
          <p:cNvPr id="3" name="Content Placeholder 2">
            <a:extLst>
              <a:ext uri="{FF2B5EF4-FFF2-40B4-BE49-F238E27FC236}">
                <a16:creationId xmlns:a16="http://schemas.microsoft.com/office/drawing/2014/main" id="{BA0D6FBF-40B7-CC57-C377-0FB726E77D46}"/>
              </a:ext>
            </a:extLst>
          </p:cNvPr>
          <p:cNvSpPr>
            <a:spLocks noGrp="1"/>
          </p:cNvSpPr>
          <p:nvPr>
            <p:ph idx="1"/>
          </p:nvPr>
        </p:nvSpPr>
        <p:spPr/>
        <p:txBody>
          <a:bodyPr/>
          <a:lstStyle/>
          <a:p>
            <a:r>
              <a:rPr lang="en-US" dirty="0"/>
              <a:t>Quiet participant identified safe space</a:t>
            </a:r>
          </a:p>
          <a:p>
            <a:endParaRPr lang="en-US" dirty="0"/>
          </a:p>
          <a:p>
            <a:r>
              <a:rPr lang="en-US" dirty="0"/>
              <a:t>Secure location to speak and talk freely; work with the parameters of the site</a:t>
            </a:r>
          </a:p>
          <a:p>
            <a:endParaRPr lang="en-US" dirty="0"/>
          </a:p>
          <a:p>
            <a:r>
              <a:rPr lang="en-US" dirty="0"/>
              <a:t>Place to write – think - reflect </a:t>
            </a:r>
          </a:p>
          <a:p>
            <a:endParaRPr lang="en-US" dirty="0"/>
          </a:p>
          <a:p>
            <a:r>
              <a:rPr lang="en-US" dirty="0"/>
              <a:t>Begin with ground rules</a:t>
            </a:r>
          </a:p>
        </p:txBody>
      </p:sp>
    </p:spTree>
    <p:extLst>
      <p:ext uri="{BB962C8B-B14F-4D97-AF65-F5344CB8AC3E}">
        <p14:creationId xmlns:p14="http://schemas.microsoft.com/office/powerpoint/2010/main" val="121777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51338"/>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t>Respect:  </a:t>
            </a:r>
            <a:r>
              <a:rPr lang="en-US" dirty="0"/>
              <a:t>The LIBRE Model is a strength-based activity (based on personal knowledge and resources). Maintenance of rapport is paramount to participant’s willingness to trust and explore concerns.</a:t>
            </a:r>
          </a:p>
          <a:p>
            <a:pPr marL="342900" indent="-342900" algn="l">
              <a:buFont typeface="Arial" panose="020B0604020202020204" pitchFamily="34" charset="0"/>
              <a:buChar char="•"/>
            </a:pPr>
            <a:r>
              <a:rPr lang="en-US" b="1" dirty="0"/>
              <a:t>Safety and a safe environment: </a:t>
            </a:r>
            <a:r>
              <a:rPr lang="en-US" dirty="0"/>
              <a:t>The facilitator should afford the participant a relaxed, secure setting for problem solving. The facilitator tries to make the student comfortable before starting.</a:t>
            </a:r>
          </a:p>
          <a:p>
            <a:pPr marL="342900" indent="-342900" algn="l">
              <a:buFont typeface="Arial" panose="020B0604020202020204" pitchFamily="34" charset="0"/>
              <a:buChar char="•"/>
            </a:pPr>
            <a:r>
              <a:rPr lang="en-US" b="1" dirty="0"/>
              <a:t>Confidentiality: </a:t>
            </a:r>
            <a:r>
              <a:rPr lang="en-US" dirty="0"/>
              <a:t>Confidentiality allows the individual freedom to process concerns without “losing face”. Facilitator should champion confidentiality as much as possible in accordance with school regulations and within the limits of ethical practice.</a:t>
            </a:r>
          </a:p>
          <a:p>
            <a:pPr marL="342900" indent="-342900" algn="l">
              <a:buFont typeface="Arial" panose="020B0604020202020204" pitchFamily="34" charset="0"/>
              <a:buChar char="•"/>
            </a:pPr>
            <a:r>
              <a:rPr lang="en-US" b="1" dirty="0"/>
              <a:t>Independence: </a:t>
            </a:r>
            <a:r>
              <a:rPr lang="en-US" dirty="0"/>
              <a:t>The LIBRE Model is intended to serve as a guide to future independent rather than collaborative problem solving. The activity is designed to provide feedback and clarification rather than prescriptive or directed.</a:t>
            </a: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lstStyle/>
          <a:p>
            <a:r>
              <a:rPr lang="en-US" sz="4000" kern="1200" cap="all" spc="200" baseline="0" dirty="0">
                <a:solidFill>
                  <a:srgbClr val="262626"/>
                </a:solidFill>
                <a:latin typeface="+mj-lt"/>
                <a:ea typeface="+mj-ea"/>
                <a:cs typeface="+mj-cs"/>
              </a:rPr>
              <a:t>LIBRE Model Ground Rules</a:t>
            </a:r>
            <a:endParaRPr lang="en-US" dirty="0">
              <a:solidFill>
                <a:schemeClr val="bg1"/>
              </a:solidFill>
            </a:endParaRPr>
          </a:p>
        </p:txBody>
      </p:sp>
    </p:spTree>
    <p:extLst>
      <p:ext uri="{BB962C8B-B14F-4D97-AF65-F5344CB8AC3E}">
        <p14:creationId xmlns:p14="http://schemas.microsoft.com/office/powerpoint/2010/main" val="236073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540B-9D51-F84E-ADF9-66D95CEE8F8A}"/>
              </a:ext>
            </a:extLst>
          </p:cNvPr>
          <p:cNvSpPr>
            <a:spLocks noGrp="1"/>
          </p:cNvSpPr>
          <p:nvPr>
            <p:ph type="title"/>
          </p:nvPr>
        </p:nvSpPr>
        <p:spPr>
          <a:xfrm>
            <a:off x="804672" y="2386744"/>
            <a:ext cx="5925310" cy="1645920"/>
          </a:xfrm>
        </p:spPr>
        <p:txBody>
          <a:bodyPr vert="horz" lIns="274320" tIns="182880" rIns="274320" bIns="182880" rtlCol="0" anchor="ctr" anchorCtr="1">
            <a:normAutofit/>
          </a:bodyPr>
          <a:lstStyle/>
          <a:p>
            <a:r>
              <a:rPr lang="en-US" sz="3800" dirty="0"/>
              <a:t>LIBRE Model Stick Figure Tool (LMSFT)</a:t>
            </a:r>
          </a:p>
        </p:txBody>
      </p:sp>
      <p:pic>
        <p:nvPicPr>
          <p:cNvPr id="6" name="Picture 5">
            <a:extLst>
              <a:ext uri="{FF2B5EF4-FFF2-40B4-BE49-F238E27FC236}">
                <a16:creationId xmlns:a16="http://schemas.microsoft.com/office/drawing/2014/main" id="{3EA3F767-C100-4895-8073-E339E98DDEAF}"/>
              </a:ext>
            </a:extLst>
          </p:cNvPr>
          <p:cNvPicPr>
            <a:picLocks noChangeAspect="1"/>
          </p:cNvPicPr>
          <p:nvPr/>
        </p:nvPicPr>
        <p:blipFill>
          <a:blip r:embed="rId2"/>
          <a:stretch>
            <a:fillRect/>
          </a:stretch>
        </p:blipFill>
        <p:spPr>
          <a:xfrm>
            <a:off x="8020811" y="1287964"/>
            <a:ext cx="3044952" cy="3967365"/>
          </a:xfrm>
          <a:prstGeom prst="rect">
            <a:avLst/>
          </a:prstGeom>
        </p:spPr>
      </p:pic>
    </p:spTree>
    <p:extLst>
      <p:ext uri="{BB962C8B-B14F-4D97-AF65-F5344CB8AC3E}">
        <p14:creationId xmlns:p14="http://schemas.microsoft.com/office/powerpoint/2010/main" val="271054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9DCCAC1-C101-4136-8C13-2D77CC84114F}"/>
              </a:ext>
            </a:extLst>
          </p:cNvPr>
          <p:cNvSpPr txBox="1">
            <a:spLocks/>
          </p:cNvSpPr>
          <p:nvPr/>
        </p:nvSpPr>
        <p:spPr>
          <a:xfrm>
            <a:off x="772666" y="1903080"/>
            <a:ext cx="10515600" cy="4351338"/>
          </a:xfrm>
          <a:prstGeom prst="rect">
            <a:avLst/>
          </a:prstGeom>
          <a:solidFill>
            <a:schemeClr val="bg1">
              <a:alpha val="50000"/>
            </a:schemeClr>
          </a:solidFill>
          <a:ln>
            <a:solidFill>
              <a:schemeClr val="bg1">
                <a:lumMod val="50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Calibri" panose="020F0502020204030204" pitchFamily="34" charset="0"/>
              </a:rPr>
              <a:t>The </a:t>
            </a:r>
            <a:r>
              <a:rPr lang="en-US" b="1" dirty="0">
                <a:latin typeface="Calibri-Bold"/>
              </a:rPr>
              <a:t>LIBRE Model Stick Figure Tool (LMSFT) </a:t>
            </a:r>
            <a:r>
              <a:rPr lang="en-US" dirty="0">
                <a:latin typeface="Calibri" panose="020F0502020204030204" pitchFamily="34" charset="0"/>
              </a:rPr>
              <a:t>was developed to assist with guiding and making administration more consistent across individuals and occasions.</a:t>
            </a:r>
          </a:p>
          <a:p>
            <a:pPr marL="342900" indent="-342900" algn="l">
              <a:buFont typeface="Arial" panose="020B0604020202020204" pitchFamily="34" charset="0"/>
              <a:buChar char="•"/>
            </a:pPr>
            <a:r>
              <a:rPr lang="en-US" dirty="0">
                <a:latin typeface="Calibri" panose="020F0502020204030204" pitchFamily="34" charset="0"/>
              </a:rPr>
              <a:t>The LMSFT serves as a graphic organizer and a visual reference for the PS.</a:t>
            </a:r>
            <a:endParaRPr lang="en-US" dirty="0"/>
          </a:p>
          <a:p>
            <a:pPr marL="342900" indent="-342900" algn="l">
              <a:buFont typeface="Arial" panose="020B0604020202020204" pitchFamily="34" charset="0"/>
              <a:buChar char="•"/>
            </a:pPr>
            <a:r>
              <a:rPr lang="en-US" dirty="0"/>
              <a:t>The LMSFT is designed to be a cognitive-behavioral approach to facilitate problem solving. </a:t>
            </a:r>
          </a:p>
          <a:p>
            <a:pPr marL="342900" indent="-342900" algn="l">
              <a:buFont typeface="Arial" panose="020B0604020202020204" pitchFamily="34" charset="0"/>
              <a:buChar char="•"/>
            </a:pPr>
            <a:r>
              <a:rPr lang="en-US" dirty="0"/>
              <a:t>The LMSFT follows the same structure and prompts presented above with the added benefit of graphically presenting the PS’s problem-solving process back to the PS.</a:t>
            </a:r>
          </a:p>
        </p:txBody>
      </p:sp>
      <p:sp>
        <p:nvSpPr>
          <p:cNvPr id="5" name="Title 4">
            <a:extLst>
              <a:ext uri="{FF2B5EF4-FFF2-40B4-BE49-F238E27FC236}">
                <a16:creationId xmlns:a16="http://schemas.microsoft.com/office/drawing/2014/main" id="{38E2CCC7-7C3D-45C1-8036-5BB06866844D}"/>
              </a:ext>
            </a:extLst>
          </p:cNvPr>
          <p:cNvSpPr>
            <a:spLocks noGrp="1"/>
          </p:cNvSpPr>
          <p:nvPr>
            <p:ph type="ctrTitle"/>
          </p:nvPr>
        </p:nvSpPr>
        <p:spPr>
          <a:xfrm>
            <a:off x="318782" y="119062"/>
            <a:ext cx="11568418" cy="1547510"/>
          </a:xfrm>
        </p:spPr>
        <p:txBody>
          <a:bodyPr>
            <a:normAutofit/>
          </a:bodyPr>
          <a:lstStyle/>
          <a:p>
            <a:r>
              <a:rPr lang="en-US" sz="3600" kern="1200" cap="all" spc="200" baseline="0" dirty="0">
                <a:solidFill>
                  <a:srgbClr val="262626"/>
                </a:solidFill>
                <a:latin typeface="+mj-lt"/>
                <a:ea typeface="+mj-ea"/>
                <a:cs typeface="+mj-cs"/>
              </a:rPr>
              <a:t>LIBRE Model Graphic organizer</a:t>
            </a:r>
            <a:endParaRPr lang="en-US" dirty="0">
              <a:solidFill>
                <a:schemeClr val="bg1"/>
              </a:solidFill>
            </a:endParaRPr>
          </a:p>
        </p:txBody>
      </p:sp>
    </p:spTree>
    <p:extLst>
      <p:ext uri="{BB962C8B-B14F-4D97-AF65-F5344CB8AC3E}">
        <p14:creationId xmlns:p14="http://schemas.microsoft.com/office/powerpoint/2010/main" val="9151259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{4624B606-10CE-A748-A791-11DEADC5D82A}tf10001120</Template>
  <TotalTime>564</TotalTime>
  <Words>2969</Words>
  <Application>Microsoft Macintosh PowerPoint</Application>
  <PresentationFormat>Widescreen</PresentationFormat>
  <Paragraphs>217</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Calibri-Bold</vt:lpstr>
      <vt:lpstr>Courier New</vt:lpstr>
      <vt:lpstr>Gill Sans MT</vt:lpstr>
      <vt:lpstr>Parcel</vt:lpstr>
      <vt:lpstr>LIBRE Model &amp; LIBRE Stick Figure Tool:  Scoring and Engagement Style Analysis  </vt:lpstr>
      <vt:lpstr>APA Multicultural model</vt:lpstr>
      <vt:lpstr>Training objectives</vt:lpstr>
      <vt:lpstr>How does the LIBRE Model work?</vt:lpstr>
      <vt:lpstr>PowerPoint Presentation</vt:lpstr>
      <vt:lpstr>LIBRE Model Administration</vt:lpstr>
      <vt:lpstr>LIBRE Model Ground Rules</vt:lpstr>
      <vt:lpstr>LIBRE Model Stick Figure Tool (LMSFT)</vt:lpstr>
      <vt:lpstr>LIBRE Model Graphic organizer</vt:lpstr>
      <vt:lpstr>LIBRE Model Problem-solving</vt:lpstr>
      <vt:lpstr>LIBRE Model – space for Reflection</vt:lpstr>
      <vt:lpstr>Let’s Practice</vt:lpstr>
      <vt:lpstr>Training objectives</vt:lpstr>
      <vt:lpstr>LIBRE Model Theoretical Framework and Analysis of Results from the Problem-Solving</vt:lpstr>
      <vt:lpstr>Initial and sustained Attention styles</vt:lpstr>
      <vt:lpstr> initial Attention</vt:lpstr>
      <vt:lpstr>Engage Sustained Attention styles</vt:lpstr>
      <vt:lpstr>Engagement Style – how the client expresses self</vt:lpstr>
      <vt:lpstr>Engagement Styles are self expressions</vt:lpstr>
      <vt:lpstr>initial and sustained Attention As engagement preference es</vt:lpstr>
      <vt:lpstr>Actual and/or potential styles</vt:lpstr>
      <vt:lpstr>Engage Goals and/or venting styles</vt:lpstr>
      <vt:lpstr>data review of client Attentiveness style assessment</vt:lpstr>
      <vt:lpstr>PowerPoint Presentation</vt:lpstr>
      <vt:lpstr>ENGAGEMENT Style Quadrants</vt:lpstr>
      <vt:lpstr>Self-report– what the client shares about self</vt:lpstr>
      <vt:lpstr>LIBRE Model with social and Emotional inquiry to SEL?</vt:lpstr>
      <vt:lpstr>PowerPoint Presentation</vt:lpstr>
      <vt:lpstr>Social and Emotional Learning Self-reports</vt:lpstr>
      <vt:lpstr>Training objectives</vt:lpstr>
      <vt:lpstr>rapport and trust</vt:lpstr>
      <vt:lpstr>What does self-reported Problem-solving data provide?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LIBRE Model </dc:title>
  <dc:creator> </dc:creator>
  <cp:lastModifiedBy>Norma Guerra</cp:lastModifiedBy>
  <cp:revision>41</cp:revision>
  <dcterms:created xsi:type="dcterms:W3CDTF">2021-01-08T04:26:12Z</dcterms:created>
  <dcterms:modified xsi:type="dcterms:W3CDTF">2022-11-05T00:36:56Z</dcterms:modified>
</cp:coreProperties>
</file>