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2"/>
  </p:notesMasterIdLst>
  <p:handoutMasterIdLst>
    <p:handoutMasterId r:id="rId53"/>
  </p:handoutMasterIdLst>
  <p:sldIdLst>
    <p:sldId id="256" r:id="rId2"/>
    <p:sldId id="257" r:id="rId3"/>
    <p:sldId id="352" r:id="rId4"/>
    <p:sldId id="258" r:id="rId5"/>
    <p:sldId id="319" r:id="rId6"/>
    <p:sldId id="289" r:id="rId7"/>
    <p:sldId id="290" r:id="rId8"/>
    <p:sldId id="350" r:id="rId9"/>
    <p:sldId id="291" r:id="rId10"/>
    <p:sldId id="354" r:id="rId11"/>
    <p:sldId id="355" r:id="rId12"/>
    <p:sldId id="356" r:id="rId13"/>
    <p:sldId id="357" r:id="rId14"/>
    <p:sldId id="358" r:id="rId15"/>
    <p:sldId id="359" r:id="rId16"/>
    <p:sldId id="360" r:id="rId17"/>
    <p:sldId id="361" r:id="rId18"/>
    <p:sldId id="353" r:id="rId19"/>
    <p:sldId id="320" r:id="rId20"/>
    <p:sldId id="321" r:id="rId21"/>
    <p:sldId id="338" r:id="rId22"/>
    <p:sldId id="322" r:id="rId23"/>
    <p:sldId id="339" r:id="rId24"/>
    <p:sldId id="323" r:id="rId25"/>
    <p:sldId id="324" r:id="rId26"/>
    <p:sldId id="340" r:id="rId27"/>
    <p:sldId id="325" r:id="rId28"/>
    <p:sldId id="326" r:id="rId29"/>
    <p:sldId id="341" r:id="rId30"/>
    <p:sldId id="327" r:id="rId31"/>
    <p:sldId id="328" r:id="rId32"/>
    <p:sldId id="342" r:id="rId33"/>
    <p:sldId id="343" r:id="rId34"/>
    <p:sldId id="330" r:id="rId35"/>
    <p:sldId id="331" r:id="rId36"/>
    <p:sldId id="351" r:id="rId37"/>
    <p:sldId id="344" r:id="rId38"/>
    <p:sldId id="345" r:id="rId39"/>
    <p:sldId id="346" r:id="rId40"/>
    <p:sldId id="332" r:id="rId41"/>
    <p:sldId id="333" r:id="rId42"/>
    <p:sldId id="347" r:id="rId43"/>
    <p:sldId id="334" r:id="rId44"/>
    <p:sldId id="335" r:id="rId45"/>
    <p:sldId id="348" r:id="rId46"/>
    <p:sldId id="336" r:id="rId47"/>
    <p:sldId id="337" r:id="rId48"/>
    <p:sldId id="349" r:id="rId49"/>
    <p:sldId id="286" r:id="rId50"/>
    <p:sldId id="315" r:id="rId51"/>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58" autoAdjust="0"/>
    <p:restoredTop sz="81633" autoAdjust="0"/>
  </p:normalViewPr>
  <p:slideViewPr>
    <p:cSldViewPr>
      <p:cViewPr varScale="1">
        <p:scale>
          <a:sx n="74" d="100"/>
          <a:sy n="74" d="100"/>
        </p:scale>
        <p:origin x="-17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sz="quarter" idx="1"/>
          </p:nvPr>
        </p:nvSpPr>
        <p:spPr>
          <a:xfrm>
            <a:off x="4014100" y="0"/>
            <a:ext cx="3070860" cy="468630"/>
          </a:xfrm>
          <a:prstGeom prst="rect">
            <a:avLst/>
          </a:prstGeom>
        </p:spPr>
        <p:txBody>
          <a:bodyPr vert="horz" lIns="94046" tIns="47023" rIns="94046" bIns="47023" rtlCol="0"/>
          <a:lstStyle>
            <a:lvl1pPr algn="r">
              <a:defRPr sz="1200"/>
            </a:lvl1pPr>
          </a:lstStyle>
          <a:p>
            <a:fld id="{7BA7BDE6-6542-44C0-9A79-F90B53B8D08D}" type="datetimeFigureOut">
              <a:rPr lang="en-US" smtClean="0"/>
              <a:t>6/26/2013</a:t>
            </a:fld>
            <a:endParaRPr lang="en-US"/>
          </a:p>
        </p:txBody>
      </p:sp>
      <p:sp>
        <p:nvSpPr>
          <p:cNvPr id="4" name="Footer Placeholder 3"/>
          <p:cNvSpPr>
            <a:spLocks noGrp="1"/>
          </p:cNvSpPr>
          <p:nvPr>
            <p:ph type="ftr" sz="quarter" idx="2"/>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902343"/>
            <a:ext cx="3070860" cy="468630"/>
          </a:xfrm>
          <a:prstGeom prst="rect">
            <a:avLst/>
          </a:prstGeom>
        </p:spPr>
        <p:txBody>
          <a:bodyPr vert="horz" lIns="94046" tIns="47023" rIns="94046" bIns="47023" rtlCol="0" anchor="b"/>
          <a:lstStyle>
            <a:lvl1pPr algn="r">
              <a:defRPr sz="1200"/>
            </a:lvl1pPr>
          </a:lstStyle>
          <a:p>
            <a:fld id="{09639533-253F-4B35-8512-7491C7EC92CC}" type="slidenum">
              <a:rPr lang="en-US" smtClean="0"/>
              <a:t>‹#›</a:t>
            </a:fld>
            <a:endParaRPr lang="en-US"/>
          </a:p>
        </p:txBody>
      </p:sp>
    </p:spTree>
    <p:extLst>
      <p:ext uri="{BB962C8B-B14F-4D97-AF65-F5344CB8AC3E}">
        <p14:creationId xmlns:p14="http://schemas.microsoft.com/office/powerpoint/2010/main" val="1697983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GB"/>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7392E096-A4C9-4787-907D-8650118A7079}" type="datetimeFigureOut">
              <a:rPr lang="en-GB" smtClean="0"/>
              <a:t>26/06/2013</a:t>
            </a:fld>
            <a:endParaRPr lang="en-GB"/>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GB"/>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GB"/>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8229EC1E-DCEC-4963-9D31-AF3C5B851066}" type="slidenum">
              <a:rPr lang="en-GB" smtClean="0"/>
              <a:t>‹#›</a:t>
            </a:fld>
            <a:endParaRPr lang="en-GB"/>
          </a:p>
        </p:txBody>
      </p:sp>
    </p:spTree>
    <p:extLst>
      <p:ext uri="{BB962C8B-B14F-4D97-AF65-F5344CB8AC3E}">
        <p14:creationId xmlns:p14="http://schemas.microsoft.com/office/powerpoint/2010/main" val="1357330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selves, give background and professional credentials</a:t>
            </a:r>
          </a:p>
          <a:p>
            <a:endParaRPr lang="en-US" dirty="0" smtClean="0"/>
          </a:p>
          <a:p>
            <a:r>
              <a:rPr lang="en-US" dirty="0"/>
              <a:t>Here is a </a:t>
            </a:r>
            <a:r>
              <a:rPr lang="en-US" dirty="0" err="1"/>
              <a:t>powerpoint</a:t>
            </a:r>
            <a:r>
              <a:rPr lang="en-US" dirty="0"/>
              <a:t> to get us started.  I propose going through the first several slides- up to the one that says "demonstration" and then do our demonstration role play or what ever we do and then divide the group into small groups.  We can then give each group one of the remaining scenarios from the </a:t>
            </a:r>
            <a:r>
              <a:rPr lang="en-US" dirty="0" err="1"/>
              <a:t>powerpoint</a:t>
            </a:r>
            <a:r>
              <a:rPr lang="en-US" dirty="0"/>
              <a:t> or the attached word document.  The ones in the </a:t>
            </a:r>
            <a:r>
              <a:rPr lang="en-US" dirty="0" err="1"/>
              <a:t>powerpoint</a:t>
            </a:r>
            <a:r>
              <a:rPr lang="en-US" dirty="0"/>
              <a:t> have some standards for reference discussion.  I will need to come up with similar for the others.  I think we should also have some copies of the ethics code available for people to look at- I can't remember if we have internet in the meeting rooms but if we do, </a:t>
            </a:r>
            <a:r>
              <a:rPr lang="en-US" dirty="0" err="1"/>
              <a:t>ppl</a:t>
            </a:r>
            <a:r>
              <a:rPr lang="en-US" dirty="0"/>
              <a:t> could access the code online.  Can one of you find out from Dana if we have </a:t>
            </a:r>
            <a:r>
              <a:rPr lang="en-US" dirty="0" err="1"/>
              <a:t>wifi</a:t>
            </a:r>
            <a:r>
              <a:rPr lang="en-US" dirty="0"/>
              <a:t> in the meeting room?</a:t>
            </a:r>
          </a:p>
          <a:p>
            <a:endParaRPr lang="en-US" dirty="0"/>
          </a:p>
          <a:p>
            <a:r>
              <a:rPr lang="en-US" b="1" dirty="0"/>
              <a:t>Ethical Issues in School Psychology: Current topics from the state and national level</a:t>
            </a:r>
            <a:endParaRPr lang="en-US" dirty="0"/>
          </a:p>
          <a:p>
            <a:r>
              <a:rPr lang="en-US" b="1" dirty="0"/>
              <a:t>Presenters:</a:t>
            </a:r>
            <a:r>
              <a:rPr lang="en-US" dirty="0"/>
              <a:t> Jeremy Sullivan, Ph.D., LP, LSSP;  Brook Roberts, MA, LSSP;  Laurie Klose, Ph.D., LSSP</a:t>
            </a:r>
          </a:p>
          <a:p>
            <a:r>
              <a:rPr lang="en-US" b="1" dirty="0"/>
              <a:t>Summary:</a:t>
            </a:r>
            <a:r>
              <a:rPr lang="en-US" dirty="0"/>
              <a:t>  In this session, participants will have an opportunity to discuss and explore current ethical issues in school psychology.  This interactive session will have include ethical issues that have been brought to the NASP Professional Ethics committee and to TASP.  In addition, participants will have opportunities to present current issues from their school districts.</a:t>
            </a:r>
          </a:p>
          <a:p>
            <a:endParaRPr lang="en-US" dirty="0"/>
          </a:p>
        </p:txBody>
      </p:sp>
      <p:sp>
        <p:nvSpPr>
          <p:cNvPr id="4" name="Slide Number Placeholder 3"/>
          <p:cNvSpPr>
            <a:spLocks noGrp="1"/>
          </p:cNvSpPr>
          <p:nvPr>
            <p:ph type="sldNum" sz="quarter" idx="10"/>
          </p:nvPr>
        </p:nvSpPr>
        <p:spPr/>
        <p:txBody>
          <a:bodyPr/>
          <a:lstStyle/>
          <a:p>
            <a:fld id="{8229EC1E-DCEC-4963-9D31-AF3C5B851066}" type="slidenum">
              <a:rPr lang="en-GB" smtClean="0"/>
              <a:t>1</a:t>
            </a:fld>
            <a:endParaRPr lang="en-GB"/>
          </a:p>
        </p:txBody>
      </p:sp>
    </p:spTree>
    <p:extLst>
      <p:ext uri="{BB962C8B-B14F-4D97-AF65-F5344CB8AC3E}">
        <p14:creationId xmlns:p14="http://schemas.microsoft.com/office/powerpoint/2010/main" val="560771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10</a:t>
            </a:fld>
            <a:endParaRPr lang="en-GB"/>
          </a:p>
        </p:txBody>
      </p:sp>
    </p:spTree>
    <p:extLst>
      <p:ext uri="{BB962C8B-B14F-4D97-AF65-F5344CB8AC3E}">
        <p14:creationId xmlns:p14="http://schemas.microsoft.com/office/powerpoint/2010/main" val="1424412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11</a:t>
            </a:fld>
            <a:endParaRPr lang="en-GB"/>
          </a:p>
        </p:txBody>
      </p:sp>
    </p:spTree>
    <p:extLst>
      <p:ext uri="{BB962C8B-B14F-4D97-AF65-F5344CB8AC3E}">
        <p14:creationId xmlns:p14="http://schemas.microsoft.com/office/powerpoint/2010/main" val="2531628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12</a:t>
            </a:fld>
            <a:endParaRPr lang="en-GB"/>
          </a:p>
        </p:txBody>
      </p:sp>
    </p:spTree>
    <p:extLst>
      <p:ext uri="{BB962C8B-B14F-4D97-AF65-F5344CB8AC3E}">
        <p14:creationId xmlns:p14="http://schemas.microsoft.com/office/powerpoint/2010/main" val="2531628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13</a:t>
            </a:fld>
            <a:endParaRPr lang="en-GB"/>
          </a:p>
        </p:txBody>
      </p:sp>
    </p:spTree>
    <p:extLst>
      <p:ext uri="{BB962C8B-B14F-4D97-AF65-F5344CB8AC3E}">
        <p14:creationId xmlns:p14="http://schemas.microsoft.com/office/powerpoint/2010/main" val="2531628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14</a:t>
            </a:fld>
            <a:endParaRPr lang="en-GB"/>
          </a:p>
        </p:txBody>
      </p:sp>
    </p:spTree>
    <p:extLst>
      <p:ext uri="{BB962C8B-B14F-4D97-AF65-F5344CB8AC3E}">
        <p14:creationId xmlns:p14="http://schemas.microsoft.com/office/powerpoint/2010/main" val="25316285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15</a:t>
            </a:fld>
            <a:endParaRPr lang="en-GB"/>
          </a:p>
        </p:txBody>
      </p:sp>
    </p:spTree>
    <p:extLst>
      <p:ext uri="{BB962C8B-B14F-4D97-AF65-F5344CB8AC3E}">
        <p14:creationId xmlns:p14="http://schemas.microsoft.com/office/powerpoint/2010/main" val="2531628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16</a:t>
            </a:fld>
            <a:endParaRPr lang="en-GB"/>
          </a:p>
        </p:txBody>
      </p:sp>
    </p:spTree>
    <p:extLst>
      <p:ext uri="{BB962C8B-B14F-4D97-AF65-F5344CB8AC3E}">
        <p14:creationId xmlns:p14="http://schemas.microsoft.com/office/powerpoint/2010/main" val="25316285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17</a:t>
            </a:fld>
            <a:endParaRPr lang="en-GB"/>
          </a:p>
        </p:txBody>
      </p:sp>
    </p:spTree>
    <p:extLst>
      <p:ext uri="{BB962C8B-B14F-4D97-AF65-F5344CB8AC3E}">
        <p14:creationId xmlns:p14="http://schemas.microsoft.com/office/powerpoint/2010/main" val="2531628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Instructions for us here-   then, skip</a:t>
            </a:r>
            <a:r>
              <a:rPr lang="en-US" baseline="0" dirty="0" smtClean="0"/>
              <a:t> the rest of the slides up to the references.  I suppose we need a concluding slide before the references</a:t>
            </a:r>
            <a:r>
              <a:rPr lang="en-US" baseline="0" smtClean="0"/>
              <a:t>.  </a:t>
            </a:r>
            <a:endParaRPr lang="en-US" dirty="0"/>
          </a:p>
        </p:txBody>
      </p:sp>
      <p:sp>
        <p:nvSpPr>
          <p:cNvPr id="4" name="Slide Number Placeholder 3"/>
          <p:cNvSpPr>
            <a:spLocks noGrp="1"/>
          </p:cNvSpPr>
          <p:nvPr>
            <p:ph type="sldNum" sz="quarter" idx="10"/>
          </p:nvPr>
        </p:nvSpPr>
        <p:spPr/>
        <p:txBody>
          <a:bodyPr/>
          <a:lstStyle/>
          <a:p>
            <a:fld id="{8229EC1E-DCEC-4963-9D31-AF3C5B851066}" type="slidenum">
              <a:rPr lang="en-GB" smtClean="0"/>
              <a:t>18</a:t>
            </a:fld>
            <a:endParaRPr lang="en-GB"/>
          </a:p>
        </p:txBody>
      </p:sp>
    </p:spTree>
    <p:extLst>
      <p:ext uri="{BB962C8B-B14F-4D97-AF65-F5344CB8AC3E}">
        <p14:creationId xmlns:p14="http://schemas.microsoft.com/office/powerpoint/2010/main" val="15010533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xfrm>
            <a:off x="1509713" y="546100"/>
            <a:ext cx="3673475" cy="2754313"/>
          </a:xfrm>
          <a:ln/>
        </p:spPr>
      </p:sp>
      <p:sp>
        <p:nvSpPr>
          <p:cNvPr id="33795" name="Notes Placeholder 2"/>
          <p:cNvSpPr>
            <a:spLocks noGrp="1"/>
          </p:cNvSpPr>
          <p:nvPr>
            <p:ph type="body" idx="1"/>
          </p:nvPr>
        </p:nvSpPr>
        <p:spPr>
          <a:xfrm>
            <a:off x="708660" y="3514725"/>
            <a:ext cx="5669280" cy="51549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Arial" charset="0"/>
              </a:rPr>
              <a:t>20 minutes for this</a:t>
            </a:r>
          </a:p>
          <a:p>
            <a:endParaRPr lang="en-US" smtClean="0">
              <a:latin typeface="Arial" charset="0"/>
            </a:endParaRPr>
          </a:p>
          <a:p>
            <a:r>
              <a:rPr lang="en-US" smtClean="0">
                <a:latin typeface="Arial" charset="0"/>
              </a:rPr>
              <a:t>Applicable principles on next slide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2</a:t>
            </a:fld>
            <a:endParaRPr lang="en-GB"/>
          </a:p>
        </p:txBody>
      </p:sp>
    </p:spTree>
    <p:extLst>
      <p:ext uri="{BB962C8B-B14F-4D97-AF65-F5344CB8AC3E}">
        <p14:creationId xmlns:p14="http://schemas.microsoft.com/office/powerpoint/2010/main" val="251725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Arial" charset="0"/>
              </a:rPr>
              <a:t>Another standard no next slide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21</a:t>
            </a:fld>
            <a:endParaRPr lang="en-GB"/>
          </a:p>
        </p:txBody>
      </p:sp>
    </p:spTree>
    <p:extLst>
      <p:ext uri="{BB962C8B-B14F-4D97-AF65-F5344CB8AC3E}">
        <p14:creationId xmlns:p14="http://schemas.microsoft.com/office/powerpoint/2010/main" val="1000737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22</a:t>
            </a:fld>
            <a:endParaRPr lang="en-GB"/>
          </a:p>
        </p:txBody>
      </p:sp>
    </p:spTree>
    <p:extLst>
      <p:ext uri="{BB962C8B-B14F-4D97-AF65-F5344CB8AC3E}">
        <p14:creationId xmlns:p14="http://schemas.microsoft.com/office/powerpoint/2010/main" val="14089603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23</a:t>
            </a:fld>
            <a:endParaRPr lang="en-GB"/>
          </a:p>
        </p:txBody>
      </p:sp>
    </p:spTree>
    <p:extLst>
      <p:ext uri="{BB962C8B-B14F-4D97-AF65-F5344CB8AC3E}">
        <p14:creationId xmlns:p14="http://schemas.microsoft.com/office/powerpoint/2010/main" val="33215724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26</a:t>
            </a:fld>
            <a:endParaRPr lang="en-GB"/>
          </a:p>
        </p:txBody>
      </p:sp>
    </p:spTree>
    <p:extLst>
      <p:ext uri="{BB962C8B-B14F-4D97-AF65-F5344CB8AC3E}">
        <p14:creationId xmlns:p14="http://schemas.microsoft.com/office/powerpoint/2010/main" val="29237927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27</a:t>
            </a:fld>
            <a:endParaRPr lang="en-GB"/>
          </a:p>
        </p:txBody>
      </p:sp>
    </p:spTree>
    <p:extLst>
      <p:ext uri="{BB962C8B-B14F-4D97-AF65-F5344CB8AC3E}">
        <p14:creationId xmlns:p14="http://schemas.microsoft.com/office/powerpoint/2010/main" val="3423822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Arial" charset="0"/>
              </a:rPr>
              <a:t>Note that the standard mentions undermining or invalidating the use of the instrument. So, it’s not secure/not secure; it’s more nuanced.</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29</a:t>
            </a:fld>
            <a:endParaRPr lang="en-GB"/>
          </a:p>
        </p:txBody>
      </p:sp>
    </p:spTree>
    <p:extLst>
      <p:ext uri="{BB962C8B-B14F-4D97-AF65-F5344CB8AC3E}">
        <p14:creationId xmlns:p14="http://schemas.microsoft.com/office/powerpoint/2010/main" val="695216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a:t>
            </a:fld>
            <a:endParaRPr lang="en-GB"/>
          </a:p>
        </p:txBody>
      </p:sp>
    </p:spTree>
    <p:extLst>
      <p:ext uri="{BB962C8B-B14F-4D97-AF65-F5344CB8AC3E}">
        <p14:creationId xmlns:p14="http://schemas.microsoft.com/office/powerpoint/2010/main" val="19368465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30</a:t>
            </a:fld>
            <a:endParaRPr lang="en-GB"/>
          </a:p>
        </p:txBody>
      </p:sp>
    </p:spTree>
    <p:extLst>
      <p:ext uri="{BB962C8B-B14F-4D97-AF65-F5344CB8AC3E}">
        <p14:creationId xmlns:p14="http://schemas.microsoft.com/office/powerpoint/2010/main" val="24871699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32</a:t>
            </a:fld>
            <a:endParaRPr lang="en-GB"/>
          </a:p>
        </p:txBody>
      </p:sp>
    </p:spTree>
    <p:extLst>
      <p:ext uri="{BB962C8B-B14F-4D97-AF65-F5344CB8AC3E}">
        <p14:creationId xmlns:p14="http://schemas.microsoft.com/office/powerpoint/2010/main" val="34397672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33</a:t>
            </a:fld>
            <a:endParaRPr lang="en-GB"/>
          </a:p>
        </p:txBody>
      </p:sp>
    </p:spTree>
    <p:extLst>
      <p:ext uri="{BB962C8B-B14F-4D97-AF65-F5344CB8AC3E}">
        <p14:creationId xmlns:p14="http://schemas.microsoft.com/office/powerpoint/2010/main" val="10541220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34</a:t>
            </a:fld>
            <a:endParaRPr lang="en-GB"/>
          </a:p>
        </p:txBody>
      </p:sp>
    </p:spTree>
    <p:extLst>
      <p:ext uri="{BB962C8B-B14F-4D97-AF65-F5344CB8AC3E}">
        <p14:creationId xmlns:p14="http://schemas.microsoft.com/office/powerpoint/2010/main" val="38829620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35</a:t>
            </a:fld>
            <a:endParaRPr lang="en-GB"/>
          </a:p>
        </p:txBody>
      </p:sp>
    </p:spTree>
    <p:extLst>
      <p:ext uri="{BB962C8B-B14F-4D97-AF65-F5344CB8AC3E}">
        <p14:creationId xmlns:p14="http://schemas.microsoft.com/office/powerpoint/2010/main" val="22634209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36</a:t>
            </a:fld>
            <a:endParaRPr lang="en-GB"/>
          </a:p>
        </p:txBody>
      </p:sp>
    </p:spTree>
    <p:extLst>
      <p:ext uri="{BB962C8B-B14F-4D97-AF65-F5344CB8AC3E}">
        <p14:creationId xmlns:p14="http://schemas.microsoft.com/office/powerpoint/2010/main" val="2429807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37</a:t>
            </a:fld>
            <a:endParaRPr lang="en-GB"/>
          </a:p>
        </p:txBody>
      </p:sp>
    </p:spTree>
    <p:extLst>
      <p:ext uri="{BB962C8B-B14F-4D97-AF65-F5344CB8AC3E}">
        <p14:creationId xmlns:p14="http://schemas.microsoft.com/office/powerpoint/2010/main" val="15265443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38</a:t>
            </a:fld>
            <a:endParaRPr lang="en-GB"/>
          </a:p>
        </p:txBody>
      </p:sp>
    </p:spTree>
    <p:extLst>
      <p:ext uri="{BB962C8B-B14F-4D97-AF65-F5344CB8AC3E}">
        <p14:creationId xmlns:p14="http://schemas.microsoft.com/office/powerpoint/2010/main" val="29507449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39</a:t>
            </a:fld>
            <a:endParaRPr lang="en-GB"/>
          </a:p>
        </p:txBody>
      </p:sp>
    </p:spTree>
    <p:extLst>
      <p:ext uri="{BB962C8B-B14F-4D97-AF65-F5344CB8AC3E}">
        <p14:creationId xmlns:p14="http://schemas.microsoft.com/office/powerpoint/2010/main" val="3363718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a:t>
            </a:fld>
            <a:endParaRPr lang="en-GB"/>
          </a:p>
        </p:txBody>
      </p:sp>
    </p:spTree>
    <p:extLst>
      <p:ext uri="{BB962C8B-B14F-4D97-AF65-F5344CB8AC3E}">
        <p14:creationId xmlns:p14="http://schemas.microsoft.com/office/powerpoint/2010/main" val="169673517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40</a:t>
            </a:fld>
            <a:endParaRPr lang="en-GB"/>
          </a:p>
        </p:txBody>
      </p:sp>
    </p:spTree>
    <p:extLst>
      <p:ext uri="{BB962C8B-B14F-4D97-AF65-F5344CB8AC3E}">
        <p14:creationId xmlns:p14="http://schemas.microsoft.com/office/powerpoint/2010/main" val="33302476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41</a:t>
            </a:fld>
            <a:endParaRPr lang="en-GB"/>
          </a:p>
        </p:txBody>
      </p:sp>
    </p:spTree>
    <p:extLst>
      <p:ext uri="{BB962C8B-B14F-4D97-AF65-F5344CB8AC3E}">
        <p14:creationId xmlns:p14="http://schemas.microsoft.com/office/powerpoint/2010/main" val="38777578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42</a:t>
            </a:fld>
            <a:endParaRPr lang="en-GB"/>
          </a:p>
        </p:txBody>
      </p:sp>
    </p:spTree>
    <p:extLst>
      <p:ext uri="{BB962C8B-B14F-4D97-AF65-F5344CB8AC3E}">
        <p14:creationId xmlns:p14="http://schemas.microsoft.com/office/powerpoint/2010/main" val="34287090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43</a:t>
            </a:fld>
            <a:endParaRPr lang="en-GB"/>
          </a:p>
        </p:txBody>
      </p:sp>
    </p:spTree>
    <p:extLst>
      <p:ext uri="{BB962C8B-B14F-4D97-AF65-F5344CB8AC3E}">
        <p14:creationId xmlns:p14="http://schemas.microsoft.com/office/powerpoint/2010/main" val="28233130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44</a:t>
            </a:fld>
            <a:endParaRPr lang="en-GB"/>
          </a:p>
        </p:txBody>
      </p:sp>
    </p:spTree>
    <p:extLst>
      <p:ext uri="{BB962C8B-B14F-4D97-AF65-F5344CB8AC3E}">
        <p14:creationId xmlns:p14="http://schemas.microsoft.com/office/powerpoint/2010/main" val="38276700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45</a:t>
            </a:fld>
            <a:endParaRPr lang="en-GB"/>
          </a:p>
        </p:txBody>
      </p:sp>
    </p:spTree>
    <p:extLst>
      <p:ext uri="{BB962C8B-B14F-4D97-AF65-F5344CB8AC3E}">
        <p14:creationId xmlns:p14="http://schemas.microsoft.com/office/powerpoint/2010/main" val="33948472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46</a:t>
            </a:fld>
            <a:endParaRPr lang="en-GB"/>
          </a:p>
        </p:txBody>
      </p:sp>
    </p:spTree>
    <p:extLst>
      <p:ext uri="{BB962C8B-B14F-4D97-AF65-F5344CB8AC3E}">
        <p14:creationId xmlns:p14="http://schemas.microsoft.com/office/powerpoint/2010/main" val="38723006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47</a:t>
            </a:fld>
            <a:endParaRPr lang="en-GB"/>
          </a:p>
        </p:txBody>
      </p:sp>
    </p:spTree>
    <p:extLst>
      <p:ext uri="{BB962C8B-B14F-4D97-AF65-F5344CB8AC3E}">
        <p14:creationId xmlns:p14="http://schemas.microsoft.com/office/powerpoint/2010/main" val="358319814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48</a:t>
            </a:fld>
            <a:endParaRPr lang="en-GB"/>
          </a:p>
        </p:txBody>
      </p:sp>
    </p:spTree>
    <p:extLst>
      <p:ext uri="{BB962C8B-B14F-4D97-AF65-F5344CB8AC3E}">
        <p14:creationId xmlns:p14="http://schemas.microsoft.com/office/powerpoint/2010/main" val="367362532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49</a:t>
            </a:fld>
            <a:endParaRPr lang="en-GB"/>
          </a:p>
        </p:txBody>
      </p:sp>
    </p:spTree>
    <p:extLst>
      <p:ext uri="{BB962C8B-B14F-4D97-AF65-F5344CB8AC3E}">
        <p14:creationId xmlns:p14="http://schemas.microsoft.com/office/powerpoint/2010/main" val="1011328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Arial" charset="0"/>
              </a:rPr>
              <a:t>Briefly mention these as some of the reasons why we all need to engage in a problem-solving approach to professional problems. </a:t>
            </a:r>
          </a:p>
          <a:p>
            <a:endParaRPr lang="en-US" dirty="0" smtClean="0">
              <a:latin typeface="Arial" charset="0"/>
            </a:endParaRPr>
          </a:p>
          <a:p>
            <a:r>
              <a:rPr lang="en-US" dirty="0" smtClean="0">
                <a:latin typeface="Arial" charset="0"/>
              </a:rPr>
              <a:t>Then introduce scenario #1</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50</a:t>
            </a:fld>
            <a:endParaRPr lang="en-GB"/>
          </a:p>
        </p:txBody>
      </p:sp>
    </p:spTree>
    <p:extLst>
      <p:ext uri="{BB962C8B-B14F-4D97-AF65-F5344CB8AC3E}">
        <p14:creationId xmlns:p14="http://schemas.microsoft.com/office/powerpoint/2010/main" val="1391916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6</a:t>
            </a:fld>
            <a:endParaRPr lang="en-GB"/>
          </a:p>
        </p:txBody>
      </p:sp>
    </p:spTree>
    <p:extLst>
      <p:ext uri="{BB962C8B-B14F-4D97-AF65-F5344CB8AC3E}">
        <p14:creationId xmlns:p14="http://schemas.microsoft.com/office/powerpoint/2010/main" val="1063386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29EC1E-DCEC-4963-9D31-AF3C5B851066}" type="slidenum">
              <a:rPr lang="en-GB" smtClean="0"/>
              <a:t>7</a:t>
            </a:fld>
            <a:endParaRPr lang="en-GB"/>
          </a:p>
        </p:txBody>
      </p:sp>
    </p:spTree>
    <p:extLst>
      <p:ext uri="{BB962C8B-B14F-4D97-AF65-F5344CB8AC3E}">
        <p14:creationId xmlns:p14="http://schemas.microsoft.com/office/powerpoint/2010/main" val="2067926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think this slide is detailed by</a:t>
            </a:r>
            <a:r>
              <a:rPr lang="en-US" baseline="0" dirty="0" smtClean="0"/>
              <a:t> some additional slides later on. (BR)</a:t>
            </a:r>
            <a:endParaRPr lang="en-US" dirty="0"/>
          </a:p>
        </p:txBody>
      </p:sp>
      <p:sp>
        <p:nvSpPr>
          <p:cNvPr id="4" name="Slide Number Placeholder 3"/>
          <p:cNvSpPr>
            <a:spLocks noGrp="1"/>
          </p:cNvSpPr>
          <p:nvPr>
            <p:ph type="sldNum" sz="quarter" idx="10"/>
          </p:nvPr>
        </p:nvSpPr>
        <p:spPr/>
        <p:txBody>
          <a:bodyPr/>
          <a:lstStyle/>
          <a:p>
            <a:fld id="{8229EC1E-DCEC-4963-9D31-AF3C5B851066}" type="slidenum">
              <a:rPr lang="en-GB" smtClean="0"/>
              <a:t>8</a:t>
            </a:fld>
            <a:endParaRPr lang="en-GB"/>
          </a:p>
        </p:txBody>
      </p:sp>
    </p:spTree>
    <p:extLst>
      <p:ext uri="{BB962C8B-B14F-4D97-AF65-F5344CB8AC3E}">
        <p14:creationId xmlns:p14="http://schemas.microsoft.com/office/powerpoint/2010/main" val="1562050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included in another slide later (BR)</a:t>
            </a:r>
            <a:endParaRPr lang="en-US" dirty="0"/>
          </a:p>
        </p:txBody>
      </p:sp>
      <p:sp>
        <p:nvSpPr>
          <p:cNvPr id="4" name="Slide Number Placeholder 3"/>
          <p:cNvSpPr>
            <a:spLocks noGrp="1"/>
          </p:cNvSpPr>
          <p:nvPr>
            <p:ph type="sldNum" sz="quarter" idx="10"/>
          </p:nvPr>
        </p:nvSpPr>
        <p:spPr/>
        <p:txBody>
          <a:bodyPr/>
          <a:lstStyle/>
          <a:p>
            <a:fld id="{8229EC1E-DCEC-4963-9D31-AF3C5B851066}" type="slidenum">
              <a:rPr lang="en-GB" smtClean="0"/>
              <a:t>9</a:t>
            </a:fld>
            <a:endParaRPr lang="en-GB"/>
          </a:p>
        </p:txBody>
      </p:sp>
    </p:spTree>
    <p:extLst>
      <p:ext uri="{BB962C8B-B14F-4D97-AF65-F5344CB8AC3E}">
        <p14:creationId xmlns:p14="http://schemas.microsoft.com/office/powerpoint/2010/main" val="2754256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2407428-DE5C-4774-AD48-8509781F4167}" type="datetimeFigureOut">
              <a:rPr lang="en-GB" smtClean="0"/>
              <a:t>26/06/2013</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5E263A3-DD9B-41B1-BA68-62C4B6D901C0}" type="slidenum">
              <a:rPr lang="en-GB" smtClean="0"/>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407428-DE5C-4774-AD48-8509781F4167}" type="datetimeFigureOut">
              <a:rPr lang="en-GB" smtClean="0"/>
              <a:t>26/06/2013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E263A3-DD9B-41B1-BA68-62C4B6D901C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407428-DE5C-4774-AD48-8509781F4167}" type="datetimeFigureOut">
              <a:rPr lang="en-GB" smtClean="0"/>
              <a:t>26/06/2013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E263A3-DD9B-41B1-BA68-62C4B6D901C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2407428-DE5C-4774-AD48-8509781F4167}" type="datetimeFigureOut">
              <a:rPr lang="en-GB" smtClean="0"/>
              <a:t>26/06/2013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E263A3-DD9B-41B1-BA68-62C4B6D901C0}" type="slidenum">
              <a:rPr lang="en-GB" smtClean="0"/>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2407428-DE5C-4774-AD48-8509781F4167}" type="datetimeFigureOut">
              <a:rPr lang="en-GB" smtClean="0"/>
              <a:t>26/06/2013</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5E263A3-DD9B-41B1-BA68-62C4B6D901C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2407428-DE5C-4774-AD48-8509781F4167}" type="datetimeFigureOut">
              <a:rPr lang="en-GB" smtClean="0"/>
              <a:t>26/06/2013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E263A3-DD9B-41B1-BA68-62C4B6D901C0}" type="slidenum">
              <a:rPr lang="en-GB" smtClean="0"/>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2407428-DE5C-4774-AD48-8509781F4167}" type="datetimeFigureOut">
              <a:rPr lang="en-GB" smtClean="0"/>
              <a:t>26/06/2013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E263A3-DD9B-41B1-BA68-62C4B6D901C0}" type="slidenum">
              <a:rPr lang="en-GB" smtClean="0"/>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2407428-DE5C-4774-AD48-8509781F4167}" type="datetimeFigureOut">
              <a:rPr lang="en-GB" smtClean="0"/>
              <a:t>26/06/2013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E263A3-DD9B-41B1-BA68-62C4B6D901C0}"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07428-DE5C-4774-AD48-8509781F4167}" type="datetimeFigureOut">
              <a:rPr lang="en-GB" smtClean="0"/>
              <a:t>26/06/2013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E263A3-DD9B-41B1-BA68-62C4B6D901C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407428-DE5C-4774-AD48-8509781F4167}" type="datetimeFigureOut">
              <a:rPr lang="en-GB" smtClean="0"/>
              <a:t>26/06/2013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E263A3-DD9B-41B1-BA68-62C4B6D901C0}" type="slidenum">
              <a:rPr lang="en-GB" smtClean="0"/>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407428-DE5C-4774-AD48-8509781F4167}" type="datetimeFigureOut">
              <a:rPr lang="en-GB" smtClean="0"/>
              <a:t>26/06/2013</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D5E263A3-DD9B-41B1-BA68-62C4B6D901C0}" type="slidenum">
              <a:rPr lang="en-GB" smtClean="0"/>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2407428-DE5C-4774-AD48-8509781F4167}" type="datetimeFigureOut">
              <a:rPr lang="en-GB" smtClean="0"/>
              <a:t>26/06/2013</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5E263A3-DD9B-41B1-BA68-62C4B6D901C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www.apa.org/"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hyperlink" Target="http://www.apa.org/science/programs/testing/test-disclosure-statement.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nasponline.org/" TargetMode="External"/><Relationship Id="rId2" Type="http://schemas.openxmlformats.org/officeDocument/2006/relationships/notesSlide" Target="../notesSlides/notesSlide50.xml"/><Relationship Id="rId1" Type="http://schemas.openxmlformats.org/officeDocument/2006/relationships/slideLayout" Target="../slideLayouts/slideLayout7.xml"/><Relationship Id="rId4" Type="http://schemas.openxmlformats.org/officeDocument/2006/relationships/hyperlink" Target="http://www.ed.gov/policy/gen/guid/fpco/doc/ferpa-hippa-guidanc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800" dirty="0" smtClean="0"/>
              <a:t>Laurie </a:t>
            </a:r>
            <a:r>
              <a:rPr lang="en-US" sz="2800" dirty="0" err="1" smtClean="0"/>
              <a:t>Klose</a:t>
            </a:r>
            <a:r>
              <a:rPr lang="en-US" sz="2800" dirty="0" smtClean="0"/>
              <a:t>, PhD, LSSP</a:t>
            </a:r>
          </a:p>
          <a:p>
            <a:r>
              <a:rPr lang="en-US" sz="2800" dirty="0" smtClean="0"/>
              <a:t>Brook Roberts, MA, LSSP</a:t>
            </a:r>
          </a:p>
          <a:p>
            <a:r>
              <a:rPr lang="en-US" sz="2800" dirty="0" smtClean="0"/>
              <a:t>Jeremy Sullivan, PhD, LSSP</a:t>
            </a:r>
          </a:p>
          <a:p>
            <a:endParaRPr lang="en-US" sz="2800" dirty="0" smtClean="0"/>
          </a:p>
          <a:p>
            <a:r>
              <a:rPr lang="en-US" sz="2800" dirty="0" smtClean="0"/>
              <a:t>TASP Summer Institute 2013</a:t>
            </a:r>
          </a:p>
          <a:p>
            <a:r>
              <a:rPr lang="en-US" sz="2800" dirty="0" smtClean="0"/>
              <a:t>Corpus Christi, Texas</a:t>
            </a:r>
          </a:p>
          <a:p>
            <a:endParaRPr lang="en-GB" sz="2800" dirty="0"/>
          </a:p>
        </p:txBody>
      </p:sp>
      <p:sp>
        <p:nvSpPr>
          <p:cNvPr id="2" name="Title 1"/>
          <p:cNvSpPr>
            <a:spLocks noGrp="1"/>
          </p:cNvSpPr>
          <p:nvPr>
            <p:ph type="ctrTitle"/>
          </p:nvPr>
        </p:nvSpPr>
        <p:spPr>
          <a:xfrm>
            <a:off x="0" y="1505930"/>
            <a:ext cx="9144000" cy="1470025"/>
          </a:xfrm>
        </p:spPr>
        <p:txBody>
          <a:bodyPr>
            <a:normAutofit fontScale="90000"/>
          </a:bodyPr>
          <a:lstStyle/>
          <a:p>
            <a:r>
              <a:rPr lang="en-US" dirty="0" smtClean="0"/>
              <a:t>Ethical Issues in School Psychology:</a:t>
            </a:r>
            <a:br>
              <a:rPr lang="en-US" dirty="0" smtClean="0"/>
            </a:br>
            <a:r>
              <a:rPr lang="en-US" dirty="0" smtClean="0"/>
              <a:t>Current topics from the state and national level</a:t>
            </a:r>
            <a:endParaRPr lang="en-GB" dirty="0"/>
          </a:p>
        </p:txBody>
      </p:sp>
    </p:spTree>
    <p:extLst>
      <p:ext uri="{BB962C8B-B14F-4D97-AF65-F5344CB8AC3E}">
        <p14:creationId xmlns:p14="http://schemas.microsoft.com/office/powerpoint/2010/main" val="3795669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Ethical and Legal Decision-Making Model (Williams et al, 2008)</a:t>
            </a:r>
            <a:endParaRPr lang="en-US" dirty="0"/>
          </a:p>
        </p:txBody>
      </p:sp>
      <p:sp>
        <p:nvSpPr>
          <p:cNvPr id="3" name="Content Placeholder 2"/>
          <p:cNvSpPr>
            <a:spLocks noGrp="1"/>
          </p:cNvSpPr>
          <p:nvPr>
            <p:ph sz="quarter" idx="1"/>
          </p:nvPr>
        </p:nvSpPr>
        <p:spPr>
          <a:xfrm>
            <a:off x="914400" y="1447800"/>
            <a:ext cx="7772400" cy="5257800"/>
          </a:xfrm>
        </p:spPr>
        <p:txBody>
          <a:bodyPr>
            <a:normAutofit lnSpcReduction="10000"/>
          </a:bodyPr>
          <a:lstStyle/>
          <a:p>
            <a:pPr marL="514350" indent="-514350">
              <a:buAutoNum type="arabicPeriod"/>
            </a:pPr>
            <a:r>
              <a:rPr lang="en-US" sz="2800" dirty="0" smtClean="0"/>
              <a:t>Describe the problem situation</a:t>
            </a:r>
          </a:p>
          <a:p>
            <a:pPr marL="514350" indent="-514350">
              <a:buAutoNum type="arabicPeriod"/>
            </a:pPr>
            <a:r>
              <a:rPr lang="en-US" sz="2800" dirty="0" smtClean="0"/>
              <a:t>Define the potential ethical-legal issues involved</a:t>
            </a:r>
          </a:p>
          <a:p>
            <a:pPr marL="514350" indent="-514350">
              <a:buAutoNum type="arabicPeriod"/>
            </a:pPr>
            <a:r>
              <a:rPr lang="en-US" sz="2800" dirty="0" smtClean="0"/>
              <a:t>Consult available ethical-legal guidelines</a:t>
            </a:r>
          </a:p>
          <a:p>
            <a:pPr marL="514350" indent="-514350">
              <a:buAutoNum type="arabicPeriod"/>
            </a:pPr>
            <a:r>
              <a:rPr lang="en-US" sz="2800" dirty="0" smtClean="0"/>
              <a:t>Consult with supervisors and colleagues</a:t>
            </a:r>
          </a:p>
          <a:p>
            <a:pPr marL="514350" indent="-514350">
              <a:buAutoNum type="arabicPeriod"/>
            </a:pPr>
            <a:r>
              <a:rPr lang="en-US" sz="2800" dirty="0" smtClean="0"/>
              <a:t>Evaluate the rights, responsibilities, and welfare of all affected parties</a:t>
            </a:r>
          </a:p>
          <a:p>
            <a:pPr marL="514350" indent="-514350">
              <a:buAutoNum type="arabicPeriod"/>
            </a:pPr>
            <a:r>
              <a:rPr lang="en-US" sz="2800" dirty="0" smtClean="0"/>
              <a:t>Consider alternative solutions and consequences of making each decision</a:t>
            </a:r>
          </a:p>
          <a:p>
            <a:pPr marL="514350" indent="-514350">
              <a:buAutoNum type="arabicPeriod"/>
            </a:pPr>
            <a:r>
              <a:rPr lang="en-US" sz="2800" dirty="0" smtClean="0"/>
              <a:t>Make the decision and take responsibility for it</a:t>
            </a:r>
          </a:p>
          <a:p>
            <a:pPr marL="0" indent="0" algn="ctr">
              <a:buNone/>
            </a:pPr>
            <a:endParaRPr lang="en-US" sz="2000" dirty="0" smtClean="0"/>
          </a:p>
          <a:p>
            <a:pPr marL="0" indent="0" algn="r">
              <a:buNone/>
            </a:pPr>
            <a:endParaRPr lang="en-US" sz="2000" dirty="0" smtClean="0"/>
          </a:p>
          <a:p>
            <a:pPr marL="0" indent="0" algn="r">
              <a:buNone/>
            </a:pPr>
            <a:r>
              <a:rPr lang="en-US" sz="2000" dirty="0" smtClean="0"/>
              <a:t>Adapted from </a:t>
            </a:r>
            <a:r>
              <a:rPr lang="en-US" sz="2000" dirty="0" err="1" smtClean="0"/>
              <a:t>Koocher</a:t>
            </a:r>
            <a:r>
              <a:rPr lang="en-US" sz="2000" dirty="0" smtClean="0"/>
              <a:t> and Keith-Spiegel (1998)</a:t>
            </a:r>
            <a:endParaRPr lang="en-US" sz="2200" dirty="0" smtClean="0"/>
          </a:p>
        </p:txBody>
      </p:sp>
    </p:spTree>
    <p:extLst>
      <p:ext uri="{BB962C8B-B14F-4D97-AF65-F5344CB8AC3E}">
        <p14:creationId xmlns:p14="http://schemas.microsoft.com/office/powerpoint/2010/main" val="4250034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 Describe the problem situation</a:t>
            </a:r>
            <a:endParaRPr lang="en-US" dirty="0"/>
          </a:p>
        </p:txBody>
      </p:sp>
      <p:sp>
        <p:nvSpPr>
          <p:cNvPr id="3" name="Content Placeholder 2"/>
          <p:cNvSpPr>
            <a:spLocks noGrp="1"/>
          </p:cNvSpPr>
          <p:nvPr>
            <p:ph sz="quarter" idx="1"/>
          </p:nvPr>
        </p:nvSpPr>
        <p:spPr/>
        <p:txBody>
          <a:bodyPr>
            <a:normAutofit/>
          </a:bodyPr>
          <a:lstStyle/>
          <a:p>
            <a:r>
              <a:rPr lang="en-US" sz="2800" dirty="0" smtClean="0"/>
              <a:t>Focus on available information and attempt to gather and objectively state the issues or controversies. </a:t>
            </a:r>
          </a:p>
          <a:p>
            <a:endParaRPr lang="en-US" sz="2800" dirty="0" smtClean="0"/>
          </a:p>
          <a:p>
            <a:r>
              <a:rPr lang="en-US" sz="2800" dirty="0" smtClean="0"/>
              <a:t>Breaking down the complex, sometimes emotionally-charged situations into clear, behavioral statements is helpful.</a:t>
            </a:r>
            <a:endParaRPr lang="en-US" sz="2800" dirty="0"/>
          </a:p>
        </p:txBody>
      </p:sp>
    </p:spTree>
    <p:extLst>
      <p:ext uri="{BB962C8B-B14F-4D97-AF65-F5344CB8AC3E}">
        <p14:creationId xmlns:p14="http://schemas.microsoft.com/office/powerpoint/2010/main" val="248838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2. Define the potential </a:t>
            </a:r>
            <a:br>
              <a:rPr lang="en-US" dirty="0" smtClean="0"/>
            </a:br>
            <a:r>
              <a:rPr lang="en-US" dirty="0" smtClean="0"/>
              <a:t>ethical-legal issues involved</a:t>
            </a:r>
            <a:endParaRPr lang="en-US" dirty="0"/>
          </a:p>
        </p:txBody>
      </p:sp>
      <p:sp>
        <p:nvSpPr>
          <p:cNvPr id="3" name="Content Placeholder 2"/>
          <p:cNvSpPr>
            <a:spLocks noGrp="1"/>
          </p:cNvSpPr>
          <p:nvPr>
            <p:ph sz="quarter" idx="1"/>
          </p:nvPr>
        </p:nvSpPr>
        <p:spPr/>
        <p:txBody>
          <a:bodyPr>
            <a:normAutofit/>
          </a:bodyPr>
          <a:lstStyle/>
          <a:p>
            <a:r>
              <a:rPr lang="en-US" sz="3200" dirty="0" smtClean="0"/>
              <a:t>Enumerate the ethical and legal issues in question. </a:t>
            </a:r>
          </a:p>
          <a:p>
            <a:endParaRPr lang="en-US" sz="3200" dirty="0"/>
          </a:p>
          <a:p>
            <a:r>
              <a:rPr lang="en-US" sz="3200" dirty="0" smtClean="0"/>
              <a:t>Again, state these as clearly and accurately as possible, without bias or exaggeration.</a:t>
            </a:r>
            <a:endParaRPr lang="en-US" sz="3200" dirty="0"/>
          </a:p>
        </p:txBody>
      </p:sp>
    </p:spTree>
    <p:extLst>
      <p:ext uri="{BB962C8B-B14F-4D97-AF65-F5344CB8AC3E}">
        <p14:creationId xmlns:p14="http://schemas.microsoft.com/office/powerpoint/2010/main" val="3167415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3. Consult available </a:t>
            </a:r>
            <a:br>
              <a:rPr lang="en-US" dirty="0" smtClean="0"/>
            </a:br>
            <a:r>
              <a:rPr lang="en-US" dirty="0" smtClean="0"/>
              <a:t>ethical-legal guidelines</a:t>
            </a:r>
            <a:endParaRPr lang="en-US" dirty="0"/>
          </a:p>
        </p:txBody>
      </p:sp>
      <p:sp>
        <p:nvSpPr>
          <p:cNvPr id="3" name="Content Placeholder 2"/>
          <p:cNvSpPr>
            <a:spLocks noGrp="1"/>
          </p:cNvSpPr>
          <p:nvPr>
            <p:ph sz="quarter" idx="1"/>
          </p:nvPr>
        </p:nvSpPr>
        <p:spPr>
          <a:xfrm>
            <a:off x="914400" y="1447800"/>
            <a:ext cx="7772400" cy="4953000"/>
          </a:xfrm>
        </p:spPr>
        <p:txBody>
          <a:bodyPr/>
          <a:lstStyle/>
          <a:p>
            <a:r>
              <a:rPr lang="en-US" dirty="0" smtClean="0"/>
              <a:t>Research the issues in question using reference sources, such as NASP’s Principles for Professional Ethics (2010), IDEA 2004, state guidelines governing special education, textbooks on ethics and legal issues in school psychology (Jacob, Decker, and Hartshorne’s </a:t>
            </a:r>
            <a:r>
              <a:rPr lang="en-US" i="1" dirty="0" smtClean="0"/>
              <a:t>Ethics and Law for School Psychologists</a:t>
            </a:r>
            <a:r>
              <a:rPr lang="en-US" dirty="0" smtClean="0"/>
              <a:t> [6th ed., 2011], Thomas and Grimes’ </a:t>
            </a:r>
            <a:r>
              <a:rPr lang="en-US" i="1" dirty="0" smtClean="0"/>
              <a:t>Best Practices in School Psychology</a:t>
            </a:r>
            <a:r>
              <a:rPr lang="en-US" dirty="0" smtClean="0"/>
              <a:t>, job descriptions, school board policies, TSBEP Rules, APA Code of Ethics, and other appropriate sources.</a:t>
            </a:r>
            <a:endParaRPr lang="en-US" dirty="0"/>
          </a:p>
        </p:txBody>
      </p:sp>
    </p:spTree>
    <p:extLst>
      <p:ext uri="{BB962C8B-B14F-4D97-AF65-F5344CB8AC3E}">
        <p14:creationId xmlns:p14="http://schemas.microsoft.com/office/powerpoint/2010/main" val="1639161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4. Consult with supervisors </a:t>
            </a:r>
            <a:br>
              <a:rPr lang="en-US" dirty="0" smtClean="0"/>
            </a:br>
            <a:r>
              <a:rPr lang="en-US" dirty="0" smtClean="0"/>
              <a:t>and colleagues</a:t>
            </a:r>
            <a:endParaRPr lang="en-US" dirty="0"/>
          </a:p>
        </p:txBody>
      </p:sp>
      <p:sp>
        <p:nvSpPr>
          <p:cNvPr id="3" name="Content Placeholder 2"/>
          <p:cNvSpPr>
            <a:spLocks noGrp="1"/>
          </p:cNvSpPr>
          <p:nvPr>
            <p:ph sz="quarter" idx="1"/>
          </p:nvPr>
        </p:nvSpPr>
        <p:spPr>
          <a:xfrm>
            <a:off x="914400" y="1447800"/>
            <a:ext cx="7772400" cy="4876800"/>
          </a:xfrm>
        </p:spPr>
        <p:txBody>
          <a:bodyPr>
            <a:normAutofit/>
          </a:bodyPr>
          <a:lstStyle/>
          <a:p>
            <a:r>
              <a:rPr lang="en-US" sz="2800" dirty="0" smtClean="0"/>
              <a:t>Talk with your supervisor and trusted colleagues who are familiar with the legal and ethical guidelines that apply to school psychology. </a:t>
            </a:r>
          </a:p>
          <a:p>
            <a:endParaRPr lang="en-US" sz="2800" dirty="0" smtClean="0"/>
          </a:p>
          <a:p>
            <a:r>
              <a:rPr lang="en-US" sz="2800" dirty="0" smtClean="0"/>
              <a:t>On a need-to-know basis, share information specifically about the issues you have identified. </a:t>
            </a:r>
          </a:p>
          <a:p>
            <a:endParaRPr lang="en-US" sz="2800" dirty="0" smtClean="0"/>
          </a:p>
          <a:p>
            <a:r>
              <a:rPr lang="en-US" sz="2800" dirty="0" smtClean="0"/>
              <a:t>Brainstorm possible alternatives and consequences, and seek input from those whose opinions you value.</a:t>
            </a:r>
            <a:endParaRPr lang="en-US" sz="2800" dirty="0"/>
          </a:p>
        </p:txBody>
      </p:sp>
    </p:spTree>
    <p:extLst>
      <p:ext uri="{BB962C8B-B14F-4D97-AF65-F5344CB8AC3E}">
        <p14:creationId xmlns:p14="http://schemas.microsoft.com/office/powerpoint/2010/main" val="2581112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5. Evaluate the rights, responsibilities, and welfare of all affected parties</a:t>
            </a:r>
            <a:endParaRPr lang="en-US" dirty="0"/>
          </a:p>
        </p:txBody>
      </p:sp>
      <p:sp>
        <p:nvSpPr>
          <p:cNvPr id="3" name="Content Placeholder 2"/>
          <p:cNvSpPr>
            <a:spLocks noGrp="1"/>
          </p:cNvSpPr>
          <p:nvPr>
            <p:ph sz="quarter" idx="1"/>
          </p:nvPr>
        </p:nvSpPr>
        <p:spPr>
          <a:xfrm>
            <a:off x="914400" y="1447800"/>
            <a:ext cx="7772400" cy="5029200"/>
          </a:xfrm>
        </p:spPr>
        <p:txBody>
          <a:bodyPr>
            <a:normAutofit/>
          </a:bodyPr>
          <a:lstStyle/>
          <a:p>
            <a:r>
              <a:rPr lang="en-US" dirty="0" smtClean="0"/>
              <a:t>Look at the big picture rather than focusing on the isolated details of the controversy. </a:t>
            </a:r>
          </a:p>
          <a:p>
            <a:pPr lvl="1"/>
            <a:r>
              <a:rPr lang="en-US" dirty="0" smtClean="0"/>
              <a:t>Consider the implications for students, families, teachers, administrators, other school personnel, and yourself. </a:t>
            </a:r>
          </a:p>
          <a:p>
            <a:pPr lvl="1"/>
            <a:r>
              <a:rPr lang="en-US" dirty="0" smtClean="0"/>
              <a:t>How will the various alternative courses of action affect each party involved? </a:t>
            </a:r>
          </a:p>
          <a:p>
            <a:r>
              <a:rPr lang="en-US" dirty="0" smtClean="0"/>
              <a:t>Remember two basic assumptions underlying NASP’s Principles for Professional Ethics: </a:t>
            </a:r>
          </a:p>
          <a:p>
            <a:pPr marL="777240" lvl="1" indent="-457200">
              <a:buFont typeface="+mj-lt"/>
              <a:buAutoNum type="arabicPeriod"/>
            </a:pPr>
            <a:r>
              <a:rPr lang="en-US" dirty="0" smtClean="0"/>
              <a:t>school psychologists act as advocates for their student-clients, and </a:t>
            </a:r>
          </a:p>
          <a:p>
            <a:pPr marL="777240" lvl="1" indent="-457200">
              <a:buFont typeface="+mj-lt"/>
              <a:buAutoNum type="arabicPeriod"/>
            </a:pPr>
            <a:r>
              <a:rPr lang="en-US" dirty="0" smtClean="0"/>
              <a:t>at the very least, school psychologists will do no harm.</a:t>
            </a:r>
            <a:endParaRPr lang="en-US" dirty="0"/>
          </a:p>
        </p:txBody>
      </p:sp>
    </p:spTree>
    <p:extLst>
      <p:ext uri="{BB962C8B-B14F-4D97-AF65-F5344CB8AC3E}">
        <p14:creationId xmlns:p14="http://schemas.microsoft.com/office/powerpoint/2010/main" val="2125641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6. Consider alternative solutions and consequences of making each decision</a:t>
            </a:r>
            <a:endParaRPr lang="en-US" dirty="0"/>
          </a:p>
        </p:txBody>
      </p:sp>
      <p:sp>
        <p:nvSpPr>
          <p:cNvPr id="3" name="Content Placeholder 2"/>
          <p:cNvSpPr>
            <a:spLocks noGrp="1"/>
          </p:cNvSpPr>
          <p:nvPr>
            <p:ph sz="quarter" idx="1"/>
          </p:nvPr>
        </p:nvSpPr>
        <p:spPr/>
        <p:txBody>
          <a:bodyPr>
            <a:normAutofit/>
          </a:bodyPr>
          <a:lstStyle/>
          <a:p>
            <a:r>
              <a:rPr lang="en-US" sz="2800" dirty="0" smtClean="0"/>
              <a:t>Carefully evaluate in a step-by-step manner how each alternative solution will impact the involved parties. </a:t>
            </a:r>
          </a:p>
          <a:p>
            <a:pPr lvl="1"/>
            <a:r>
              <a:rPr lang="en-US" sz="2800" dirty="0" smtClean="0"/>
              <a:t>Who and how will they be affected? </a:t>
            </a:r>
          </a:p>
          <a:p>
            <a:pPr lvl="1"/>
            <a:r>
              <a:rPr lang="en-US" sz="2800" dirty="0" smtClean="0"/>
              <a:t>What are the positive and negative outcomes of each alternative? </a:t>
            </a:r>
          </a:p>
          <a:p>
            <a:r>
              <a:rPr lang="en-US" sz="2800" dirty="0" smtClean="0"/>
              <a:t>Weigh the pros and cons. </a:t>
            </a:r>
          </a:p>
          <a:p>
            <a:r>
              <a:rPr lang="en-US" sz="2800" dirty="0" smtClean="0"/>
              <a:t>Step back and carefully consider the information you have gathered.</a:t>
            </a:r>
            <a:endParaRPr lang="en-US" sz="2800" dirty="0"/>
          </a:p>
        </p:txBody>
      </p:sp>
    </p:spTree>
    <p:extLst>
      <p:ext uri="{BB962C8B-B14F-4D97-AF65-F5344CB8AC3E}">
        <p14:creationId xmlns:p14="http://schemas.microsoft.com/office/powerpoint/2010/main" val="26738617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7. Make the decision and </a:t>
            </a:r>
            <a:br>
              <a:rPr lang="en-US" dirty="0" smtClean="0"/>
            </a:br>
            <a:r>
              <a:rPr lang="en-US" dirty="0" smtClean="0"/>
              <a:t>take responsibility for it</a:t>
            </a:r>
            <a:endParaRPr lang="en-US" dirty="0"/>
          </a:p>
        </p:txBody>
      </p:sp>
      <p:sp>
        <p:nvSpPr>
          <p:cNvPr id="3" name="Content Placeholder 2"/>
          <p:cNvSpPr>
            <a:spLocks noGrp="1"/>
          </p:cNvSpPr>
          <p:nvPr>
            <p:ph sz="quarter" idx="1"/>
          </p:nvPr>
        </p:nvSpPr>
        <p:spPr/>
        <p:txBody>
          <a:bodyPr>
            <a:normAutofit/>
          </a:bodyPr>
          <a:lstStyle/>
          <a:p>
            <a:r>
              <a:rPr lang="en-US" sz="2800" dirty="0" smtClean="0"/>
              <a:t>Once all the steps are completed, make a decision that is consistent with ethical and legal guidelines and one that you feel confident is the best choice. </a:t>
            </a:r>
          </a:p>
          <a:p>
            <a:endParaRPr lang="en-US" sz="2800" dirty="0"/>
          </a:p>
          <a:p>
            <a:r>
              <a:rPr lang="en-US" sz="2800" dirty="0" smtClean="0"/>
              <a:t>Take responsibility for following through on that decision, attend to the details, and attempt to bring closure to the scenario.</a:t>
            </a:r>
            <a:endParaRPr lang="en-US" sz="2800" dirty="0"/>
          </a:p>
        </p:txBody>
      </p:sp>
    </p:spTree>
    <p:extLst>
      <p:ext uri="{BB962C8B-B14F-4D97-AF65-F5344CB8AC3E}">
        <p14:creationId xmlns:p14="http://schemas.microsoft.com/office/powerpoint/2010/main" val="14843094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Demonstration Case #1</a:t>
            </a:r>
            <a:endParaRPr lang="en-US" dirty="0"/>
          </a:p>
        </p:txBody>
      </p:sp>
      <p:sp>
        <p:nvSpPr>
          <p:cNvPr id="3" name="Content Placeholder 2"/>
          <p:cNvSpPr>
            <a:spLocks noGrp="1"/>
          </p:cNvSpPr>
          <p:nvPr>
            <p:ph sz="quarter" idx="1"/>
          </p:nvPr>
        </p:nvSpPr>
        <p:spPr/>
        <p:txBody>
          <a:bodyPr>
            <a:normAutofit/>
          </a:bodyPr>
          <a:lstStyle/>
          <a:p>
            <a:r>
              <a:rPr lang="en-US" sz="2800" dirty="0" smtClean="0"/>
              <a:t>Choose one of the cases in this presentation and do a role play of the situation; </a:t>
            </a:r>
          </a:p>
          <a:p>
            <a:endParaRPr lang="en-US" sz="2800" dirty="0" smtClean="0"/>
          </a:p>
          <a:p>
            <a:r>
              <a:rPr lang="en-US" sz="2800" dirty="0" smtClean="0"/>
              <a:t>Assign groups and have groups create a role play, song, rap, cheer, newscast, whatever, that illustrates and ethical dilemma and a possible resolution. </a:t>
            </a:r>
            <a:endParaRPr lang="en-US" sz="2800" dirty="0"/>
          </a:p>
        </p:txBody>
      </p:sp>
    </p:spTree>
    <p:extLst>
      <p:ext uri="{BB962C8B-B14F-4D97-AF65-F5344CB8AC3E}">
        <p14:creationId xmlns:p14="http://schemas.microsoft.com/office/powerpoint/2010/main" val="4176246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National Case #1</a:t>
            </a:r>
          </a:p>
        </p:txBody>
      </p:sp>
      <p:sp>
        <p:nvSpPr>
          <p:cNvPr id="6" name="Content Placeholder 5"/>
          <p:cNvSpPr>
            <a:spLocks noGrp="1"/>
          </p:cNvSpPr>
          <p:nvPr>
            <p:ph sz="quarter" idx="1"/>
          </p:nvPr>
        </p:nvSpPr>
        <p:spPr>
          <a:xfrm>
            <a:off x="533400" y="1447800"/>
            <a:ext cx="8305800" cy="5029200"/>
          </a:xfrm>
        </p:spPr>
        <p:txBody>
          <a:bodyPr>
            <a:normAutofit fontScale="85000" lnSpcReduction="10000"/>
          </a:bodyPr>
          <a:lstStyle/>
          <a:p>
            <a:r>
              <a:rPr lang="en-US" sz="2400" dirty="0" smtClean="0"/>
              <a:t>Dillon’s parents have asked about filing a complaint about a school psychologist who met with him for counseling. The school psychologist had been seeing this high school student for a few weeks and in a recent session, Dillon disclosed that he had audio recorded a teacher with his cell phone. His purpose was to illustrate how the teacher “treated him.” The parents reported that the school psychologist confiscated the phone and turned it over to an administrator and disclosed the surreptitious recording to the administrator as well. Disciplinary procedures for violating school rules are pending against Dillon.</a:t>
            </a:r>
          </a:p>
          <a:p>
            <a:r>
              <a:rPr lang="en-US" sz="2400" dirty="0" smtClean="0"/>
              <a:t>When the parents complained, the school psychologist explained to the parents that the district has a rule about cell phones in school so he had to confiscate it. And he had to report the audio recording to the administration because that conduct was illegal.</a:t>
            </a:r>
          </a:p>
          <a:p>
            <a:r>
              <a:rPr lang="en-US" sz="2400" dirty="0" smtClean="0"/>
              <a:t>The parents believe there was a violation of a verbal confidentiality agreement made with their son (approximately “everything you say is confidential unless you talk about hurting yourself or others”). And they want their phone back.</a:t>
            </a:r>
          </a:p>
        </p:txBody>
      </p:sp>
    </p:spTree>
    <p:extLst>
      <p:ext uri="{BB962C8B-B14F-4D97-AF65-F5344CB8AC3E}">
        <p14:creationId xmlns:p14="http://schemas.microsoft.com/office/powerpoint/2010/main" val="2659935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ym typeface="Hoefler Text" pitchFamily="-1" charset="0"/>
              </a:rPr>
              <a:t>Learning Objectives</a:t>
            </a:r>
            <a:endParaRPr lang="en-GB" dirty="0"/>
          </a:p>
        </p:txBody>
      </p:sp>
      <p:sp>
        <p:nvSpPr>
          <p:cNvPr id="3" name="Content Placeholder 2"/>
          <p:cNvSpPr>
            <a:spLocks noGrp="1"/>
          </p:cNvSpPr>
          <p:nvPr>
            <p:ph sz="quarter" idx="1"/>
          </p:nvPr>
        </p:nvSpPr>
        <p:spPr>
          <a:xfrm>
            <a:off x="914400" y="1447800"/>
            <a:ext cx="7772400" cy="5105400"/>
          </a:xfrm>
        </p:spPr>
        <p:txBody>
          <a:bodyPr>
            <a:normAutofit/>
          </a:bodyPr>
          <a:lstStyle/>
          <a:p>
            <a:r>
              <a:rPr lang="en-US" sz="3200" dirty="0" smtClean="0"/>
              <a:t>Understand the nature of ethical issues that have been raised in inquiries or cases recently submitted to the NASP Ethical and Professional Practices Committee, university faculty and school based supervisors</a:t>
            </a:r>
          </a:p>
          <a:p>
            <a:r>
              <a:rPr lang="en-US" sz="3200" dirty="0" smtClean="0"/>
              <a:t>Apply accepted and evolving standards and principles to these issues; and</a:t>
            </a:r>
          </a:p>
          <a:p>
            <a:r>
              <a:rPr lang="en-US" sz="3200" dirty="0" smtClean="0"/>
              <a:t>Develop strategies for responding to these issues in an ethically appropriate manner.</a:t>
            </a:r>
          </a:p>
          <a:p>
            <a:endParaRPr lang="en-GB" sz="3200" dirty="0"/>
          </a:p>
        </p:txBody>
      </p:sp>
    </p:spTree>
    <p:extLst>
      <p:ext uri="{BB962C8B-B14F-4D97-AF65-F5344CB8AC3E}">
        <p14:creationId xmlns:p14="http://schemas.microsoft.com/office/powerpoint/2010/main" val="3774703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294967295"/>
          </p:nvPr>
        </p:nvSpPr>
        <p:spPr>
          <a:xfrm>
            <a:off x="685800" y="457200"/>
            <a:ext cx="7772400" cy="6019800"/>
          </a:xfrm>
        </p:spPr>
        <p:txBody>
          <a:bodyPr>
            <a:noAutofit/>
          </a:bodyPr>
          <a:lstStyle/>
          <a:p>
            <a:pPr marL="0" indent="0">
              <a:buNone/>
            </a:pPr>
            <a:r>
              <a:rPr lang="en-US" sz="3200" dirty="0" smtClean="0"/>
              <a:t>Standard I.2.2. School psychologists minimize intrusions on privacy. They do not seek or store private information about clients that is not needed in the provision of services. School psychologists recognize that client–school psychologist communications are privileged in most jurisdictions and do not disclose information that would put the student or family at legal, social, or other risk if shared with third parties, except as permitted by the mental health provider–client privilege laws in their state. </a:t>
            </a:r>
          </a:p>
        </p:txBody>
      </p:sp>
    </p:spTree>
    <p:extLst>
      <p:ext uri="{BB962C8B-B14F-4D97-AF65-F5344CB8AC3E}">
        <p14:creationId xmlns:p14="http://schemas.microsoft.com/office/powerpoint/2010/main" val="29013208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533400" y="381000"/>
            <a:ext cx="8153400" cy="6172200"/>
          </a:xfrm>
        </p:spPr>
        <p:txBody>
          <a:bodyPr/>
          <a:lstStyle/>
          <a:p>
            <a:pPr marL="0" indent="0">
              <a:buNone/>
            </a:pPr>
            <a:r>
              <a:rPr lang="en-US" sz="3200" dirty="0" smtClean="0"/>
              <a:t>Standard I.2.3. School psychologists inform students and other clients of the boundaries of confidentiality at the outset of establishing a professional relationship. They seek a shared understanding with clients regarding the types of information that will and will not be shared with third parties….School psychologists recognize that it may be necessary to discuss confidentiality at multiple points in a professional relationship to ensure client understanding and agreement regarding how sensitive disclosures will be handled. </a:t>
            </a:r>
          </a:p>
          <a:p>
            <a:endParaRPr lang="en-US" dirty="0"/>
          </a:p>
        </p:txBody>
      </p:sp>
    </p:spTree>
    <p:extLst>
      <p:ext uri="{BB962C8B-B14F-4D97-AF65-F5344CB8AC3E}">
        <p14:creationId xmlns:p14="http://schemas.microsoft.com/office/powerpoint/2010/main" val="1961327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294967295"/>
          </p:nvPr>
        </p:nvSpPr>
        <p:spPr>
          <a:xfrm>
            <a:off x="228600" y="609600"/>
            <a:ext cx="8763000" cy="5943600"/>
          </a:xfrm>
        </p:spPr>
        <p:txBody>
          <a:bodyPr>
            <a:normAutofit/>
          </a:bodyPr>
          <a:lstStyle/>
          <a:p>
            <a:pPr marL="0" indent="0">
              <a:buNone/>
            </a:pPr>
            <a:r>
              <a:rPr lang="en-US" sz="3200" dirty="0" smtClean="0"/>
              <a:t>Standard I.2.4. School psychologists respect the confidentiality of information obtained during their professional work. Information is not revealed to third parties without the agreement of a minor child’s parent or legal guardian (or an adult student), except in those situations in which failure to release information would result in danger to the student or others, or where otherwise required by law. Whenever feasible, student assent is obtained prior to disclosure of his or her confidences to third parties, including disclosures to the student’s parents. </a:t>
            </a:r>
          </a:p>
          <a:p>
            <a:endParaRPr lang="en-US" dirty="0" smtClean="0"/>
          </a:p>
        </p:txBody>
      </p:sp>
    </p:spTree>
    <p:extLst>
      <p:ext uri="{BB962C8B-B14F-4D97-AF65-F5344CB8AC3E}">
        <p14:creationId xmlns:p14="http://schemas.microsoft.com/office/powerpoint/2010/main" val="2970781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228600" y="609600"/>
            <a:ext cx="8686800" cy="5867400"/>
          </a:xfrm>
        </p:spPr>
        <p:txBody>
          <a:bodyPr/>
          <a:lstStyle/>
          <a:p>
            <a:pPr marL="0" indent="0">
              <a:buNone/>
            </a:pPr>
            <a:r>
              <a:rPr lang="en-US" sz="3600" dirty="0" smtClean="0"/>
              <a:t>Standard I.2.5. School psychologists discuss and/or release confidential information only for professional purposes and only with persons who have a legitimate need to know. They do so within the strict boundaries of relevant privacy statutes. </a:t>
            </a:r>
          </a:p>
          <a:p>
            <a:endParaRPr lang="en-US" dirty="0"/>
          </a:p>
        </p:txBody>
      </p:sp>
    </p:spTree>
    <p:extLst>
      <p:ext uri="{BB962C8B-B14F-4D97-AF65-F5344CB8AC3E}">
        <p14:creationId xmlns:p14="http://schemas.microsoft.com/office/powerpoint/2010/main" val="1339649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National Case #2</a:t>
            </a:r>
          </a:p>
        </p:txBody>
      </p:sp>
      <p:sp>
        <p:nvSpPr>
          <p:cNvPr id="6" name="Content Placeholder 5"/>
          <p:cNvSpPr>
            <a:spLocks noGrp="1"/>
          </p:cNvSpPr>
          <p:nvPr>
            <p:ph sz="quarter" idx="1"/>
          </p:nvPr>
        </p:nvSpPr>
        <p:spPr>
          <a:xfrm>
            <a:off x="914400" y="1447800"/>
            <a:ext cx="7772400" cy="5105400"/>
          </a:xfrm>
        </p:spPr>
        <p:txBody>
          <a:bodyPr>
            <a:normAutofit fontScale="92500" lnSpcReduction="20000"/>
          </a:bodyPr>
          <a:lstStyle/>
          <a:p>
            <a:r>
              <a:rPr lang="en-US" sz="2800" dirty="0" smtClean="0"/>
              <a:t>A member contends: “I believe that the new ethics code is more prescriptive than the previous code. It seems that the 90 specific standards include more ‘best practices’ than I recall in the previous code. For example, Standard II.2.2 states ‘School psychologists actively monitor the impact of their recommendations and intervention plans. They revise a recommendation, or modify or terminate an intervention plan, when data indicate the desired outcomes are not being attained.’ Could I be brought up on ethics ‘charges’ if we don’t collect progress monitoring data on interventions? I’m concerned that what used to be recommended best practices have become enforceable standards and practitioners will need to be much more cautious from now on.”</a:t>
            </a:r>
          </a:p>
        </p:txBody>
      </p:sp>
    </p:spTree>
    <p:extLst>
      <p:ext uri="{BB962C8B-B14F-4D97-AF65-F5344CB8AC3E}">
        <p14:creationId xmlns:p14="http://schemas.microsoft.com/office/powerpoint/2010/main" val="6947732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294967295"/>
          </p:nvPr>
        </p:nvSpPr>
        <p:spPr>
          <a:xfrm>
            <a:off x="228600" y="609600"/>
            <a:ext cx="8839200" cy="6019800"/>
          </a:xfrm>
        </p:spPr>
        <p:txBody>
          <a:bodyPr>
            <a:normAutofit/>
          </a:bodyPr>
          <a:lstStyle/>
          <a:p>
            <a:r>
              <a:rPr lang="en-US" dirty="0" smtClean="0"/>
              <a:t>Standard II.3.2. School psychologists use assessment techniques and practices that the profession considers to be responsible, research-based practice. </a:t>
            </a:r>
          </a:p>
          <a:p>
            <a:endParaRPr lang="en-US" dirty="0" smtClean="0"/>
          </a:p>
          <a:p>
            <a:r>
              <a:rPr lang="en-US" dirty="0" smtClean="0"/>
              <a:t>Standard II.2.2 School psychologists actively monitor the impact of their recommendations and intervention plans. They revise a recommendation, or modify or terminate an intervention plan, when data indicate the desired outcomes are not being attained. School psychologists seek the assistance of others in supervisory, consultative, or referral roles when progress monitoring indicates that their recommendations and interventions are not effective in assisting a client.</a:t>
            </a:r>
          </a:p>
        </p:txBody>
      </p:sp>
    </p:spTree>
    <p:extLst>
      <p:ext uri="{BB962C8B-B14F-4D97-AF65-F5344CB8AC3E}">
        <p14:creationId xmlns:p14="http://schemas.microsoft.com/office/powerpoint/2010/main" val="498520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228600" y="609600"/>
            <a:ext cx="8763000" cy="5410200"/>
          </a:xfrm>
        </p:spPr>
        <p:txBody>
          <a:bodyPr>
            <a:normAutofit/>
          </a:bodyPr>
          <a:lstStyle/>
          <a:p>
            <a:pPr marL="0" indent="0">
              <a:buNone/>
            </a:pPr>
            <a:r>
              <a:rPr lang="en-US" sz="3200" dirty="0" smtClean="0"/>
              <a:t>Standard II.2.3</a:t>
            </a:r>
          </a:p>
          <a:p>
            <a:pPr marL="0" indent="0">
              <a:buNone/>
            </a:pPr>
            <a:r>
              <a:rPr lang="en-US" sz="3200" dirty="0" smtClean="0"/>
              <a:t>School psychologists accept responsibility for the appropriateness of their professional practices, decisions, and recommendations. They correct misunderstandings resulting from their recommendations, advice, or information and take affirmative steps to offset any harmful consequences of ineffective or inappropriate recommendations.</a:t>
            </a:r>
            <a:endParaRPr lang="en-US" sz="3200" dirty="0"/>
          </a:p>
        </p:txBody>
      </p:sp>
    </p:spTree>
    <p:extLst>
      <p:ext uri="{BB962C8B-B14F-4D97-AF65-F5344CB8AC3E}">
        <p14:creationId xmlns:p14="http://schemas.microsoft.com/office/powerpoint/2010/main" val="16844522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National Case #3</a:t>
            </a:r>
          </a:p>
        </p:txBody>
      </p:sp>
      <p:sp>
        <p:nvSpPr>
          <p:cNvPr id="6" name="Content Placeholder 5"/>
          <p:cNvSpPr>
            <a:spLocks noGrp="1"/>
          </p:cNvSpPr>
          <p:nvPr>
            <p:ph sz="quarter" idx="1"/>
          </p:nvPr>
        </p:nvSpPr>
        <p:spPr>
          <a:xfrm>
            <a:off x="914400" y="1447800"/>
            <a:ext cx="7772400" cy="4876800"/>
          </a:xfrm>
        </p:spPr>
        <p:txBody>
          <a:bodyPr>
            <a:noAutofit/>
          </a:bodyPr>
          <a:lstStyle/>
          <a:p>
            <a:r>
              <a:rPr lang="en-US" sz="3200" dirty="0" smtClean="0"/>
              <a:t>A practitioner publicly mentioned on a listserv that she had mailed a behavior rating scale to a parent for completion. Subsequently the practitioner received a complaint of unethical conduct from a colleague who asserted that this practice violated test security (Standard II.5.1) and respecting intellectual property rights (Standard II.5.3).  The member asked for an EPPC opinion. </a:t>
            </a:r>
          </a:p>
        </p:txBody>
      </p:sp>
    </p:spTree>
    <p:extLst>
      <p:ext uri="{BB962C8B-B14F-4D97-AF65-F5344CB8AC3E}">
        <p14:creationId xmlns:p14="http://schemas.microsoft.com/office/powerpoint/2010/main" val="40204077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294967295"/>
          </p:nvPr>
        </p:nvSpPr>
        <p:spPr>
          <a:xfrm>
            <a:off x="381000" y="533400"/>
            <a:ext cx="7924800" cy="6096000"/>
          </a:xfrm>
        </p:spPr>
        <p:txBody>
          <a:bodyPr>
            <a:normAutofit/>
          </a:bodyPr>
          <a:lstStyle/>
          <a:p>
            <a:pPr marL="0" indent="0">
              <a:lnSpc>
                <a:spcPct val="80000"/>
              </a:lnSpc>
              <a:buNone/>
            </a:pPr>
            <a:r>
              <a:rPr lang="en-US" sz="3200" dirty="0" smtClean="0">
                <a:ea typeface="ＭＳ Ｐゴシック" pitchFamily="-1" charset="-128"/>
                <a:cs typeface="Times New Roman" pitchFamily="18" charset="0"/>
              </a:rPr>
              <a:t>Standard II.5.1. School psychologists maintain test security, preventing the release of underlying principles and specific content that would undermine or invalidate the use of the instrument. Unless otherwise required by law or district policy, school psychologists provide parents with the opportunity to inspect and review their child’s test answers rather than providing them with copies of the their child’s test protocols. However, on parent request, it is permissible to provide copies of a child’s test protocols to a professional who is qualified to interpret them.</a:t>
            </a:r>
          </a:p>
        </p:txBody>
      </p:sp>
    </p:spTree>
    <p:extLst>
      <p:ext uri="{BB962C8B-B14F-4D97-AF65-F5344CB8AC3E}">
        <p14:creationId xmlns:p14="http://schemas.microsoft.com/office/powerpoint/2010/main" val="4591122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04800" y="762000"/>
            <a:ext cx="8686800" cy="5715000"/>
          </a:xfrm>
        </p:spPr>
        <p:txBody>
          <a:bodyPr>
            <a:normAutofit/>
          </a:bodyPr>
          <a:lstStyle/>
          <a:p>
            <a:pPr marL="0" indent="0">
              <a:buNone/>
            </a:pPr>
            <a:r>
              <a:rPr lang="en-US" sz="2800" dirty="0" smtClean="0"/>
              <a:t>Standard II.5. School psychologists recognize the effort and expense involved in the development and publication of psycho- logical and educational tests, intervention materials, and scholarly works. They respect the intellectual property rights and copyright interests of the producers of such materials, whether the materials are published in print or digital formats. They do not duplicate copyright-protected test manuals, testing materials, or unused test protocols without the permission of the producer. However, school psychologists understand that, at times, parents’ rights to examine their child’s test answers may supersede the interests of test publishers. </a:t>
            </a:r>
          </a:p>
          <a:p>
            <a:endParaRPr lang="en-US" dirty="0"/>
          </a:p>
        </p:txBody>
      </p:sp>
    </p:spTree>
    <p:extLst>
      <p:ext uri="{BB962C8B-B14F-4D97-AF65-F5344CB8AC3E}">
        <p14:creationId xmlns:p14="http://schemas.microsoft.com/office/powerpoint/2010/main" val="986348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Format for today’s session</a:t>
            </a:r>
            <a:endParaRPr lang="en-US" dirty="0"/>
          </a:p>
        </p:txBody>
      </p:sp>
      <p:sp>
        <p:nvSpPr>
          <p:cNvPr id="3" name="Content Placeholder 2"/>
          <p:cNvSpPr>
            <a:spLocks noGrp="1"/>
          </p:cNvSpPr>
          <p:nvPr>
            <p:ph sz="quarter" idx="1"/>
          </p:nvPr>
        </p:nvSpPr>
        <p:spPr/>
        <p:txBody>
          <a:bodyPr>
            <a:normAutofit/>
          </a:bodyPr>
          <a:lstStyle/>
          <a:p>
            <a:r>
              <a:rPr lang="en-US" sz="3200" dirty="0" smtClean="0"/>
              <a:t>Investigate recent national and state issues or individual local issues through group presentations</a:t>
            </a:r>
          </a:p>
          <a:p>
            <a:endParaRPr lang="en-US" sz="3200" dirty="0" smtClean="0"/>
          </a:p>
          <a:p>
            <a:r>
              <a:rPr lang="en-US" sz="3200" dirty="0" smtClean="0"/>
              <a:t>Whole group discussion of relevant ethical issues related to cases and implications for practice</a:t>
            </a:r>
            <a:endParaRPr lang="en-US" sz="3200" dirty="0"/>
          </a:p>
        </p:txBody>
      </p:sp>
    </p:spTree>
    <p:extLst>
      <p:ext uri="{BB962C8B-B14F-4D97-AF65-F5344CB8AC3E}">
        <p14:creationId xmlns:p14="http://schemas.microsoft.com/office/powerpoint/2010/main" val="2132762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mtClean="0"/>
              <a:t>National Case #4</a:t>
            </a:r>
            <a:endParaRPr lang="en-US" dirty="0" smtClean="0"/>
          </a:p>
        </p:txBody>
      </p:sp>
      <p:sp>
        <p:nvSpPr>
          <p:cNvPr id="6" name="Content Placeholder 5"/>
          <p:cNvSpPr>
            <a:spLocks noGrp="1"/>
          </p:cNvSpPr>
          <p:nvPr>
            <p:ph sz="quarter" idx="1"/>
          </p:nvPr>
        </p:nvSpPr>
        <p:spPr>
          <a:xfrm>
            <a:off x="533400" y="1447800"/>
            <a:ext cx="8153400" cy="5181600"/>
          </a:xfrm>
        </p:spPr>
        <p:txBody>
          <a:bodyPr>
            <a:normAutofit lnSpcReduction="10000"/>
          </a:bodyPr>
          <a:lstStyle/>
          <a:p>
            <a:r>
              <a:rPr lang="en-US" sz="2000" dirty="0" smtClean="0"/>
              <a:t>A member wrote: “I have been working closely with a parent who is Asian-American as the case manager for her son’s special education placement. There have been problems with the teachers not following the student’s IEP as it was developed. It has been a challenging experience trying to be the mediator. Finally, after many meetings and headaches, the situation has been resolved. Yesterday, the mother gave me a thank you card and a gift of a silk scarf from her native country, Thailand.</a:t>
            </a:r>
          </a:p>
          <a:p>
            <a:r>
              <a:rPr lang="en-US" sz="2000" dirty="0" smtClean="0"/>
              <a:t>I think this gift may pose a dilemma for me because of dual relationships and conflicts of interest. I know that a school psychologist could potentially act in an unethical manner if she allowed conflicts of interest to get in the way of her judgment. If I accept the gift, the mother could potentially expect favors of me. Also, my judgment in handling future situations with the parent could be clouded because I have developed a relationship with her beyond simply being the case manager for her son. My abilities in making sound and fair decisions regarding the child’s educational program could affect other staff members too. If I return the gift, the parent could be offended. Do you have any advice?”</a:t>
            </a:r>
          </a:p>
        </p:txBody>
      </p:sp>
    </p:spTree>
    <p:extLst>
      <p:ext uri="{BB962C8B-B14F-4D97-AF65-F5344CB8AC3E}">
        <p14:creationId xmlns:p14="http://schemas.microsoft.com/office/powerpoint/2010/main" val="1459949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294967295"/>
          </p:nvPr>
        </p:nvSpPr>
        <p:spPr>
          <a:xfrm>
            <a:off x="304800" y="609600"/>
            <a:ext cx="8839200" cy="5943600"/>
          </a:xfrm>
        </p:spPr>
        <p:txBody>
          <a:bodyPr>
            <a:normAutofit/>
          </a:bodyPr>
          <a:lstStyle/>
          <a:p>
            <a:r>
              <a:rPr lang="en-US" dirty="0" smtClean="0"/>
              <a:t>Principle III.4. Multiple Relationships and Conflicts of Interest: “School psychologists avoid multiple relationships and conflicts of interest that diminish their professional effectiveness.” Specific standards address:</a:t>
            </a:r>
          </a:p>
          <a:p>
            <a:pPr lvl="1"/>
            <a:r>
              <a:rPr lang="en-US" dirty="0" smtClean="0"/>
              <a:t>Private conduct compromising professional effectiveness</a:t>
            </a:r>
          </a:p>
          <a:p>
            <a:pPr lvl="1"/>
            <a:r>
              <a:rPr lang="en-US" dirty="0" smtClean="0"/>
              <a:t>Personal/religious beliefs conflicting w/service delivery</a:t>
            </a:r>
          </a:p>
          <a:p>
            <a:pPr lvl="1"/>
            <a:r>
              <a:rPr lang="en-US" dirty="0" smtClean="0"/>
              <a:t>Exploiting clients, supervisees, and graduate students</a:t>
            </a:r>
          </a:p>
          <a:p>
            <a:pPr lvl="1"/>
            <a:r>
              <a:rPr lang="en-US" dirty="0" smtClean="0"/>
              <a:t>Business relationships with clients</a:t>
            </a:r>
          </a:p>
          <a:p>
            <a:pPr lvl="1"/>
            <a:r>
              <a:rPr lang="en-US" dirty="0" smtClean="0"/>
              <a:t>Financial conflict of interest by NASP leaders</a:t>
            </a:r>
          </a:p>
          <a:p>
            <a:pPr lvl="1"/>
            <a:r>
              <a:rPr lang="en-US" dirty="0" smtClean="0"/>
              <a:t>Financial conflict of interest by authors/presenters</a:t>
            </a:r>
          </a:p>
          <a:p>
            <a:pPr lvl="1"/>
            <a:r>
              <a:rPr lang="en-US" dirty="0" smtClean="0"/>
              <a:t>Paying or receiving payment for referrals</a:t>
            </a:r>
          </a:p>
          <a:p>
            <a:pPr lvl="1"/>
            <a:r>
              <a:rPr lang="en-US" dirty="0" smtClean="0"/>
              <a:t>Payment for data for client database</a:t>
            </a:r>
          </a:p>
          <a:p>
            <a:pPr lvl="1"/>
            <a:r>
              <a:rPr lang="en-US" dirty="0" smtClean="0"/>
              <a:t>Dual setting practice issues</a:t>
            </a:r>
          </a:p>
        </p:txBody>
      </p:sp>
    </p:spTree>
    <p:extLst>
      <p:ext uri="{BB962C8B-B14F-4D97-AF65-F5344CB8AC3E}">
        <p14:creationId xmlns:p14="http://schemas.microsoft.com/office/powerpoint/2010/main" val="18996166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228600" y="685800"/>
            <a:ext cx="8839200" cy="5334000"/>
          </a:xfrm>
        </p:spPr>
        <p:txBody>
          <a:bodyPr>
            <a:normAutofit/>
          </a:bodyPr>
          <a:lstStyle/>
          <a:p>
            <a:pPr marL="0" indent="0">
              <a:buNone/>
            </a:pPr>
            <a:r>
              <a:rPr lang="en-US" sz="3200" dirty="0" smtClean="0"/>
              <a:t>Standard II.1.2 Practitioners are obligated to pursue knowledge and understanding of the diverse cultural, linguistic, and experiential backgrounds of students, families, and other clients. When knowledge and understanding of diversity characteristics are essential to ensure competent assessment, intervention, or consultation, school psychologists have or obtain the training or supervision necessary to provide effective services, or they make appropriate referrals.</a:t>
            </a:r>
            <a:endParaRPr lang="en-US" sz="3200" dirty="0"/>
          </a:p>
        </p:txBody>
      </p:sp>
    </p:spTree>
    <p:extLst>
      <p:ext uri="{BB962C8B-B14F-4D97-AF65-F5344CB8AC3E}">
        <p14:creationId xmlns:p14="http://schemas.microsoft.com/office/powerpoint/2010/main" val="20581751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81000" y="762000"/>
            <a:ext cx="8763000" cy="5257800"/>
          </a:xfrm>
        </p:spPr>
        <p:txBody>
          <a:bodyPr>
            <a:normAutofit/>
          </a:bodyPr>
          <a:lstStyle/>
          <a:p>
            <a:pPr marL="0" indent="0">
              <a:buNone/>
            </a:pPr>
            <a:r>
              <a:rPr lang="en-US" sz="3200" dirty="0" smtClean="0"/>
              <a:t>Standard III.2.4  School psychologists who provide services to several different groups (e.g., families, teachers, classrooms) may encounter situations in which loyalties are conflicted. As much as possible, school psychologists make known their priorities and commitments in advance to all parties to prevent misunderstandings.</a:t>
            </a:r>
            <a:endParaRPr lang="en-US" sz="3200" dirty="0"/>
          </a:p>
        </p:txBody>
      </p:sp>
    </p:spTree>
    <p:extLst>
      <p:ext uri="{BB962C8B-B14F-4D97-AF65-F5344CB8AC3E}">
        <p14:creationId xmlns:p14="http://schemas.microsoft.com/office/powerpoint/2010/main" val="23603197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State Issue #1</a:t>
            </a:r>
            <a:endParaRPr lang="en-US" dirty="0"/>
          </a:p>
        </p:txBody>
      </p:sp>
      <p:sp>
        <p:nvSpPr>
          <p:cNvPr id="3" name="Content Placeholder 2"/>
          <p:cNvSpPr>
            <a:spLocks noGrp="1"/>
          </p:cNvSpPr>
          <p:nvPr>
            <p:ph sz="quarter" idx="1"/>
          </p:nvPr>
        </p:nvSpPr>
        <p:spPr/>
        <p:txBody>
          <a:bodyPr>
            <a:normAutofit/>
          </a:bodyPr>
          <a:lstStyle/>
          <a:p>
            <a:r>
              <a:rPr lang="en-US" sz="2800" dirty="0" smtClean="0"/>
              <a:t>I have been licensed to practice in the schools for 8 years, and I am now pursuing additional licensure as a psychologist. My boss has been kind enough to pay for my supervision fees to a super supervisor. However, during my recent review of the regulations about how to become licensed, I discovered this new rule that I find to be objectionably restrictive and discriminatory to practicing Licensed Specialists in School Psychology, as they insist we be called in this state.</a:t>
            </a:r>
            <a:endParaRPr lang="en-US" sz="2800" dirty="0"/>
          </a:p>
        </p:txBody>
      </p:sp>
    </p:spTree>
    <p:extLst>
      <p:ext uri="{BB962C8B-B14F-4D97-AF65-F5344CB8AC3E}">
        <p14:creationId xmlns:p14="http://schemas.microsoft.com/office/powerpoint/2010/main" val="865302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294967295"/>
          </p:nvPr>
        </p:nvSpPr>
        <p:spPr>
          <a:xfrm>
            <a:off x="381000" y="609600"/>
            <a:ext cx="8686800" cy="5410200"/>
          </a:xfrm>
        </p:spPr>
        <p:txBody>
          <a:bodyPr>
            <a:noAutofit/>
          </a:bodyPr>
          <a:lstStyle/>
          <a:p>
            <a:r>
              <a:rPr lang="en-US" sz="2800" dirty="0" smtClean="0"/>
              <a:t>Discussed by TSBEP in meetings several times and has been addressed in several opinion letters written by the board. </a:t>
            </a:r>
          </a:p>
          <a:p>
            <a:r>
              <a:rPr lang="en-US" sz="2800" dirty="0" smtClean="0"/>
              <a:t>A doctoral level professional who is accruing post doctoral supervised hours of practice in fulfillment of the requirements of becoming a Licensed Psychologist may not do so while practicing as an LSSP. This person can continue to provide psychological services in the schools, but must clearly identify themselves as a post doctoral provider under supervision. For example, you should sign reports as Post Doctoral Fellow in School Psychology under the supervision of _________, Licensed Psychologist.</a:t>
            </a:r>
          </a:p>
        </p:txBody>
      </p:sp>
    </p:spTree>
    <p:extLst>
      <p:ext uri="{BB962C8B-B14F-4D97-AF65-F5344CB8AC3E}">
        <p14:creationId xmlns:p14="http://schemas.microsoft.com/office/powerpoint/2010/main" val="16504379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0382" y="1143000"/>
            <a:ext cx="7391400" cy="3970318"/>
          </a:xfrm>
          <a:prstGeom prst="rect">
            <a:avLst/>
          </a:prstGeom>
        </p:spPr>
        <p:txBody>
          <a:bodyPr wrap="square">
            <a:spAutoFit/>
          </a:bodyPr>
          <a:lstStyle/>
          <a:p>
            <a:r>
              <a:rPr lang="en-US" dirty="0">
                <a:cs typeface="Times New Roman" pitchFamily="18" charset="0"/>
              </a:rPr>
              <a:t> </a:t>
            </a:r>
            <a:r>
              <a:rPr lang="en-US" sz="3600" dirty="0">
                <a:cs typeface="Times New Roman" pitchFamily="18" charset="0"/>
              </a:rPr>
              <a:t>Ideally, the person providing the supervision should be dual licensed as an LP (the appropriate license for providing the post doctoral supervision) and an LSSP (the appropriate license for providing psychological services in the schools). </a:t>
            </a:r>
          </a:p>
        </p:txBody>
      </p:sp>
    </p:spTree>
    <p:extLst>
      <p:ext uri="{BB962C8B-B14F-4D97-AF65-F5344CB8AC3E}">
        <p14:creationId xmlns:p14="http://schemas.microsoft.com/office/powerpoint/2010/main" val="9826209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02134"/>
            <a:ext cx="8077200" cy="5693866"/>
          </a:xfrm>
          <a:prstGeom prst="rect">
            <a:avLst/>
          </a:prstGeom>
        </p:spPr>
        <p:txBody>
          <a:bodyPr wrap="square">
            <a:spAutoFit/>
          </a:bodyPr>
          <a:lstStyle/>
          <a:p>
            <a:r>
              <a:rPr lang="en-US" sz="2800" dirty="0">
                <a:cs typeface="Times New Roman" pitchFamily="18" charset="0"/>
              </a:rPr>
              <a:t>TSBEP has also stated that an LSSP might continue to work under that license in the schools and provide un-supervised services and also provide services as a post-doc under supervision. For example, you might participate in ARD meetings and sign paperwork as an LSSP- those hours spent doing that would not count toward the 1200 required supervised hours toward LP licensure requirements. Then, the professional might provide assessment or counseling services as a "post- doctoral fellow under supervision of _____" for another student or as part of their job. These hours would then be documented and count toward the 1200 hour post doc supervised practice requirement. </a:t>
            </a:r>
          </a:p>
        </p:txBody>
      </p:sp>
    </p:spTree>
    <p:extLst>
      <p:ext uri="{BB962C8B-B14F-4D97-AF65-F5344CB8AC3E}">
        <p14:creationId xmlns:p14="http://schemas.microsoft.com/office/powerpoint/2010/main" val="40087103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81000"/>
            <a:ext cx="8229600" cy="6186309"/>
          </a:xfrm>
          <a:prstGeom prst="rect">
            <a:avLst/>
          </a:prstGeom>
        </p:spPr>
        <p:txBody>
          <a:bodyPr wrap="square">
            <a:spAutoFit/>
          </a:bodyPr>
          <a:lstStyle/>
          <a:p>
            <a:pPr marL="571500" indent="-571500">
              <a:buFont typeface="Arial" pitchFamily="34" charset="0"/>
              <a:buChar char="•"/>
            </a:pPr>
            <a:r>
              <a:rPr lang="en-US" sz="3600" dirty="0">
                <a:cs typeface="Times New Roman" pitchFamily="18" charset="0"/>
              </a:rPr>
              <a:t>The key is to be clear in identifying the license under which the service is being provided. This could be accomplished by noting this on the consent form for the specific activity being conducted. </a:t>
            </a:r>
          </a:p>
          <a:p>
            <a:pPr marL="571500" indent="-571500">
              <a:buFont typeface="Arial" pitchFamily="34" charset="0"/>
              <a:buChar char="•"/>
            </a:pPr>
            <a:r>
              <a:rPr lang="en-US" sz="3600" dirty="0">
                <a:cs typeface="Times New Roman" pitchFamily="18" charset="0"/>
              </a:rPr>
              <a:t>While this may seem laborious, it is the only situation that has been defined to allow those LSSPs who are seeking future LP license to be able to continue to work while accumulating those post doc hours that are required.</a:t>
            </a:r>
          </a:p>
        </p:txBody>
      </p:sp>
    </p:spTree>
    <p:extLst>
      <p:ext uri="{BB962C8B-B14F-4D97-AF65-F5344CB8AC3E}">
        <p14:creationId xmlns:p14="http://schemas.microsoft.com/office/powerpoint/2010/main" val="2669712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04800" y="457200"/>
            <a:ext cx="8763000" cy="5562600"/>
          </a:xfrm>
        </p:spPr>
        <p:txBody>
          <a:bodyPr>
            <a:normAutofit/>
          </a:bodyPr>
          <a:lstStyle/>
          <a:p>
            <a:pPr marL="0" indent="0">
              <a:buNone/>
            </a:pPr>
            <a:r>
              <a:rPr lang="en-US" sz="3200" dirty="0" smtClean="0"/>
              <a:t>Standard III.1.1.  Competency levels, education, training, experience, and certification and licensing credentials are accurately represented to clients, recipients of services, and others.  School psychologists correct any misperceptions of their qualifications. School psychologists do not represent themselves as specialists in a particular domain without verifiable training and supervised experience in the specialty.</a:t>
            </a:r>
            <a:endParaRPr lang="en-US" sz="3200" dirty="0"/>
          </a:p>
        </p:txBody>
      </p:sp>
    </p:spTree>
    <p:extLst>
      <p:ext uri="{BB962C8B-B14F-4D97-AF65-F5344CB8AC3E}">
        <p14:creationId xmlns:p14="http://schemas.microsoft.com/office/powerpoint/2010/main" val="3446002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Disclaimers</a:t>
            </a:r>
            <a:endParaRPr lang="en-GB" dirty="0"/>
          </a:p>
        </p:txBody>
      </p:sp>
      <p:sp>
        <p:nvSpPr>
          <p:cNvPr id="3" name="Content Placeholder 2"/>
          <p:cNvSpPr>
            <a:spLocks noGrp="1"/>
          </p:cNvSpPr>
          <p:nvPr>
            <p:ph sz="quarter" idx="1"/>
          </p:nvPr>
        </p:nvSpPr>
        <p:spPr/>
        <p:txBody>
          <a:bodyPr>
            <a:noAutofit/>
          </a:bodyPr>
          <a:lstStyle/>
          <a:p>
            <a:r>
              <a:rPr lang="en-US" sz="3200" dirty="0" smtClean="0"/>
              <a:t>The information in this workshop does not constitute legal advice.</a:t>
            </a:r>
          </a:p>
          <a:p>
            <a:endParaRPr lang="en-US" sz="3200" dirty="0" smtClean="0"/>
          </a:p>
          <a:p>
            <a:endParaRPr lang="en-US" sz="3200" dirty="0" smtClean="0"/>
          </a:p>
          <a:p>
            <a:r>
              <a:rPr lang="en-US" sz="3200" dirty="0" smtClean="0"/>
              <a:t>Opinions are the presenters’ professional opinions and should not be regarded as statements of NASP/TASP positions or as positions of the EPP Committee.</a:t>
            </a:r>
          </a:p>
        </p:txBody>
      </p:sp>
    </p:spTree>
    <p:extLst>
      <p:ext uri="{BB962C8B-B14F-4D97-AF65-F5344CB8AC3E}">
        <p14:creationId xmlns:p14="http://schemas.microsoft.com/office/powerpoint/2010/main" val="21295389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State Issue # 2</a:t>
            </a:r>
            <a:endParaRPr lang="en-US" dirty="0"/>
          </a:p>
        </p:txBody>
      </p:sp>
      <p:sp>
        <p:nvSpPr>
          <p:cNvPr id="3" name="Content Placeholder 2"/>
          <p:cNvSpPr>
            <a:spLocks noGrp="1"/>
          </p:cNvSpPr>
          <p:nvPr>
            <p:ph sz="quarter" idx="1"/>
          </p:nvPr>
        </p:nvSpPr>
        <p:spPr/>
        <p:txBody>
          <a:bodyPr>
            <a:normAutofit/>
          </a:bodyPr>
          <a:lstStyle/>
          <a:p>
            <a:r>
              <a:rPr lang="en-US" sz="2800" dirty="0" smtClean="0"/>
              <a:t>I am a new LSSP and have recently received the NCSP credential. I have attempted to find more specifics about TSBEP’s decision, but it has not answered my question. In my understanding, we can list NCSP after LSSP on our documents. Does this also allow the use of “school psychologist” as a professional title or must I continue to use LSSP?</a:t>
            </a:r>
            <a:endParaRPr lang="en-US" sz="2800" dirty="0"/>
          </a:p>
        </p:txBody>
      </p:sp>
    </p:spTree>
    <p:extLst>
      <p:ext uri="{BB962C8B-B14F-4D97-AF65-F5344CB8AC3E}">
        <p14:creationId xmlns:p14="http://schemas.microsoft.com/office/powerpoint/2010/main" val="8425601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sz="3200" dirty="0" smtClean="0"/>
              <a:t>You may include the NCSP (letters or words) on your signature block, business cards, etc. However, you should not refer to yourself in documents (ARD deliberations, position descriptions, </a:t>
            </a:r>
            <a:r>
              <a:rPr lang="en-US" sz="3200" dirty="0" err="1" smtClean="0"/>
              <a:t>etc</a:t>
            </a:r>
            <a:r>
              <a:rPr lang="en-US" sz="3200" dirty="0" smtClean="0"/>
              <a:t>) as a school psychologist, always LSSP.</a:t>
            </a:r>
          </a:p>
          <a:p>
            <a:endParaRPr lang="en-US" dirty="0"/>
          </a:p>
        </p:txBody>
      </p:sp>
    </p:spTree>
    <p:extLst>
      <p:ext uri="{BB962C8B-B14F-4D97-AF65-F5344CB8AC3E}">
        <p14:creationId xmlns:p14="http://schemas.microsoft.com/office/powerpoint/2010/main" val="14829838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04800" y="762000"/>
            <a:ext cx="8763000" cy="5257800"/>
          </a:xfrm>
        </p:spPr>
        <p:txBody>
          <a:bodyPr>
            <a:noAutofit/>
          </a:bodyPr>
          <a:lstStyle/>
          <a:p>
            <a:pPr marL="0" indent="0">
              <a:buNone/>
            </a:pPr>
            <a:r>
              <a:rPr lang="en-US" sz="2800" dirty="0" smtClean="0"/>
              <a:t>465.38. (2) Titles. The correct title for persons holding this license is Licensed Specialist in School Psychology or LSSP. Only individuals who meet the requirements of Board rule §465.6 of this title (relating to Listings, Public Statements and Advertisements, Solicitations, and Specialty Titles) may refer to themselves as School Psychologists. No individual may use the title Licensed School Psychologist. An LSSP who has achieved certification as a Nationally Certified School Psychologist (NCSP) may use this credential along with the LSSP</a:t>
            </a:r>
            <a:endParaRPr lang="en-US" sz="2800" dirty="0"/>
          </a:p>
        </p:txBody>
      </p:sp>
    </p:spTree>
    <p:extLst>
      <p:ext uri="{BB962C8B-B14F-4D97-AF65-F5344CB8AC3E}">
        <p14:creationId xmlns:p14="http://schemas.microsoft.com/office/powerpoint/2010/main" val="20528248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State Issue # 3</a:t>
            </a:r>
            <a:endParaRPr lang="en-US" dirty="0"/>
          </a:p>
        </p:txBody>
      </p:sp>
      <p:sp>
        <p:nvSpPr>
          <p:cNvPr id="3" name="Content Placeholder 2"/>
          <p:cNvSpPr>
            <a:spLocks noGrp="1"/>
          </p:cNvSpPr>
          <p:nvPr>
            <p:ph sz="quarter" idx="1"/>
          </p:nvPr>
        </p:nvSpPr>
        <p:spPr>
          <a:xfrm>
            <a:off x="914400" y="1447800"/>
            <a:ext cx="7772400" cy="5105400"/>
          </a:xfrm>
        </p:spPr>
        <p:txBody>
          <a:bodyPr>
            <a:normAutofit fontScale="92500" lnSpcReduction="20000"/>
          </a:bodyPr>
          <a:lstStyle/>
          <a:p>
            <a:r>
              <a:rPr lang="en-US" sz="2800" dirty="0" smtClean="0"/>
              <a:t>My name is Charlie Watts and I am a LSSP Trainee for Fine ISD. I was hoping to find some clarification about a question myself and many other LSSPs in the area have. </a:t>
            </a:r>
          </a:p>
          <a:p>
            <a:r>
              <a:rPr lang="en-US" sz="2800" dirty="0" smtClean="0"/>
              <a:t>Once a LSSP Trainee passes jurisprudence and receives their license, is that individual referred to as a LSSP Trainee and required to have supervision for one academic year? I have heard a few different interpretations of the requirements. </a:t>
            </a:r>
          </a:p>
          <a:p>
            <a:r>
              <a:rPr lang="en-US" sz="2800" dirty="0" smtClean="0"/>
              <a:t>For example I completed my internship last year, passed jurisprudence this summer (July 2012), and received a license in August. Am I still required to be a LSSP Trainee with supervision for this academic year (August 2012-May 2013) even while possessing my own license? </a:t>
            </a:r>
          </a:p>
          <a:p>
            <a:endParaRPr lang="en-US" sz="2800" dirty="0"/>
          </a:p>
        </p:txBody>
      </p:sp>
    </p:spTree>
    <p:extLst>
      <p:ext uri="{BB962C8B-B14F-4D97-AF65-F5344CB8AC3E}">
        <p14:creationId xmlns:p14="http://schemas.microsoft.com/office/powerpoint/2010/main" val="31826151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609600"/>
            <a:ext cx="8382000" cy="5638800"/>
          </a:xfrm>
        </p:spPr>
        <p:txBody>
          <a:bodyPr>
            <a:normAutofit fontScale="85000" lnSpcReduction="20000"/>
          </a:bodyPr>
          <a:lstStyle/>
          <a:p>
            <a:pPr marL="0" indent="0">
              <a:buNone/>
            </a:pPr>
            <a:r>
              <a:rPr lang="en-US" sz="4100" dirty="0">
                <a:cs typeface="Times New Roman" pitchFamily="18" charset="0"/>
              </a:rPr>
              <a:t>You may call </a:t>
            </a:r>
            <a:r>
              <a:rPr lang="en-US" sz="4100" dirty="0" smtClean="0">
                <a:cs typeface="Times New Roman" pitchFamily="18" charset="0"/>
              </a:rPr>
              <a:t>yourself </a:t>
            </a:r>
            <a:r>
              <a:rPr lang="en-US" sz="4100" dirty="0">
                <a:cs typeface="Times New Roman" pitchFamily="18" charset="0"/>
              </a:rPr>
              <a:t>an LSSP as soon as you get your official license, however, you must be supervised for a year after licensure. So here is a sample typical progression:</a:t>
            </a:r>
          </a:p>
          <a:p>
            <a:pPr lvl="1"/>
            <a:r>
              <a:rPr lang="en-US" sz="4100" dirty="0">
                <a:cs typeface="Times New Roman" pitchFamily="18" charset="0"/>
              </a:rPr>
              <a:t>2012-13 school year- intern</a:t>
            </a:r>
          </a:p>
          <a:p>
            <a:pPr lvl="1"/>
            <a:r>
              <a:rPr lang="en-US" sz="4100" dirty="0">
                <a:cs typeface="Times New Roman" pitchFamily="18" charset="0"/>
              </a:rPr>
              <a:t>May 13, graduation and application submitted-</a:t>
            </a:r>
          </a:p>
          <a:p>
            <a:pPr lvl="1"/>
            <a:r>
              <a:rPr lang="en-US" sz="4100" dirty="0">
                <a:cs typeface="Times New Roman" pitchFamily="18" charset="0"/>
              </a:rPr>
              <a:t>June 13- LSSP Trainee letter received</a:t>
            </a:r>
          </a:p>
          <a:p>
            <a:pPr lvl="1"/>
            <a:r>
              <a:rPr lang="en-US" sz="4100" dirty="0">
                <a:cs typeface="Times New Roman" pitchFamily="18" charset="0"/>
              </a:rPr>
              <a:t>July 13- jurisprudence passed</a:t>
            </a:r>
          </a:p>
          <a:p>
            <a:pPr lvl="1"/>
            <a:r>
              <a:rPr lang="en-US" sz="4100" dirty="0">
                <a:cs typeface="Times New Roman" pitchFamily="18" charset="0"/>
              </a:rPr>
              <a:t>August 13 LSSP license received</a:t>
            </a:r>
          </a:p>
          <a:p>
            <a:pPr lvl="1"/>
            <a:r>
              <a:rPr lang="en-US" sz="4100" dirty="0">
                <a:cs typeface="Times New Roman" pitchFamily="18" charset="0"/>
              </a:rPr>
              <a:t>2013-14 school year: LSSP under supervision of __________, LSSP</a:t>
            </a:r>
          </a:p>
          <a:p>
            <a:endParaRPr lang="en-US" dirty="0"/>
          </a:p>
        </p:txBody>
      </p:sp>
    </p:spTree>
    <p:extLst>
      <p:ext uri="{BB962C8B-B14F-4D97-AF65-F5344CB8AC3E}">
        <p14:creationId xmlns:p14="http://schemas.microsoft.com/office/powerpoint/2010/main" val="26330217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52400" y="381000"/>
            <a:ext cx="8839200" cy="6096000"/>
          </a:xfrm>
        </p:spPr>
        <p:txBody>
          <a:bodyPr>
            <a:normAutofit fontScale="92500"/>
          </a:bodyPr>
          <a:lstStyle/>
          <a:p>
            <a:r>
              <a:rPr lang="en-US" dirty="0" smtClean="0"/>
              <a:t>465.38 (4) (ii) Individuals who meet the training requirements of Board rule §463.9 of this title and who have passed the National School Psychology Examination at the Texas cutoff score or above and who have been notified in writing of this status by the Board. These individuals may practice under supervision in a Texas public school district for no more than one calendar year. They must be designated as trainees. </a:t>
            </a:r>
          </a:p>
          <a:p>
            <a:r>
              <a:rPr lang="en-US" dirty="0" smtClean="0"/>
              <a:t>(iii) LSSPs for a period of one academic year following licensure unless the individual also holds licensure as a psychologist in Texas. This supervision may be waived for individuals who legally provided full-time, unsupervised school psychological services in another state for a minimum of three academic years immediately preceding application for licensure in Texas as documented by the public schools where services were provided and who graduated from a training program approved by NASP or accredited in school psychology by APA or who hold NCSP certification. </a:t>
            </a:r>
            <a:endParaRPr lang="en-US" dirty="0"/>
          </a:p>
        </p:txBody>
      </p:sp>
    </p:spTree>
    <p:extLst>
      <p:ext uri="{BB962C8B-B14F-4D97-AF65-F5344CB8AC3E}">
        <p14:creationId xmlns:p14="http://schemas.microsoft.com/office/powerpoint/2010/main" val="36895271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State Issue #4</a:t>
            </a:r>
            <a:endParaRPr lang="en-US" dirty="0"/>
          </a:p>
        </p:txBody>
      </p:sp>
      <p:sp>
        <p:nvSpPr>
          <p:cNvPr id="3" name="Content Placeholder 2"/>
          <p:cNvSpPr>
            <a:spLocks noGrp="1"/>
          </p:cNvSpPr>
          <p:nvPr>
            <p:ph sz="quarter" idx="1"/>
          </p:nvPr>
        </p:nvSpPr>
        <p:spPr/>
        <p:txBody>
          <a:bodyPr>
            <a:normAutofit/>
          </a:bodyPr>
          <a:lstStyle/>
          <a:p>
            <a:r>
              <a:rPr lang="en-US" sz="3200" dirty="0" smtClean="0"/>
              <a:t>There has been some talk about putting the LSSPs back under the auspices of the Texas Education Agency and removing them from TSBEP. Do you have any thoughts about that? </a:t>
            </a:r>
            <a:endParaRPr lang="en-US" sz="3200" dirty="0"/>
          </a:p>
        </p:txBody>
      </p:sp>
    </p:spTree>
    <p:extLst>
      <p:ext uri="{BB962C8B-B14F-4D97-AF65-F5344CB8AC3E}">
        <p14:creationId xmlns:p14="http://schemas.microsoft.com/office/powerpoint/2010/main" val="7012237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762000"/>
            <a:ext cx="8001000" cy="5364163"/>
          </a:xfrm>
        </p:spPr>
        <p:txBody>
          <a:bodyPr>
            <a:normAutofit lnSpcReduction="10000"/>
          </a:bodyPr>
          <a:lstStyle/>
          <a:p>
            <a:r>
              <a:rPr lang="en-US" sz="2400" dirty="0" smtClean="0">
                <a:cs typeface="Times New Roman" pitchFamily="18" charset="0"/>
              </a:rPr>
              <a:t>With </a:t>
            </a:r>
            <a:r>
              <a:rPr lang="en-US" sz="2400" dirty="0">
                <a:cs typeface="Times New Roman" pitchFamily="18" charset="0"/>
              </a:rPr>
              <a:t>the implementation of the Affordable Health Care Act (AHCA), there are reimbursement issues for psych services in the schools that may come into play. </a:t>
            </a:r>
            <a:endParaRPr lang="en-US" sz="2400" dirty="0" smtClean="0">
              <a:cs typeface="Times New Roman" pitchFamily="18" charset="0"/>
            </a:endParaRPr>
          </a:p>
          <a:p>
            <a:endParaRPr lang="en-US" sz="2400" dirty="0" smtClean="0">
              <a:cs typeface="Times New Roman" pitchFamily="18" charset="0"/>
            </a:endParaRPr>
          </a:p>
          <a:p>
            <a:r>
              <a:rPr lang="en-US" sz="2400" dirty="0" smtClean="0">
                <a:cs typeface="Times New Roman" pitchFamily="18" charset="0"/>
              </a:rPr>
              <a:t>The </a:t>
            </a:r>
            <a:r>
              <a:rPr lang="en-US" sz="2400" dirty="0">
                <a:cs typeface="Times New Roman" pitchFamily="18" charset="0"/>
              </a:rPr>
              <a:t>LSSP licensure is deemed the highest level of licensure for practice of school </a:t>
            </a:r>
            <a:r>
              <a:rPr lang="en-US" sz="2400" dirty="0" smtClean="0">
                <a:cs typeface="Times New Roman" pitchFamily="18" charset="0"/>
              </a:rPr>
              <a:t>psychology</a:t>
            </a:r>
            <a:r>
              <a:rPr lang="en-US" sz="2400" dirty="0">
                <a:cs typeface="Times New Roman" pitchFamily="18" charset="0"/>
              </a:rPr>
              <a:t> </a:t>
            </a:r>
            <a:r>
              <a:rPr lang="en-US" sz="2400" dirty="0" smtClean="0">
                <a:cs typeface="Times New Roman" pitchFamily="18" charset="0"/>
              </a:rPr>
              <a:t>therefore </a:t>
            </a:r>
            <a:r>
              <a:rPr lang="en-US" sz="2400" dirty="0">
                <a:cs typeface="Times New Roman" pitchFamily="18" charset="0"/>
              </a:rPr>
              <a:t>those practitioners that hold the LSSP may be eligible for reimbursement for services via the AHCA. Some states have already contacted the TASP legislative committee to discuss how they could implement a LSSP licensure in their states as well. </a:t>
            </a:r>
            <a:br>
              <a:rPr lang="en-US" sz="2400" dirty="0">
                <a:cs typeface="Times New Roman" pitchFamily="18" charset="0"/>
              </a:rPr>
            </a:br>
            <a:r>
              <a:rPr lang="en-US" sz="2400" dirty="0">
                <a:cs typeface="Times New Roman" pitchFamily="18" charset="0"/>
              </a:rPr>
              <a:t/>
            </a:r>
            <a:br>
              <a:rPr lang="en-US" sz="2400" dirty="0">
                <a:cs typeface="Times New Roman" pitchFamily="18" charset="0"/>
              </a:rPr>
            </a:br>
            <a:r>
              <a:rPr lang="en-US" sz="2400" dirty="0">
                <a:cs typeface="Times New Roman" pitchFamily="18" charset="0"/>
              </a:rPr>
              <a:t>If the LSSP licensure requirements were removed from the TSBEP, the licensed psychologist would become the </a:t>
            </a:r>
            <a:r>
              <a:rPr lang="en-US" sz="2400" dirty="0" err="1">
                <a:cs typeface="Times New Roman" pitchFamily="18" charset="0"/>
              </a:rPr>
              <a:t>defacto</a:t>
            </a:r>
            <a:r>
              <a:rPr lang="en-US" sz="2400" dirty="0">
                <a:cs typeface="Times New Roman" pitchFamily="18" charset="0"/>
              </a:rPr>
              <a:t> highest </a:t>
            </a:r>
            <a:r>
              <a:rPr lang="en-US" sz="2400" dirty="0" smtClean="0">
                <a:cs typeface="Times New Roman" pitchFamily="18" charset="0"/>
              </a:rPr>
              <a:t>credential.</a:t>
            </a:r>
            <a:endParaRPr lang="en-US" sz="2400" dirty="0">
              <a:cs typeface="Times New Roman" pitchFamily="18" charset="0"/>
            </a:endParaRPr>
          </a:p>
        </p:txBody>
      </p:sp>
    </p:spTree>
    <p:extLst>
      <p:ext uri="{BB962C8B-B14F-4D97-AF65-F5344CB8AC3E}">
        <p14:creationId xmlns:p14="http://schemas.microsoft.com/office/powerpoint/2010/main" val="23097707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4" name="Title 3"/>
          <p:cNvSpPr>
            <a:spLocks noGrp="1"/>
          </p:cNvSpPr>
          <p:nvPr>
            <p:ph type="ctrTitle"/>
          </p:nvPr>
        </p:nvSpPr>
        <p:spPr/>
        <p:txBody>
          <a:bodyPr/>
          <a:lstStyle/>
          <a:p>
            <a:r>
              <a:rPr lang="en-US" smtClean="0"/>
              <a:t>Local Issues????</a:t>
            </a:r>
            <a:endParaRPr lang="en-US" dirty="0"/>
          </a:p>
        </p:txBody>
      </p:sp>
    </p:spTree>
    <p:extLst>
      <p:ext uri="{BB962C8B-B14F-4D97-AF65-F5344CB8AC3E}">
        <p14:creationId xmlns:p14="http://schemas.microsoft.com/office/powerpoint/2010/main" val="21022066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43000"/>
          </a:xfrm>
        </p:spPr>
        <p:txBody>
          <a:bodyPr/>
          <a:lstStyle/>
          <a:p>
            <a:pPr algn="ctr"/>
            <a:r>
              <a:rPr lang="en-US" dirty="0" smtClean="0"/>
              <a:t>References</a:t>
            </a:r>
            <a:endParaRPr lang="en-GB" dirty="0"/>
          </a:p>
        </p:txBody>
      </p:sp>
      <p:sp>
        <p:nvSpPr>
          <p:cNvPr id="3" name="Content Placeholder 2"/>
          <p:cNvSpPr>
            <a:spLocks noGrp="1"/>
          </p:cNvSpPr>
          <p:nvPr>
            <p:ph sz="quarter" idx="1"/>
          </p:nvPr>
        </p:nvSpPr>
        <p:spPr>
          <a:xfrm>
            <a:off x="381000" y="990600"/>
            <a:ext cx="8534400" cy="5562600"/>
          </a:xfrm>
        </p:spPr>
        <p:txBody>
          <a:bodyPr>
            <a:normAutofit lnSpcReduction="10000"/>
          </a:bodyPr>
          <a:lstStyle/>
          <a:p>
            <a:r>
              <a:rPr lang="en-US" sz="1800" dirty="0" smtClean="0"/>
              <a:t>American Psychological Association. (2010). Ethical principles of psychologists and code of conduct with the 2010 amendments. Retrieved July 2, 2010, from </a:t>
            </a:r>
            <a:r>
              <a:rPr lang="en-US" sz="1800" dirty="0" smtClean="0">
                <a:hlinkClick r:id="rId3"/>
              </a:rPr>
              <a:t>http://www.apa.org</a:t>
            </a:r>
            <a:r>
              <a:rPr lang="en-US" sz="1800" dirty="0" smtClean="0"/>
              <a:t>.</a:t>
            </a:r>
          </a:p>
          <a:p>
            <a:r>
              <a:rPr lang="en-US" sz="1800" dirty="0" smtClean="0"/>
              <a:t>Americans with Disabilities Act Amendments of 2008. The Americans with Disabilities Act of 1990 is codified at U.S.C. §§ 12101 et seq.</a:t>
            </a:r>
            <a:endParaRPr lang="en-GB" sz="1800" dirty="0" smtClean="0"/>
          </a:p>
          <a:p>
            <a:r>
              <a:rPr lang="en-US" sz="1800" dirty="0" smtClean="0"/>
              <a:t>Armistead, L., Williams, B.B., &amp; Jacob, S. (2011). Professional ethics for school psychologists: A problem-solving model casebook (2nd </a:t>
            </a:r>
            <a:r>
              <a:rPr lang="en-US" sz="1800" dirty="0" err="1" smtClean="0"/>
              <a:t>ed</a:t>
            </a:r>
            <a:r>
              <a:rPr lang="en-US" sz="1800" dirty="0" smtClean="0"/>
              <a:t>). Bethesda, MD: National Association of School Psychologists, Bethesda, MD.</a:t>
            </a:r>
          </a:p>
          <a:p>
            <a:r>
              <a:rPr lang="en-US" sz="1800" dirty="0" smtClean="0"/>
              <a:t>Burns, M.K., Jacob, S., &amp; Wagner, A. (2008). Ethical and legal issues associated with using responsiveness-to-intervention to assess learning disabilities. Journal of School Psychology.46, 263-279.</a:t>
            </a:r>
            <a:endParaRPr lang="en-GB" sz="1800" dirty="0" smtClean="0"/>
          </a:p>
          <a:p>
            <a:r>
              <a:rPr lang="en-US" sz="1800" dirty="0" smtClean="0"/>
              <a:t>Committee on Psychological Tests and Assessment, American Psychological Association (2010). Recent developments affecting the disclosure of test data and materials: Comments regarding the 1996 Statement on the disclosure of test data.  Retrieved from </a:t>
            </a:r>
            <a:r>
              <a:rPr lang="en-US" sz="1800" dirty="0" smtClean="0">
                <a:hlinkClick r:id="rId4"/>
              </a:rPr>
              <a:t>http://www.apa.org/science/programs/testing/test-disclosure-statement.pdf</a:t>
            </a:r>
            <a:endParaRPr lang="en-US" sz="1800" dirty="0" smtClean="0"/>
          </a:p>
          <a:p>
            <a:r>
              <a:rPr lang="en-US" sz="1800" dirty="0" smtClean="0"/>
              <a:t>Family Educational Rights and Privacy Act of 1974, 20 U.S.C.A. § 1232g. Regulations appear at 34 C.F.R. Part 99. Electronic e-CFR retrieved July 12, 2009, from, http://ecfr.gpoaccess.gov.</a:t>
            </a:r>
            <a:endParaRPr lang="en-GB" sz="1800" dirty="0" smtClean="0"/>
          </a:p>
          <a:p>
            <a:r>
              <a:rPr lang="en-US" sz="1800" dirty="0" smtClean="0"/>
              <a:t>Jacob, S., Decker, D.M., &amp; Hartshorne, T.S. (2011). Ethics and law for school psychologists (6th ed.). Hoboken, NJ: Wiley.</a:t>
            </a:r>
            <a:endParaRPr lang="en-GB" sz="1800" dirty="0" smtClean="0"/>
          </a:p>
        </p:txBody>
      </p:sp>
    </p:spTree>
    <p:extLst>
      <p:ext uri="{BB962C8B-B14F-4D97-AF65-F5344CB8AC3E}">
        <p14:creationId xmlns:p14="http://schemas.microsoft.com/office/powerpoint/2010/main" val="1753896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Grp="1" noChangeArrowheads="1"/>
          </p:cNvSpPr>
          <p:nvPr>
            <p:ph type="title"/>
          </p:nvPr>
        </p:nvSpPr>
        <p:spPr/>
        <p:txBody>
          <a:bodyPr>
            <a:normAutofit fontScale="90000"/>
          </a:bodyPr>
          <a:lstStyle/>
          <a:p>
            <a:pPr algn="ctr"/>
            <a:r>
              <a:rPr lang="en-US" dirty="0" smtClean="0"/>
              <a:t>Ethics codes are imperfect guides for professional conduct.</a:t>
            </a:r>
            <a:endParaRPr lang="en-US" dirty="0"/>
          </a:p>
        </p:txBody>
      </p:sp>
      <p:sp>
        <p:nvSpPr>
          <p:cNvPr id="59394" name="Rectangle 2"/>
          <p:cNvSpPr>
            <a:spLocks noGrp="1" noChangeArrowheads="1"/>
          </p:cNvSpPr>
          <p:nvPr>
            <p:ph sz="quarter" idx="1"/>
          </p:nvPr>
        </p:nvSpPr>
        <p:spPr/>
        <p:txBody>
          <a:bodyPr>
            <a:noAutofit/>
          </a:bodyPr>
          <a:lstStyle/>
          <a:p>
            <a:r>
              <a:rPr lang="en-US" sz="2800" dirty="0" smtClean="0"/>
              <a:t>Comprise broad, abstract principles as well as specific mandates</a:t>
            </a:r>
          </a:p>
          <a:p>
            <a:r>
              <a:rPr lang="en-US" sz="2800" dirty="0" smtClean="0"/>
              <a:t>Competing ethical principles or conflicts between ethical principles and laws or regulations</a:t>
            </a:r>
          </a:p>
          <a:p>
            <a:r>
              <a:rPr lang="en-US" sz="2800" dirty="0" smtClean="0"/>
              <a:t>Conflicting interests of multiple parties (e.g., student, parents, classmates)</a:t>
            </a:r>
          </a:p>
          <a:p>
            <a:r>
              <a:rPr lang="en-US" sz="2800" dirty="0" smtClean="0"/>
              <a:t>Dual roles of employee and pupil advocate</a:t>
            </a:r>
          </a:p>
          <a:p>
            <a:r>
              <a:rPr lang="en-US" sz="2800" dirty="0" smtClean="0"/>
              <a:t>May not address new and emerging ethical issues in a timely manner</a:t>
            </a:r>
          </a:p>
          <a:p>
            <a:endParaRPr lang="en-US" sz="2800" dirty="0" smtClean="0"/>
          </a:p>
        </p:txBody>
      </p:sp>
    </p:spTree>
    <p:extLst>
      <p:ext uri="{BB962C8B-B14F-4D97-AF65-F5344CB8AC3E}">
        <p14:creationId xmlns:p14="http://schemas.microsoft.com/office/powerpoint/2010/main" val="3885096379"/>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2400" y="533400"/>
            <a:ext cx="8686800" cy="6324600"/>
          </a:xfrm>
        </p:spPr>
        <p:txBody>
          <a:bodyPr>
            <a:normAutofit fontScale="92500" lnSpcReduction="20000"/>
          </a:bodyPr>
          <a:lstStyle/>
          <a:p>
            <a:r>
              <a:rPr lang="en-US" sz="2000" dirty="0"/>
              <a:t>Jacob, S., &amp; </a:t>
            </a:r>
            <a:r>
              <a:rPr lang="en-US" sz="2000" dirty="0" err="1"/>
              <a:t>Kleinheksel</a:t>
            </a:r>
            <a:r>
              <a:rPr lang="en-US" sz="2000" dirty="0"/>
              <a:t>, M.M. (2012). School psychology. In S. Knapp, M. </a:t>
            </a:r>
            <a:r>
              <a:rPr lang="en-US" sz="2000" dirty="0" err="1"/>
              <a:t>Handelsman</a:t>
            </a:r>
            <a:r>
              <a:rPr lang="en-US" sz="2000" dirty="0"/>
              <a:t>, M. Gottlieb, &amp; L. </a:t>
            </a:r>
            <a:r>
              <a:rPr lang="en-US" sz="2000" dirty="0" err="1"/>
              <a:t>VandeCreek</a:t>
            </a:r>
            <a:r>
              <a:rPr lang="en-US" sz="2000" dirty="0"/>
              <a:t> (Eds.), APA Handbook on Ethics, Vol. 2 (pp. 125-147). Washington, DC: American Psychological Association.</a:t>
            </a:r>
          </a:p>
          <a:p>
            <a:r>
              <a:rPr lang="en-US" sz="2000" dirty="0" smtClean="0"/>
              <a:t>Jacob</a:t>
            </a:r>
            <a:r>
              <a:rPr lang="en-US" sz="2000" dirty="0"/>
              <a:t>, S. &amp; Powers, K.E. (2009).  Privileged communication in the school psychologist-client relationship. </a:t>
            </a:r>
            <a:r>
              <a:rPr lang="en-US" sz="2000" i="1" dirty="0"/>
              <a:t>Psychology in the Schools, 46</a:t>
            </a:r>
            <a:r>
              <a:rPr lang="en-US" sz="2000" dirty="0"/>
              <a:t>, 307-318.</a:t>
            </a:r>
            <a:endParaRPr lang="en-GB" sz="2000" dirty="0"/>
          </a:p>
          <a:p>
            <a:r>
              <a:rPr lang="en-US" sz="2000" dirty="0"/>
              <a:t>Knapp, S.J., Gottlieb, M.C., </a:t>
            </a:r>
            <a:r>
              <a:rPr lang="en-US" sz="2000" dirty="0" err="1"/>
              <a:t>Handelsman</a:t>
            </a:r>
            <a:r>
              <a:rPr lang="en-US" sz="2000" dirty="0"/>
              <a:t>, M.M., &amp; </a:t>
            </a:r>
            <a:r>
              <a:rPr lang="en-US" sz="2000" dirty="0" err="1"/>
              <a:t>VandeCreek</a:t>
            </a:r>
            <a:r>
              <a:rPr lang="en-US" sz="2000" dirty="0"/>
              <a:t>, L.D. (Eds.). (2012). </a:t>
            </a:r>
            <a:r>
              <a:rPr lang="en-US" sz="2000" i="1" dirty="0"/>
              <a:t>APA handbook of ethics in psychology</a:t>
            </a:r>
            <a:r>
              <a:rPr lang="en-US" sz="2000" dirty="0"/>
              <a:t>. Washington, DC: American Psychological Association.</a:t>
            </a:r>
            <a:endParaRPr lang="en-GB" sz="2000" dirty="0"/>
          </a:p>
          <a:p>
            <a:r>
              <a:rPr lang="en-US" sz="2000" dirty="0"/>
              <a:t>Knapp. S., &amp; </a:t>
            </a:r>
            <a:r>
              <a:rPr lang="en-US" sz="2000" dirty="0" err="1"/>
              <a:t>VandeCreek</a:t>
            </a:r>
            <a:r>
              <a:rPr lang="en-US" sz="2000" dirty="0"/>
              <a:t>, L. (2006). </a:t>
            </a:r>
            <a:r>
              <a:rPr lang="en-US" sz="2000" i="1" dirty="0"/>
              <a:t>Practical ethics for psychologists: A positive approach. </a:t>
            </a:r>
            <a:r>
              <a:rPr lang="en-US" sz="2000" dirty="0"/>
              <a:t>Washington, DC: American Psychological Association.</a:t>
            </a:r>
            <a:endParaRPr lang="en-GB" sz="2000" dirty="0"/>
          </a:p>
          <a:p>
            <a:r>
              <a:rPr lang="en-US" sz="2000" dirty="0" err="1"/>
              <a:t>Koocher</a:t>
            </a:r>
            <a:r>
              <a:rPr lang="en-US" sz="2000" dirty="0"/>
              <a:t>, G.P., &amp; Keith-Spiegel, P. (2008). </a:t>
            </a:r>
            <a:r>
              <a:rPr lang="en-US" sz="2000" i="1" dirty="0"/>
              <a:t>Ethics in psychology and the mental health professions: Standards and cases</a:t>
            </a:r>
            <a:r>
              <a:rPr lang="en-US" sz="2000" dirty="0"/>
              <a:t>. New York: Oxford University Press.</a:t>
            </a:r>
            <a:endParaRPr lang="en-GB" sz="2000" dirty="0"/>
          </a:p>
          <a:p>
            <a:r>
              <a:rPr lang="en-US" sz="2000" dirty="0"/>
              <a:t>McNamara, K. (2008). Best practices in the application of professional ethics. In A. Thomas &amp; J. Grimes (Eds.), </a:t>
            </a:r>
            <a:r>
              <a:rPr lang="en-US" sz="2000" i="1" dirty="0"/>
              <a:t>Best practices in school psychology V</a:t>
            </a:r>
            <a:r>
              <a:rPr lang="en-US" sz="2000" dirty="0"/>
              <a:t> (pp. 1933-1941). Bethesda, MD: National Association of School Psychologists.</a:t>
            </a:r>
            <a:endParaRPr lang="en-GB" sz="2000" dirty="0"/>
          </a:p>
          <a:p>
            <a:r>
              <a:rPr lang="en-US" sz="2000" dirty="0"/>
              <a:t>National Association of School Psychologists. (2010). </a:t>
            </a:r>
            <a:r>
              <a:rPr lang="en-US" sz="2000" i="1" dirty="0"/>
              <a:t>Principles for Professional Ethics</a:t>
            </a:r>
            <a:r>
              <a:rPr lang="en-US" sz="2000" dirty="0"/>
              <a:t>. Retrieved from </a:t>
            </a:r>
            <a:r>
              <a:rPr lang="en-US" sz="2000" u="sng" dirty="0">
                <a:hlinkClick r:id="rId3"/>
              </a:rPr>
              <a:t>http://www.nasponline.org</a:t>
            </a:r>
            <a:r>
              <a:rPr lang="en-US" sz="2000" u="sng" dirty="0" smtClean="0"/>
              <a:t>.</a:t>
            </a:r>
          </a:p>
          <a:p>
            <a:r>
              <a:rPr lang="es-ES" sz="2000" dirty="0"/>
              <a:t>U.S. </a:t>
            </a:r>
            <a:r>
              <a:rPr lang="es-ES" sz="2000" dirty="0" err="1"/>
              <a:t>Department</a:t>
            </a:r>
            <a:r>
              <a:rPr lang="es-ES" sz="2000" dirty="0"/>
              <a:t> of </a:t>
            </a:r>
            <a:r>
              <a:rPr lang="es-ES" sz="2000" dirty="0" err="1"/>
              <a:t>Health</a:t>
            </a:r>
            <a:r>
              <a:rPr lang="es-ES" sz="2000" dirty="0"/>
              <a:t> and Human </a:t>
            </a:r>
            <a:r>
              <a:rPr lang="es-ES" sz="2000" dirty="0" err="1"/>
              <a:t>Services</a:t>
            </a:r>
            <a:r>
              <a:rPr lang="es-ES" sz="2000" dirty="0"/>
              <a:t> &amp; U.S. </a:t>
            </a:r>
            <a:r>
              <a:rPr lang="es-ES" sz="2000" dirty="0" err="1"/>
              <a:t>Department</a:t>
            </a:r>
            <a:r>
              <a:rPr lang="es-ES" sz="2000" dirty="0"/>
              <a:t> of </a:t>
            </a:r>
            <a:r>
              <a:rPr lang="es-ES" sz="2000" dirty="0" err="1"/>
              <a:t>Education</a:t>
            </a:r>
            <a:r>
              <a:rPr lang="es-ES" sz="2000" dirty="0"/>
              <a:t>. (</a:t>
            </a:r>
            <a:r>
              <a:rPr lang="es-ES" sz="2000" dirty="0" err="1"/>
              <a:t>November</a:t>
            </a:r>
            <a:r>
              <a:rPr lang="es-ES" sz="2000" dirty="0"/>
              <a:t> 2008). </a:t>
            </a:r>
            <a:r>
              <a:rPr lang="es-ES" sz="2000" i="1" dirty="0" err="1"/>
              <a:t>Joint</a:t>
            </a:r>
            <a:r>
              <a:rPr lang="es-ES" sz="2000" i="1" dirty="0"/>
              <a:t> </a:t>
            </a:r>
            <a:r>
              <a:rPr lang="es-ES" sz="2000" i="1" dirty="0" err="1"/>
              <a:t>guidance</a:t>
            </a:r>
            <a:r>
              <a:rPr lang="es-ES" sz="2000" i="1" dirty="0"/>
              <a:t> </a:t>
            </a:r>
            <a:r>
              <a:rPr lang="es-ES" sz="2000" i="1" dirty="0" err="1"/>
              <a:t>on</a:t>
            </a:r>
            <a:r>
              <a:rPr lang="es-ES" sz="2000" i="1" dirty="0"/>
              <a:t> </a:t>
            </a:r>
            <a:r>
              <a:rPr lang="es-ES" sz="2000" i="1" dirty="0" err="1"/>
              <a:t>the</a:t>
            </a:r>
            <a:r>
              <a:rPr lang="es-ES" sz="2000" i="1" dirty="0"/>
              <a:t> </a:t>
            </a:r>
            <a:r>
              <a:rPr lang="es-ES" sz="2000" i="1" dirty="0" err="1"/>
              <a:t>application</a:t>
            </a:r>
            <a:r>
              <a:rPr lang="es-ES" sz="2000" i="1" dirty="0"/>
              <a:t> of </a:t>
            </a:r>
            <a:r>
              <a:rPr lang="es-ES" sz="2000" i="1" dirty="0" err="1"/>
              <a:t>the</a:t>
            </a:r>
            <a:r>
              <a:rPr lang="es-ES" sz="2000" i="1" dirty="0"/>
              <a:t> </a:t>
            </a:r>
            <a:r>
              <a:rPr lang="es-ES" sz="2000" i="1" dirty="0" err="1"/>
              <a:t>Family</a:t>
            </a:r>
            <a:r>
              <a:rPr lang="es-ES" sz="2000" i="1" dirty="0"/>
              <a:t> </a:t>
            </a:r>
            <a:r>
              <a:rPr lang="es-ES" sz="2000" i="1" dirty="0" err="1"/>
              <a:t>Educational</a:t>
            </a:r>
            <a:r>
              <a:rPr lang="es-ES" sz="2000" i="1" dirty="0"/>
              <a:t> </a:t>
            </a:r>
            <a:r>
              <a:rPr lang="es-ES" sz="2000" i="1" dirty="0" err="1"/>
              <a:t>Rights</a:t>
            </a:r>
            <a:r>
              <a:rPr lang="es-ES" sz="2000" i="1" dirty="0"/>
              <a:t> and </a:t>
            </a:r>
            <a:r>
              <a:rPr lang="es-ES" sz="2000" i="1" dirty="0" err="1"/>
              <a:t>Privacy</a:t>
            </a:r>
            <a:r>
              <a:rPr lang="es-ES" sz="2000" i="1" dirty="0"/>
              <a:t> </a:t>
            </a:r>
            <a:r>
              <a:rPr lang="es-ES" sz="2000" i="1" dirty="0" err="1"/>
              <a:t>Act</a:t>
            </a:r>
            <a:r>
              <a:rPr lang="es-ES" sz="2000" i="1" dirty="0"/>
              <a:t> (FERPA) and </a:t>
            </a:r>
            <a:r>
              <a:rPr lang="es-ES" sz="2000" i="1" dirty="0" err="1"/>
              <a:t>the</a:t>
            </a:r>
            <a:r>
              <a:rPr lang="es-ES" sz="2000" i="1" dirty="0"/>
              <a:t> </a:t>
            </a:r>
            <a:r>
              <a:rPr lang="es-ES" sz="2000" i="1" dirty="0" err="1"/>
              <a:t>Health</a:t>
            </a:r>
            <a:r>
              <a:rPr lang="es-ES" sz="2000" i="1" dirty="0"/>
              <a:t> </a:t>
            </a:r>
            <a:r>
              <a:rPr lang="es-ES" sz="2000" i="1" dirty="0" err="1"/>
              <a:t>Insurance</a:t>
            </a:r>
            <a:r>
              <a:rPr lang="es-ES" sz="2000" i="1" dirty="0"/>
              <a:t> </a:t>
            </a:r>
            <a:r>
              <a:rPr lang="es-ES" sz="2000" i="1" dirty="0" err="1"/>
              <a:t>Portability</a:t>
            </a:r>
            <a:r>
              <a:rPr lang="es-ES" sz="2000" i="1" dirty="0"/>
              <a:t> and </a:t>
            </a:r>
            <a:r>
              <a:rPr lang="es-ES" sz="2000" i="1" dirty="0" err="1"/>
              <a:t>Accountability</a:t>
            </a:r>
            <a:r>
              <a:rPr lang="es-ES" sz="2000" i="1" dirty="0"/>
              <a:t> </a:t>
            </a:r>
            <a:r>
              <a:rPr lang="es-ES" sz="2000" i="1" dirty="0" err="1"/>
              <a:t>Act</a:t>
            </a:r>
            <a:r>
              <a:rPr lang="es-ES" sz="2000" i="1" dirty="0"/>
              <a:t> of 1996 (HIPAA) </a:t>
            </a:r>
            <a:r>
              <a:rPr lang="es-ES" sz="2000" i="1" dirty="0" err="1"/>
              <a:t>to</a:t>
            </a:r>
            <a:r>
              <a:rPr lang="es-ES" sz="2000" i="1" dirty="0"/>
              <a:t> </a:t>
            </a:r>
            <a:r>
              <a:rPr lang="es-ES" sz="2000" i="1" dirty="0" err="1"/>
              <a:t>student</a:t>
            </a:r>
            <a:r>
              <a:rPr lang="es-ES" sz="2000" i="1" dirty="0"/>
              <a:t> </a:t>
            </a:r>
            <a:r>
              <a:rPr lang="es-ES" sz="2000" i="1" dirty="0" err="1"/>
              <a:t>health</a:t>
            </a:r>
            <a:r>
              <a:rPr lang="es-ES" sz="2000" i="1" dirty="0"/>
              <a:t> records</a:t>
            </a:r>
            <a:r>
              <a:rPr lang="es-ES" sz="2000" dirty="0"/>
              <a:t>. </a:t>
            </a:r>
            <a:r>
              <a:rPr lang="es-ES" sz="2000" dirty="0" err="1"/>
              <a:t>Retrieved</a:t>
            </a:r>
            <a:r>
              <a:rPr lang="es-ES" sz="2000" dirty="0"/>
              <a:t> </a:t>
            </a:r>
            <a:r>
              <a:rPr lang="es-ES" sz="2000" dirty="0" err="1"/>
              <a:t>from</a:t>
            </a:r>
            <a:r>
              <a:rPr lang="es-ES" sz="2000" dirty="0"/>
              <a:t> </a:t>
            </a:r>
            <a:r>
              <a:rPr lang="es-ES" sz="2000" dirty="0">
                <a:hlinkClick r:id="rId4"/>
              </a:rPr>
              <a:t>http://www.ed.gov/policy/gen/guid/fpco/doc/ferpa-hippa-guidance.pdf</a:t>
            </a:r>
            <a:r>
              <a:rPr lang="es-ES" sz="2000" dirty="0" smtClean="0"/>
              <a:t>.</a:t>
            </a:r>
            <a:endParaRPr lang="en-GB" sz="2000" dirty="0"/>
          </a:p>
        </p:txBody>
      </p:sp>
    </p:spTree>
    <p:extLst>
      <p:ext uri="{BB962C8B-B14F-4D97-AF65-F5344CB8AC3E}">
        <p14:creationId xmlns:p14="http://schemas.microsoft.com/office/powerpoint/2010/main" val="3602901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Ethical Guidance</a:t>
            </a:r>
            <a:endParaRPr lang="en-GB" dirty="0"/>
          </a:p>
        </p:txBody>
      </p:sp>
      <p:sp>
        <p:nvSpPr>
          <p:cNvPr id="3" name="Content Placeholder 2"/>
          <p:cNvSpPr>
            <a:spLocks noGrp="1"/>
          </p:cNvSpPr>
          <p:nvPr>
            <p:ph sz="quarter" idx="1"/>
          </p:nvPr>
        </p:nvSpPr>
        <p:spPr>
          <a:xfrm>
            <a:off x="914400" y="1447800"/>
            <a:ext cx="7772400" cy="5105400"/>
          </a:xfrm>
        </p:spPr>
        <p:txBody>
          <a:bodyPr>
            <a:normAutofit lnSpcReduction="10000"/>
          </a:bodyPr>
          <a:lstStyle/>
          <a:p>
            <a:r>
              <a:rPr lang="en-US" sz="2800" dirty="0" smtClean="0"/>
              <a:t>NASP Principles for Professional Ethics 2010 revision</a:t>
            </a:r>
          </a:p>
          <a:p>
            <a:r>
              <a:rPr lang="en-US" sz="2800" dirty="0" smtClean="0"/>
              <a:t>Modeled on Canadian Psychological Association</a:t>
            </a:r>
          </a:p>
          <a:p>
            <a:r>
              <a:rPr lang="en-US" sz="2800" dirty="0" smtClean="0"/>
              <a:t>4 broad themes, 17 principles, many standards</a:t>
            </a:r>
          </a:p>
          <a:p>
            <a:endParaRPr lang="en-US" sz="2800" dirty="0" smtClean="0"/>
          </a:p>
          <a:p>
            <a:pPr lvl="1"/>
            <a:r>
              <a:rPr lang="en-US" sz="2800" dirty="0" smtClean="0"/>
              <a:t>Respecting the Dignity and Rights of All Persons</a:t>
            </a:r>
          </a:p>
          <a:p>
            <a:pPr lvl="1"/>
            <a:r>
              <a:rPr lang="en-US" sz="2800" dirty="0" smtClean="0"/>
              <a:t>Professional Competence and Responsibility</a:t>
            </a:r>
          </a:p>
          <a:p>
            <a:pPr lvl="1"/>
            <a:r>
              <a:rPr lang="en-US" sz="2800" dirty="0" smtClean="0"/>
              <a:t>Honesty and Integrity in Professional Relationships</a:t>
            </a:r>
          </a:p>
          <a:p>
            <a:pPr lvl="1"/>
            <a:r>
              <a:rPr lang="en-US" sz="2800" dirty="0" smtClean="0"/>
              <a:t>Responsibility to Schools, Families, Communities, the Profession, and Society</a:t>
            </a:r>
          </a:p>
          <a:p>
            <a:pPr lvl="1"/>
            <a:endParaRPr lang="en-GB" sz="2800" dirty="0"/>
          </a:p>
        </p:txBody>
      </p:sp>
    </p:spTree>
    <p:extLst>
      <p:ext uri="{BB962C8B-B14F-4D97-AF65-F5344CB8AC3E}">
        <p14:creationId xmlns:p14="http://schemas.microsoft.com/office/powerpoint/2010/main" val="1197868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Context</a:t>
            </a:r>
            <a:endParaRPr lang="en-GB" dirty="0"/>
          </a:p>
        </p:txBody>
      </p:sp>
      <p:sp>
        <p:nvSpPr>
          <p:cNvPr id="3" name="Content Placeholder 2"/>
          <p:cNvSpPr>
            <a:spLocks noGrp="1"/>
          </p:cNvSpPr>
          <p:nvPr>
            <p:ph sz="quarter" idx="1"/>
          </p:nvPr>
        </p:nvSpPr>
        <p:spPr/>
        <p:txBody>
          <a:bodyPr>
            <a:normAutofit/>
          </a:bodyPr>
          <a:lstStyle/>
          <a:p>
            <a:r>
              <a:rPr lang="en-US" sz="3200" dirty="0" smtClean="0"/>
              <a:t>To fully understand and appreciate ethics, one must grasp the notion of context.</a:t>
            </a:r>
          </a:p>
          <a:p>
            <a:endParaRPr lang="en-US" sz="3200" dirty="0" smtClean="0"/>
          </a:p>
          <a:p>
            <a:r>
              <a:rPr lang="en-US" sz="3200" dirty="0" smtClean="0"/>
              <a:t>The work of the LSSP is embedded in systems.</a:t>
            </a:r>
          </a:p>
          <a:p>
            <a:endParaRPr lang="en-US" sz="3200" dirty="0" smtClean="0"/>
          </a:p>
          <a:p>
            <a:r>
              <a:rPr lang="en-US" sz="3200" dirty="0" smtClean="0"/>
              <a:t>Systems operate according to established principles.</a:t>
            </a:r>
          </a:p>
          <a:p>
            <a:endParaRPr lang="en-GB" sz="3200" dirty="0"/>
          </a:p>
        </p:txBody>
      </p:sp>
    </p:spTree>
    <p:extLst>
      <p:ext uri="{BB962C8B-B14F-4D97-AF65-F5344CB8AC3E}">
        <p14:creationId xmlns:p14="http://schemas.microsoft.com/office/powerpoint/2010/main" val="2788228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Problem Solving Approach</a:t>
            </a:r>
            <a:endParaRPr lang="en-US" dirty="0"/>
          </a:p>
        </p:txBody>
      </p:sp>
      <p:sp>
        <p:nvSpPr>
          <p:cNvPr id="3" name="Content Placeholder 2"/>
          <p:cNvSpPr>
            <a:spLocks noGrp="1"/>
          </p:cNvSpPr>
          <p:nvPr>
            <p:ph sz="quarter" idx="1"/>
          </p:nvPr>
        </p:nvSpPr>
        <p:spPr/>
        <p:txBody>
          <a:bodyPr>
            <a:normAutofit fontScale="77500" lnSpcReduction="20000"/>
          </a:bodyPr>
          <a:lstStyle/>
          <a:p>
            <a:r>
              <a:rPr lang="en-US" smtClean="0"/>
              <a:t>Determine whether or not the matter truly involves ethics.</a:t>
            </a:r>
          </a:p>
          <a:p>
            <a:r>
              <a:rPr lang="en-US" smtClean="0"/>
              <a:t>Consult existing guidelines that might apply as a possible mechanism for resolution. </a:t>
            </a:r>
          </a:p>
          <a:p>
            <a:r>
              <a:rPr lang="en-US" smtClean="0"/>
              <a:t>Pause to consider, as best as possible, all factors that might influence the decision you will make. </a:t>
            </a:r>
          </a:p>
          <a:p>
            <a:r>
              <a:rPr lang="en-US" smtClean="0"/>
              <a:t>Consult with a trusted colleague. </a:t>
            </a:r>
          </a:p>
          <a:p>
            <a:r>
              <a:rPr lang="en-US" smtClean="0"/>
              <a:t>Evaluate the rights, responsibilities, and vulnerability of all affected parties. </a:t>
            </a:r>
          </a:p>
          <a:p>
            <a:r>
              <a:rPr lang="en-US" smtClean="0"/>
              <a:t>Generate alternative decisions. </a:t>
            </a:r>
          </a:p>
          <a:p>
            <a:r>
              <a:rPr lang="en-US" smtClean="0"/>
              <a:t>Enumerate the consequences of making each decision. </a:t>
            </a:r>
          </a:p>
          <a:p>
            <a:r>
              <a:rPr lang="en-US" smtClean="0"/>
              <a:t>Make the decision. </a:t>
            </a:r>
          </a:p>
          <a:p>
            <a:r>
              <a:rPr lang="en-US" smtClean="0"/>
              <a:t>				</a:t>
            </a:r>
          </a:p>
          <a:p>
            <a:endParaRPr lang="en-US" smtClean="0"/>
          </a:p>
          <a:p>
            <a:r>
              <a:rPr lang="en-US" smtClean="0"/>
              <a:t>Adapted from Koocher &amp; Keith-Spiegel (1998) </a:t>
            </a:r>
            <a:endParaRPr lang="en-US" dirty="0"/>
          </a:p>
        </p:txBody>
      </p:sp>
    </p:spTree>
    <p:extLst>
      <p:ext uri="{BB962C8B-B14F-4D97-AF65-F5344CB8AC3E}">
        <p14:creationId xmlns:p14="http://schemas.microsoft.com/office/powerpoint/2010/main" val="993593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Parameters</a:t>
            </a:r>
            <a:endParaRPr lang="en-GB"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sz="3200" dirty="0" smtClean="0">
                <a:latin typeface="Times New Roman" pitchFamily="18" charset="0"/>
                <a:cs typeface="Times New Roman" pitchFamily="18" charset="0"/>
              </a:rPr>
              <a:t>Ethical Codes- NASP Principles for Professional Ethics (2010), APA Code of Ethics (2010)</a:t>
            </a:r>
          </a:p>
          <a:p>
            <a:pPr>
              <a:buNone/>
            </a:pP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Legal Requirements- FERPA, IDEA, NCLB, TSBEP Rules, TEC etc.</a:t>
            </a:r>
          </a:p>
          <a:p>
            <a:pPr>
              <a:buNone/>
            </a:pP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District Policies</a:t>
            </a:r>
          </a:p>
          <a:p>
            <a:pPr>
              <a:buNone/>
            </a:pPr>
            <a:endParaRPr lang="en-US" dirty="0" smtClean="0"/>
          </a:p>
          <a:p>
            <a:endParaRPr lang="en-GB" dirty="0"/>
          </a:p>
        </p:txBody>
      </p:sp>
    </p:spTree>
    <p:extLst>
      <p:ext uri="{BB962C8B-B14F-4D97-AF65-F5344CB8AC3E}">
        <p14:creationId xmlns:p14="http://schemas.microsoft.com/office/powerpoint/2010/main" val="3718619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5436</TotalTime>
  <Words>4361</Words>
  <Application>Microsoft Office PowerPoint</Application>
  <PresentationFormat>On-screen Show (4:3)</PresentationFormat>
  <Paragraphs>250</Paragraphs>
  <Slides>50</Slides>
  <Notes>50</Notes>
  <HiddenSlides>2</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Equity</vt:lpstr>
      <vt:lpstr>Ethical Issues in School Psychology: Current topics from the state and national level</vt:lpstr>
      <vt:lpstr>Learning Objectives</vt:lpstr>
      <vt:lpstr>Format for today’s session</vt:lpstr>
      <vt:lpstr>Disclaimers</vt:lpstr>
      <vt:lpstr>Ethics codes are imperfect guides for professional conduct.</vt:lpstr>
      <vt:lpstr>Ethical Guidance</vt:lpstr>
      <vt:lpstr>Context</vt:lpstr>
      <vt:lpstr>Problem Solving Approach</vt:lpstr>
      <vt:lpstr>Parameters</vt:lpstr>
      <vt:lpstr>Ethical and Legal Decision-Making Model (Williams et al, 2008)</vt:lpstr>
      <vt:lpstr>1. Describe the problem situation</vt:lpstr>
      <vt:lpstr>2. Define the potential  ethical-legal issues involved</vt:lpstr>
      <vt:lpstr>3. Consult available  ethical-legal guidelines</vt:lpstr>
      <vt:lpstr>4. Consult with supervisors  and colleagues</vt:lpstr>
      <vt:lpstr>5. Evaluate the rights, responsibilities, and welfare of all affected parties</vt:lpstr>
      <vt:lpstr>6. Consider alternative solutions and consequences of making each decision</vt:lpstr>
      <vt:lpstr>7. Make the decision and  take responsibility for it</vt:lpstr>
      <vt:lpstr>Demonstration Case #1</vt:lpstr>
      <vt:lpstr>National Case #1</vt:lpstr>
      <vt:lpstr>PowerPoint Presentation</vt:lpstr>
      <vt:lpstr>PowerPoint Presentation</vt:lpstr>
      <vt:lpstr>PowerPoint Presentation</vt:lpstr>
      <vt:lpstr>PowerPoint Presentation</vt:lpstr>
      <vt:lpstr>National Case #2</vt:lpstr>
      <vt:lpstr>PowerPoint Presentation</vt:lpstr>
      <vt:lpstr>PowerPoint Presentation</vt:lpstr>
      <vt:lpstr>National Case #3</vt:lpstr>
      <vt:lpstr>PowerPoint Presentation</vt:lpstr>
      <vt:lpstr>PowerPoint Presentation</vt:lpstr>
      <vt:lpstr>National Case #4</vt:lpstr>
      <vt:lpstr>PowerPoint Presentation</vt:lpstr>
      <vt:lpstr>PowerPoint Presentation</vt:lpstr>
      <vt:lpstr>PowerPoint Presentation</vt:lpstr>
      <vt:lpstr>State Issue #1</vt:lpstr>
      <vt:lpstr>PowerPoint Presentation</vt:lpstr>
      <vt:lpstr>PowerPoint Presentation</vt:lpstr>
      <vt:lpstr>PowerPoint Presentation</vt:lpstr>
      <vt:lpstr>PowerPoint Presentation</vt:lpstr>
      <vt:lpstr>PowerPoint Presentation</vt:lpstr>
      <vt:lpstr>State Issue # 2</vt:lpstr>
      <vt:lpstr>PowerPoint Presentation</vt:lpstr>
      <vt:lpstr>PowerPoint Presentation</vt:lpstr>
      <vt:lpstr>State Issue # 3</vt:lpstr>
      <vt:lpstr>PowerPoint Presentation</vt:lpstr>
      <vt:lpstr>PowerPoint Presentation</vt:lpstr>
      <vt:lpstr>State Issue #4</vt:lpstr>
      <vt:lpstr>PowerPoint Presentation</vt:lpstr>
      <vt:lpstr>Local Issues????</vt:lpstr>
      <vt:lpstr>References</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Ethical Issues in School Psychology Practice</dc:title>
  <dc:creator>owner</dc:creator>
  <cp:lastModifiedBy>Waggoner</cp:lastModifiedBy>
  <cp:revision>99</cp:revision>
  <cp:lastPrinted>2013-06-27T04:24:47Z</cp:lastPrinted>
  <dcterms:created xsi:type="dcterms:W3CDTF">2012-05-11T03:04:02Z</dcterms:created>
  <dcterms:modified xsi:type="dcterms:W3CDTF">2013-06-27T04:25:02Z</dcterms:modified>
</cp:coreProperties>
</file>