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73"/>
  </p:notesMasterIdLst>
  <p:sldIdLst>
    <p:sldId id="256" r:id="rId2"/>
    <p:sldId id="286" r:id="rId3"/>
    <p:sldId id="257" r:id="rId4"/>
    <p:sldId id="258" r:id="rId5"/>
    <p:sldId id="280" r:id="rId6"/>
    <p:sldId id="281" r:id="rId7"/>
    <p:sldId id="259" r:id="rId8"/>
    <p:sldId id="282" r:id="rId9"/>
    <p:sldId id="352" r:id="rId10"/>
    <p:sldId id="287" r:id="rId11"/>
    <p:sldId id="288" r:id="rId12"/>
    <p:sldId id="289" r:id="rId13"/>
    <p:sldId id="290" r:id="rId14"/>
    <p:sldId id="291" r:id="rId15"/>
    <p:sldId id="292" r:id="rId16"/>
    <p:sldId id="293" r:id="rId17"/>
    <p:sldId id="294" r:id="rId18"/>
    <p:sldId id="353" r:id="rId19"/>
    <p:sldId id="295" r:id="rId20"/>
    <p:sldId id="296" r:id="rId21"/>
    <p:sldId id="297" r:id="rId22"/>
    <p:sldId id="260" r:id="rId23"/>
    <p:sldId id="298" r:id="rId24"/>
    <p:sldId id="354" r:id="rId25"/>
    <p:sldId id="356" r:id="rId26"/>
    <p:sldId id="355" r:id="rId27"/>
    <p:sldId id="299" r:id="rId28"/>
    <p:sldId id="300" r:id="rId29"/>
    <p:sldId id="357" r:id="rId30"/>
    <p:sldId id="301" r:id="rId31"/>
    <p:sldId id="302" r:id="rId32"/>
    <p:sldId id="303" r:id="rId33"/>
    <p:sldId id="261" r:id="rId34"/>
    <p:sldId id="304" r:id="rId35"/>
    <p:sldId id="358" r:id="rId36"/>
    <p:sldId id="305" r:id="rId37"/>
    <p:sldId id="306" r:id="rId38"/>
    <p:sldId id="307" r:id="rId39"/>
    <p:sldId id="308" r:id="rId40"/>
    <p:sldId id="309" r:id="rId41"/>
    <p:sldId id="312" r:id="rId42"/>
    <p:sldId id="264" r:id="rId43"/>
    <p:sldId id="313" r:id="rId44"/>
    <p:sldId id="314" r:id="rId45"/>
    <p:sldId id="265" r:id="rId46"/>
    <p:sldId id="351" r:id="rId47"/>
    <p:sldId id="316" r:id="rId48"/>
    <p:sldId id="317" r:id="rId49"/>
    <p:sldId id="318" r:id="rId50"/>
    <p:sldId id="319" r:id="rId51"/>
    <p:sldId id="266" r:id="rId52"/>
    <p:sldId id="322" r:id="rId53"/>
    <p:sldId id="323" r:id="rId54"/>
    <p:sldId id="324" r:id="rId55"/>
    <p:sldId id="267" r:id="rId56"/>
    <p:sldId id="325" r:id="rId57"/>
    <p:sldId id="326" r:id="rId58"/>
    <p:sldId id="327" r:id="rId59"/>
    <p:sldId id="328" r:id="rId60"/>
    <p:sldId id="271" r:id="rId61"/>
    <p:sldId id="272" r:id="rId62"/>
    <p:sldId id="273" r:id="rId63"/>
    <p:sldId id="329" r:id="rId64"/>
    <p:sldId id="330" r:id="rId65"/>
    <p:sldId id="331" r:id="rId66"/>
    <p:sldId id="332" r:id="rId67"/>
    <p:sldId id="333" r:id="rId68"/>
    <p:sldId id="334" r:id="rId69"/>
    <p:sldId id="335" r:id="rId70"/>
    <p:sldId id="336" r:id="rId71"/>
    <p:sldId id="350" r:id="rId7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09" autoAdjust="0"/>
  </p:normalViewPr>
  <p:slideViewPr>
    <p:cSldViewPr>
      <p:cViewPr varScale="1">
        <p:scale>
          <a:sx n="83" d="100"/>
          <a:sy n="83" d="100"/>
        </p:scale>
        <p:origin x="84" y="534"/>
      </p:cViewPr>
      <p:guideLst>
        <p:guide orient="horz" pos="2160"/>
        <p:guide pos="2880"/>
      </p:guideLst>
    </p:cSldViewPr>
  </p:slideViewPr>
  <p:outlineViewPr>
    <p:cViewPr>
      <p:scale>
        <a:sx n="33" d="100"/>
        <a:sy n="33" d="100"/>
      </p:scale>
      <p:origin x="54" y="1320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F3FEB5CA-6681-4A90-8797-04CD43E3DBB4}" type="datetimeFigureOut">
              <a:rPr lang="en-US"/>
              <a:pPr>
                <a:defRPr/>
              </a:pPr>
              <a:t>9/16/2014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FE0B6AB-C545-4B6E-86AE-DCC790EFEB4B}" type="slidenum">
              <a:rPr lang="en-US" altLang="en-US"/>
              <a:pPr>
                <a:defRPr/>
              </a:pPr>
              <a:t>‹#›</a:t>
            </a:fld>
            <a:endParaRPr lang="en-US" altLang="en-US"/>
          </a:p>
        </p:txBody>
      </p:sp>
    </p:spTree>
    <p:extLst>
      <p:ext uri="{BB962C8B-B14F-4D97-AF65-F5344CB8AC3E}">
        <p14:creationId xmlns:p14="http://schemas.microsoft.com/office/powerpoint/2010/main" val="781158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E912E8A7-B112-4508-AD98-608983821399}" type="datetimeFigureOut">
              <a:rPr lang="en-US"/>
              <a:pPr>
                <a:defRPr/>
              </a:pPr>
              <a:t>9/16/2014</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1EAEE"/>
                </a:solidFill>
              </a:defRPr>
            </a:lvl1pPr>
          </a:lstStyle>
          <a:p>
            <a:pPr>
              <a:defRPr/>
            </a:pPr>
            <a:fld id="{AFC1C0F2-AFE6-4272-8D11-BD1747A9AE14}" type="slidenum">
              <a:rPr lang="en-US" altLang="en-US"/>
              <a:pPr>
                <a:defRPr/>
              </a:pPr>
              <a:t>‹#›</a:t>
            </a:fld>
            <a:endParaRPr lang="en-US" altLang="en-US"/>
          </a:p>
        </p:txBody>
      </p:sp>
    </p:spTree>
    <p:extLst>
      <p:ext uri="{BB962C8B-B14F-4D97-AF65-F5344CB8AC3E}">
        <p14:creationId xmlns:p14="http://schemas.microsoft.com/office/powerpoint/2010/main" val="86589299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9F5F7AB-A5D3-4CD7-9880-ED20A2A21C23}" type="datetimeFigureOut">
              <a:rPr lang="en-US"/>
              <a:pPr>
                <a:defRPr/>
              </a:pPr>
              <a:t>9/16/2014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766F138-1057-4F7A-A0D9-761656EFED7A}" type="slidenum">
              <a:rPr lang="en-US" altLang="en-US"/>
              <a:pPr>
                <a:defRPr/>
              </a:pPr>
              <a:t>‹#›</a:t>
            </a:fld>
            <a:endParaRPr lang="en-US" altLang="en-US"/>
          </a:p>
        </p:txBody>
      </p:sp>
    </p:spTree>
    <p:extLst>
      <p:ext uri="{BB962C8B-B14F-4D97-AF65-F5344CB8AC3E}">
        <p14:creationId xmlns:p14="http://schemas.microsoft.com/office/powerpoint/2010/main" val="242451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9859574-1A26-4AB0-B517-94100BF71A1D}" type="datetimeFigureOut">
              <a:rPr lang="en-US"/>
              <a:pPr>
                <a:defRPr/>
              </a:pPr>
              <a:t>9/16/2014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03C71C2-11E5-4E54-BCD9-F76C08C50315}" type="slidenum">
              <a:rPr lang="en-US" altLang="en-US"/>
              <a:pPr>
                <a:defRPr/>
              </a:pPr>
              <a:t>‹#›</a:t>
            </a:fld>
            <a:endParaRPr lang="en-US" altLang="en-US"/>
          </a:p>
        </p:txBody>
      </p:sp>
    </p:spTree>
    <p:extLst>
      <p:ext uri="{BB962C8B-B14F-4D97-AF65-F5344CB8AC3E}">
        <p14:creationId xmlns:p14="http://schemas.microsoft.com/office/powerpoint/2010/main" val="3794146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51E84C4-5264-49D2-8F41-81446A93DEC0}" type="datetimeFigureOut">
              <a:rPr lang="en-US"/>
              <a:pPr>
                <a:defRPr/>
              </a:pPr>
              <a:t>9/16/2014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A082CB5-BAA8-483F-99BB-2AB5E8C8B1CB}" type="slidenum">
              <a:rPr lang="en-US" altLang="en-US"/>
              <a:pPr>
                <a:defRPr/>
              </a:pPr>
              <a:t>‹#›</a:t>
            </a:fld>
            <a:endParaRPr lang="en-US" altLang="en-US"/>
          </a:p>
        </p:txBody>
      </p:sp>
    </p:spTree>
    <p:extLst>
      <p:ext uri="{BB962C8B-B14F-4D97-AF65-F5344CB8AC3E}">
        <p14:creationId xmlns:p14="http://schemas.microsoft.com/office/powerpoint/2010/main" val="306927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CC2021C-17D5-4B14-BFAE-C8ED1A8BF94D}" type="datetimeFigureOut">
              <a:rPr lang="en-US"/>
              <a:pPr>
                <a:defRPr/>
              </a:pPr>
              <a:t>9/16/2014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1EAEE"/>
                </a:solidFill>
              </a:defRPr>
            </a:lvl1pPr>
          </a:lstStyle>
          <a:p>
            <a:pPr>
              <a:defRPr/>
            </a:pPr>
            <a:fld id="{0AA857CE-ADA6-43CC-8F63-D075988E66BD}" type="slidenum">
              <a:rPr lang="en-US" altLang="en-US"/>
              <a:pPr>
                <a:defRPr/>
              </a:pPr>
              <a:t>‹#›</a:t>
            </a:fld>
            <a:endParaRPr lang="en-US" altLang="en-US"/>
          </a:p>
        </p:txBody>
      </p:sp>
    </p:spTree>
    <p:extLst>
      <p:ext uri="{BB962C8B-B14F-4D97-AF65-F5344CB8AC3E}">
        <p14:creationId xmlns:p14="http://schemas.microsoft.com/office/powerpoint/2010/main" val="302435262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E6D927D-A37E-4C86-AA1E-0ADEB8C89BA7}" type="datetimeFigureOut">
              <a:rPr lang="en-US"/>
              <a:pPr>
                <a:defRPr/>
              </a:pPr>
              <a:t>9/16/2014</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BA75BED5-61C5-4947-BDC6-DFC39E72F639}" type="slidenum">
              <a:rPr lang="en-US" altLang="en-US"/>
              <a:pPr>
                <a:defRPr/>
              </a:pPr>
              <a:t>‹#›</a:t>
            </a:fld>
            <a:endParaRPr lang="en-US" altLang="en-US"/>
          </a:p>
        </p:txBody>
      </p:sp>
    </p:spTree>
    <p:extLst>
      <p:ext uri="{BB962C8B-B14F-4D97-AF65-F5344CB8AC3E}">
        <p14:creationId xmlns:p14="http://schemas.microsoft.com/office/powerpoint/2010/main" val="660022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AE6E984C-3757-4855-8126-B42DB275F9BD}" type="datetimeFigureOut">
              <a:rPr lang="en-US"/>
              <a:pPr>
                <a:defRPr/>
              </a:pPr>
              <a:t>9/16/2014</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3272EEC0-5968-4DF7-8D50-25A00D48C3BA}" type="slidenum">
              <a:rPr lang="en-US" altLang="en-US"/>
              <a:pPr>
                <a:defRPr/>
              </a:pPr>
              <a:t>‹#›</a:t>
            </a:fld>
            <a:endParaRPr lang="en-US" altLang="en-US"/>
          </a:p>
        </p:txBody>
      </p:sp>
    </p:spTree>
    <p:extLst>
      <p:ext uri="{BB962C8B-B14F-4D97-AF65-F5344CB8AC3E}">
        <p14:creationId xmlns:p14="http://schemas.microsoft.com/office/powerpoint/2010/main" val="595246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D54CF506-13EC-4B69-8160-B6DD1A846F5B}" type="datetimeFigureOut">
              <a:rPr lang="en-US"/>
              <a:pPr>
                <a:defRPr/>
              </a:pPr>
              <a:t>9/16/2014</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18102207-B3A0-449F-ADA0-60DC47DBB0C8}" type="slidenum">
              <a:rPr lang="en-US" altLang="en-US"/>
              <a:pPr>
                <a:defRPr/>
              </a:pPr>
              <a:t>‹#›</a:t>
            </a:fld>
            <a:endParaRPr lang="en-US" altLang="en-US"/>
          </a:p>
        </p:txBody>
      </p:sp>
    </p:spTree>
    <p:extLst>
      <p:ext uri="{BB962C8B-B14F-4D97-AF65-F5344CB8AC3E}">
        <p14:creationId xmlns:p14="http://schemas.microsoft.com/office/powerpoint/2010/main" val="2529812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0369A2D1-7E89-4FEE-93D0-7821166189F7}" type="datetimeFigureOut">
              <a:rPr lang="en-US"/>
              <a:pPr>
                <a:defRPr/>
              </a:pPr>
              <a:t>9/16/2014</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2DF19C9-C0DE-493C-8AA6-0B887C16BBC0}" type="slidenum">
              <a:rPr lang="en-US" altLang="en-US"/>
              <a:pPr>
                <a:defRPr/>
              </a:pPr>
              <a:t>‹#›</a:t>
            </a:fld>
            <a:endParaRPr lang="en-US" altLang="en-US"/>
          </a:p>
        </p:txBody>
      </p:sp>
    </p:spTree>
    <p:extLst>
      <p:ext uri="{BB962C8B-B14F-4D97-AF65-F5344CB8AC3E}">
        <p14:creationId xmlns:p14="http://schemas.microsoft.com/office/powerpoint/2010/main" val="4146639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05CFC94-9440-4B6F-9305-7239C6C652DC}" type="datetimeFigureOut">
              <a:rPr lang="en-US"/>
              <a:pPr>
                <a:defRPr/>
              </a:pPr>
              <a:t>9/16/2014</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09F46B07-F8A1-4E11-A57C-6106D565707A}" type="slidenum">
              <a:rPr lang="en-US" altLang="en-US"/>
              <a:pPr>
                <a:defRPr/>
              </a:pPr>
              <a:t>‹#›</a:t>
            </a:fld>
            <a:endParaRPr lang="en-US" altLang="en-US"/>
          </a:p>
        </p:txBody>
      </p:sp>
    </p:spTree>
    <p:extLst>
      <p:ext uri="{BB962C8B-B14F-4D97-AF65-F5344CB8AC3E}">
        <p14:creationId xmlns:p14="http://schemas.microsoft.com/office/powerpoint/2010/main" val="2628541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EC24576E-BE48-467A-91DC-9007EF676DF8}" type="datetimeFigureOut">
              <a:rPr lang="en-US"/>
              <a:pPr>
                <a:defRPr/>
              </a:pPr>
              <a:t>9/16/2014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B2C4087-2952-4A30-8DDF-44DEADA9EB3E}" type="slidenum">
              <a:rPr lang="en-US" altLang="en-US"/>
              <a:pPr>
                <a:defRPr/>
              </a:pPr>
              <a:t>‹#›</a:t>
            </a:fld>
            <a:endParaRPr lang="en-US" altLang="en-US"/>
          </a:p>
        </p:txBody>
      </p:sp>
    </p:spTree>
    <p:extLst>
      <p:ext uri="{BB962C8B-B14F-4D97-AF65-F5344CB8AC3E}">
        <p14:creationId xmlns:p14="http://schemas.microsoft.com/office/powerpoint/2010/main" val="156168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a:defRPr/>
            </a:pPr>
            <a:fld id="{874B1858-9C77-4228-A458-D8567214EE69}" type="datetimeFigureOut">
              <a:rPr lang="en-US"/>
              <a:pPr>
                <a:defRPr/>
              </a:pPr>
              <a:t>9/16/2014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pPr>
              <a:defRPr/>
            </a:pPr>
            <a:fld id="{C0F7C3FD-EA3B-4D06-AD70-7067C8845257}" type="slidenum">
              <a:rPr lang="en-US" altLang="en-US"/>
              <a:pPr>
                <a:defRPr/>
              </a:pPr>
              <a:t>‹#›</a:t>
            </a:fld>
            <a:endParaRPr lang="en-US" alt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a:latin typeface="Arial" charset="0"/>
              </a:endParaRPr>
            </a:p>
          </p:txBody>
        </p:sp>
      </p:grpSp>
    </p:spTree>
  </p:cSld>
  <p:clrMap bg1="lt1" tx1="dk1" bg2="lt2" tx2="dk2" accent1="accent1" accent2="accent2" accent3="accent3" accent4="accent4" accent5="accent5" accent6="accent6" hlink="hlink" folHlink="folHlink"/>
  <p:sldLayoutIdLst>
    <p:sldLayoutId id="2147483837" r:id="rId1"/>
    <p:sldLayoutId id="2147483829" r:id="rId2"/>
    <p:sldLayoutId id="2147483838" r:id="rId3"/>
    <p:sldLayoutId id="2147483830" r:id="rId4"/>
    <p:sldLayoutId id="2147483831" r:id="rId5"/>
    <p:sldLayoutId id="2147483832" r:id="rId6"/>
    <p:sldLayoutId id="2147483833" r:id="rId7"/>
    <p:sldLayoutId id="2147483834" r:id="rId8"/>
    <p:sldLayoutId id="2147483839" r:id="rId9"/>
    <p:sldLayoutId id="2147483835" r:id="rId10"/>
    <p:sldLayoutId id="214748383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Times New Roman" pitchFamily="18" charset="0"/>
        </a:defRPr>
      </a:lvl2pPr>
      <a:lvl3pPr algn="l" rtl="0" eaLnBrk="0" fontAlgn="base" hangingPunct="0">
        <a:spcBef>
          <a:spcPct val="0"/>
        </a:spcBef>
        <a:spcAft>
          <a:spcPct val="0"/>
        </a:spcAft>
        <a:defRPr sz="5000">
          <a:solidFill>
            <a:schemeClr val="tx2"/>
          </a:solidFill>
          <a:latin typeface="Times New Roman" pitchFamily="18" charset="0"/>
        </a:defRPr>
      </a:lvl3pPr>
      <a:lvl4pPr algn="l" rtl="0" eaLnBrk="0" fontAlgn="base" hangingPunct="0">
        <a:spcBef>
          <a:spcPct val="0"/>
        </a:spcBef>
        <a:spcAft>
          <a:spcPct val="0"/>
        </a:spcAft>
        <a:defRPr sz="5000">
          <a:solidFill>
            <a:schemeClr val="tx2"/>
          </a:solidFill>
          <a:latin typeface="Times New Roman" pitchFamily="18" charset="0"/>
        </a:defRPr>
      </a:lvl4pPr>
      <a:lvl5pPr algn="l" rtl="0" eaLnBrk="0" fontAlgn="base" hangingPunct="0">
        <a:spcBef>
          <a:spcPct val="0"/>
        </a:spcBef>
        <a:spcAft>
          <a:spcPct val="0"/>
        </a:spcAft>
        <a:defRPr sz="5000">
          <a:solidFill>
            <a:schemeClr val="tx2"/>
          </a:solidFill>
          <a:latin typeface="Times New Roman" pitchFamily="18"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3162" y="255608"/>
            <a:ext cx="7772400" cy="3124200"/>
          </a:xfrm>
          <a:ln>
            <a:noFill/>
            <a:miter lim="800000"/>
            <a:headEnd/>
            <a:tailEnd/>
          </a:ln>
          <a:extLst/>
        </p:spPr>
        <p:txBody>
          <a:bodyPr rtlCol="0">
            <a:normAutofit/>
          </a:bodyPr>
          <a:lstStyle/>
          <a:p>
            <a:pPr algn="ctr" eaLnBrk="1" fontAlgn="auto" hangingPunct="1">
              <a:spcAft>
                <a:spcPts val="0"/>
              </a:spcAft>
              <a:defRPr/>
            </a:pPr>
            <a:r>
              <a:rPr lang="en-US" sz="3600" dirty="0" smtClean="0">
                <a:latin typeface="+mn-lt"/>
              </a:rPr>
              <a:t/>
            </a:r>
            <a:br>
              <a:rPr lang="en-US" sz="3600" dirty="0" smtClean="0">
                <a:latin typeface="+mn-lt"/>
              </a:rPr>
            </a:br>
            <a:r>
              <a:rPr lang="en-US" sz="3600" dirty="0" smtClean="0">
                <a:solidFill>
                  <a:schemeClr val="bg2">
                    <a:lumMod val="20000"/>
                    <a:lumOff val="80000"/>
                  </a:schemeClr>
                </a:solidFill>
                <a:effectLst/>
                <a:latin typeface="+mn-lt"/>
              </a:rPr>
              <a:t>THE ETHICAL PRACTICE  </a:t>
            </a:r>
            <a:br>
              <a:rPr lang="en-US" sz="3600" dirty="0" smtClean="0">
                <a:solidFill>
                  <a:schemeClr val="bg2">
                    <a:lumMod val="20000"/>
                    <a:lumOff val="80000"/>
                  </a:schemeClr>
                </a:solidFill>
                <a:effectLst/>
                <a:latin typeface="+mn-lt"/>
              </a:rPr>
            </a:br>
            <a:r>
              <a:rPr lang="en-US" sz="3600" dirty="0" smtClean="0">
                <a:solidFill>
                  <a:schemeClr val="bg2">
                    <a:lumMod val="20000"/>
                    <a:lumOff val="80000"/>
                  </a:schemeClr>
                </a:solidFill>
                <a:effectLst/>
                <a:latin typeface="+mn-lt"/>
              </a:rPr>
              <a:t>OF SCHOOL PSYCHOLOGY</a:t>
            </a:r>
            <a:br>
              <a:rPr lang="en-US" sz="3600" dirty="0" smtClean="0">
                <a:solidFill>
                  <a:schemeClr val="bg2">
                    <a:lumMod val="20000"/>
                    <a:lumOff val="80000"/>
                  </a:schemeClr>
                </a:solidFill>
                <a:effectLst/>
                <a:latin typeface="+mn-lt"/>
              </a:rPr>
            </a:br>
            <a:r>
              <a:rPr lang="en-US" sz="3600" dirty="0" smtClean="0">
                <a:solidFill>
                  <a:schemeClr val="bg2">
                    <a:lumMod val="20000"/>
                    <a:lumOff val="80000"/>
                  </a:schemeClr>
                </a:solidFill>
                <a:effectLst/>
                <a:latin typeface="+mn-lt"/>
              </a:rPr>
              <a:t>IN TEXAS</a:t>
            </a:r>
            <a:r>
              <a:rPr lang="en-US" sz="3600" dirty="0" smtClean="0">
                <a:effectLst/>
                <a:latin typeface="+mn-lt"/>
              </a:rPr>
              <a:t/>
            </a:r>
            <a:br>
              <a:rPr lang="en-US" sz="3600" dirty="0" smtClean="0">
                <a:effectLst/>
                <a:latin typeface="+mn-lt"/>
              </a:rPr>
            </a:br>
            <a:endParaRPr lang="en-US" sz="3600" dirty="0" smtClean="0">
              <a:effectLst/>
              <a:latin typeface="+mn-lt"/>
            </a:endParaRPr>
          </a:p>
        </p:txBody>
      </p:sp>
      <p:sp>
        <p:nvSpPr>
          <p:cNvPr id="6147" name="Subtitle 2"/>
          <p:cNvSpPr>
            <a:spLocks noGrp="1"/>
          </p:cNvSpPr>
          <p:nvPr>
            <p:ph type="subTitle" idx="1"/>
          </p:nvPr>
        </p:nvSpPr>
        <p:spPr>
          <a:xfrm>
            <a:off x="4953000" y="3657600"/>
            <a:ext cx="3505200" cy="2209800"/>
          </a:xfrm>
        </p:spPr>
        <p:txBody>
          <a:bodyPr/>
          <a:lstStyle/>
          <a:p>
            <a:pPr marR="0" algn="ctr" eaLnBrk="1" hangingPunct="1">
              <a:lnSpc>
                <a:spcPct val="80000"/>
              </a:lnSpc>
            </a:pPr>
            <a:r>
              <a:rPr lang="en-US" altLang="en-US" sz="1100" b="1" dirty="0" smtClean="0"/>
              <a:t>By</a:t>
            </a:r>
          </a:p>
          <a:p>
            <a:pPr marR="0" algn="ctr" eaLnBrk="1" hangingPunct="1">
              <a:lnSpc>
                <a:spcPct val="80000"/>
              </a:lnSpc>
            </a:pPr>
            <a:endParaRPr lang="en-US" altLang="en-US" sz="1200" b="1" dirty="0" smtClean="0"/>
          </a:p>
          <a:p>
            <a:pPr marR="0" algn="ctr" eaLnBrk="1" hangingPunct="1">
              <a:lnSpc>
                <a:spcPct val="80000"/>
              </a:lnSpc>
            </a:pPr>
            <a:r>
              <a:rPr lang="en-US" altLang="en-US" sz="1500" b="1" dirty="0" smtClean="0"/>
              <a:t>KENDA B. DALRYMPLE</a:t>
            </a:r>
            <a:endParaRPr lang="en-US" altLang="en-US" sz="1500" dirty="0" smtClean="0"/>
          </a:p>
          <a:p>
            <a:pPr marR="0" algn="ctr" eaLnBrk="1" hangingPunct="1">
              <a:lnSpc>
                <a:spcPct val="80000"/>
              </a:lnSpc>
            </a:pPr>
            <a:r>
              <a:rPr lang="en-US" altLang="en-US" sz="1100" dirty="0" smtClean="0"/>
              <a:t> </a:t>
            </a:r>
          </a:p>
          <a:p>
            <a:pPr marR="0" algn="ctr" eaLnBrk="1" hangingPunct="1">
              <a:lnSpc>
                <a:spcPct val="80000"/>
              </a:lnSpc>
            </a:pPr>
            <a:r>
              <a:rPr lang="en-US" altLang="en-US" sz="1300" dirty="0" smtClean="0"/>
              <a:t> Carls, McDonald &amp; Dalrymple, L.L.P.</a:t>
            </a:r>
          </a:p>
          <a:p>
            <a:pPr marR="0" algn="ctr" eaLnBrk="1" hangingPunct="1">
              <a:lnSpc>
                <a:spcPct val="80000"/>
              </a:lnSpc>
            </a:pPr>
            <a:r>
              <a:rPr lang="en-US" altLang="en-US" sz="1300" dirty="0" smtClean="0"/>
              <a:t>Barton Oaks Plaza 1</a:t>
            </a:r>
          </a:p>
          <a:p>
            <a:pPr marR="0" algn="ctr" eaLnBrk="1" hangingPunct="1">
              <a:lnSpc>
                <a:spcPct val="80000"/>
              </a:lnSpc>
            </a:pPr>
            <a:r>
              <a:rPr lang="en-US" altLang="en-US" sz="1300" dirty="0" smtClean="0"/>
              <a:t>901 S. </a:t>
            </a:r>
            <a:r>
              <a:rPr lang="en-US" altLang="en-US" sz="1300" dirty="0" err="1" smtClean="0"/>
              <a:t>Mopac</a:t>
            </a:r>
            <a:r>
              <a:rPr lang="en-US" altLang="en-US" sz="1300" dirty="0" smtClean="0"/>
              <a:t> Expressway, Suite 280</a:t>
            </a:r>
          </a:p>
          <a:p>
            <a:pPr marR="0" algn="ctr" eaLnBrk="1" hangingPunct="1">
              <a:lnSpc>
                <a:spcPct val="80000"/>
              </a:lnSpc>
            </a:pPr>
            <a:r>
              <a:rPr lang="en-US" altLang="en-US" sz="1300" dirty="0" smtClean="0"/>
              <a:t>Austin, Texas  78746</a:t>
            </a:r>
          </a:p>
          <a:p>
            <a:pPr marR="0" algn="ctr" eaLnBrk="1" hangingPunct="1">
              <a:lnSpc>
                <a:spcPct val="80000"/>
              </a:lnSpc>
            </a:pPr>
            <a:r>
              <a:rPr lang="en-US" altLang="en-US" sz="1300" dirty="0" smtClean="0"/>
              <a:t>Telephone:  (512) 472-4845</a:t>
            </a:r>
          </a:p>
          <a:p>
            <a:pPr marR="0" algn="ctr" eaLnBrk="1" hangingPunct="1">
              <a:lnSpc>
                <a:spcPct val="80000"/>
              </a:lnSpc>
            </a:pPr>
            <a:r>
              <a:rPr lang="en-US" altLang="en-US" sz="1300" u="sng" dirty="0" smtClean="0"/>
              <a:t>kenda@cmcdlaw.com</a:t>
            </a:r>
            <a:endParaRPr lang="en-US" altLang="en-US" sz="1300" dirty="0" smtClean="0"/>
          </a:p>
          <a:p>
            <a:pPr marR="0" algn="ctr" eaLnBrk="1" hangingPunct="1">
              <a:lnSpc>
                <a:spcPct val="80000"/>
              </a:lnSpc>
              <a:buFont typeface="Arial" panose="020B0604020202020204" pitchFamily="34" charset="0"/>
              <a:buNone/>
            </a:pPr>
            <a:endParaRPr lang="en-US" altLang="en-US" sz="1200" dirty="0" smtClean="0"/>
          </a:p>
        </p:txBody>
      </p:sp>
      <p:pic>
        <p:nvPicPr>
          <p:cNvPr id="614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379808"/>
            <a:ext cx="2514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981200"/>
            <a:ext cx="7391400" cy="4154488"/>
          </a:xfrm>
          <a:prstGeom prst="rect">
            <a:avLst/>
          </a:prstGeom>
        </p:spPr>
        <p:txBody>
          <a:bodyPr>
            <a:spAutoFit/>
          </a:bodyPr>
          <a:lstStyle/>
          <a:p>
            <a:pPr algn="just" eaLnBrk="1" hangingPunct="1">
              <a:defRPr/>
            </a:pPr>
            <a:r>
              <a:rPr lang="en-US" sz="2000" dirty="0">
                <a:latin typeface="Arial" charset="0"/>
              </a:rPr>
              <a:t>	</a:t>
            </a:r>
            <a:r>
              <a:rPr lang="en-US" sz="2400" dirty="0">
                <a:latin typeface="+mn-lt"/>
              </a:rPr>
              <a:t>The LSSP license permits a person to provide school psychological services in public schools in Texas.  </a:t>
            </a:r>
          </a:p>
          <a:p>
            <a:pPr algn="just" eaLnBrk="1" hangingPunct="1">
              <a:defRPr/>
            </a:pPr>
            <a:endParaRPr lang="en-US" sz="2400" dirty="0">
              <a:latin typeface="+mn-lt"/>
            </a:endParaRPr>
          </a:p>
          <a:p>
            <a:pPr algn="just" eaLnBrk="1" hangingPunct="1">
              <a:defRPr/>
            </a:pPr>
            <a:r>
              <a:rPr lang="en-US" sz="2400" dirty="0">
                <a:latin typeface="+mn-lt"/>
              </a:rPr>
              <a:t>	Only an LSSP who is also licensed as a Psychologist by the Board or who has achieved certification as a Nationally Certified School Psychologist (NCSP) may refer to himself as “school psychologist.” </a:t>
            </a:r>
          </a:p>
          <a:p>
            <a:pPr eaLnBrk="1" hangingPunct="1">
              <a:defRPr/>
            </a:pPr>
            <a:endParaRPr lang="en-US" sz="2400" dirty="0">
              <a:latin typeface="+mn-lt"/>
            </a:endParaRPr>
          </a:p>
          <a:p>
            <a:pPr algn="ctr" eaLnBrk="1" hangingPunct="1">
              <a:defRPr/>
            </a:pPr>
            <a:r>
              <a:rPr lang="en-US" sz="2400" dirty="0">
                <a:solidFill>
                  <a:schemeClr val="bg2">
                    <a:lumMod val="50000"/>
                  </a:schemeClr>
                </a:solidFill>
                <a:latin typeface="+mn-lt"/>
              </a:rPr>
              <a:t>22 TAC §465.38 (2).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09800"/>
            <a:ext cx="7924800" cy="1938338"/>
          </a:xfrm>
          <a:prstGeom prst="rect">
            <a:avLst/>
          </a:prstGeom>
        </p:spPr>
        <p:txBody>
          <a:bodyPr>
            <a:spAutoFit/>
          </a:bodyPr>
          <a:lstStyle/>
          <a:p>
            <a:pPr algn="just" eaLnBrk="1" hangingPunct="1">
              <a:defRPr/>
            </a:pPr>
            <a:r>
              <a:rPr lang="en-US" dirty="0">
                <a:latin typeface="Arial" charset="0"/>
              </a:rPr>
              <a:t>	</a:t>
            </a:r>
            <a:r>
              <a:rPr lang="en-US" sz="2400" dirty="0">
                <a:latin typeface="+mn-lt"/>
              </a:rPr>
              <a:t>The Rule does not allow use of the title, “Licensed School Psychologist” at all in the State of Texas.</a:t>
            </a:r>
          </a:p>
          <a:p>
            <a:pPr algn="just" eaLnBrk="1" hangingPunct="1">
              <a:defRPr/>
            </a:pPr>
            <a:endParaRPr lang="en-US" sz="2400" dirty="0">
              <a:latin typeface="+mn-lt"/>
            </a:endParaRPr>
          </a:p>
          <a:p>
            <a:pPr algn="ctr" eaLnBrk="1" hangingPunct="1">
              <a:defRPr/>
            </a:pPr>
            <a:r>
              <a:rPr lang="en-US" sz="2400" dirty="0">
                <a:solidFill>
                  <a:schemeClr val="bg2">
                    <a:lumMod val="50000"/>
                  </a:schemeClr>
                </a:solidFill>
                <a:latin typeface="+mn-lt"/>
              </a:rPr>
              <a:t>22 TAC §465.38 (2).</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905000"/>
            <a:ext cx="7467600" cy="3416300"/>
          </a:xfrm>
          <a:prstGeom prst="rect">
            <a:avLst/>
          </a:prstGeom>
        </p:spPr>
        <p:txBody>
          <a:bodyPr>
            <a:spAutoFit/>
          </a:bodyPr>
          <a:lstStyle/>
          <a:p>
            <a:pPr algn="just" eaLnBrk="1" hangingPunct="1">
              <a:defRPr/>
            </a:pPr>
            <a:r>
              <a:rPr lang="en-US" dirty="0">
                <a:latin typeface="Arial" charset="0"/>
              </a:rPr>
              <a:t>	</a:t>
            </a:r>
            <a:r>
              <a:rPr lang="en-US" sz="2400" dirty="0">
                <a:latin typeface="+mn-lt"/>
              </a:rPr>
              <a:t>An LSSP is a person who is trained to address psychological and behavioral problems associated with educational systems by “utilizing psychological concepts and methods in programs or actions which attempt to improve the learning, adjustment and behavior of students.”  </a:t>
            </a:r>
          </a:p>
          <a:p>
            <a:pPr eaLnBrk="1" hangingPunct="1">
              <a:defRPr/>
            </a:pPr>
            <a:endParaRPr lang="en-US" sz="2400" dirty="0">
              <a:latin typeface="Arial" charset="0"/>
            </a:endParaRPr>
          </a:p>
          <a:p>
            <a:pPr algn="ctr" eaLnBrk="1" hangingPunct="1">
              <a:defRPr/>
            </a:pPr>
            <a:r>
              <a:rPr lang="en-US" sz="2400" dirty="0">
                <a:solidFill>
                  <a:schemeClr val="bg2">
                    <a:lumMod val="50000"/>
                  </a:schemeClr>
                </a:solidFill>
                <a:latin typeface="+mn-lt"/>
              </a:rPr>
              <a:t>22 TAC §465.38 (1)(B)</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2057400"/>
            <a:ext cx="7239000" cy="3786188"/>
          </a:xfrm>
          <a:prstGeom prst="rect">
            <a:avLst/>
          </a:prstGeom>
        </p:spPr>
        <p:txBody>
          <a:bodyPr>
            <a:spAutoFit/>
          </a:bodyPr>
          <a:lstStyle/>
          <a:p>
            <a:pPr algn="just" eaLnBrk="1" hangingPunct="1">
              <a:defRPr/>
            </a:pPr>
            <a:r>
              <a:rPr lang="en-US" sz="2400" dirty="0">
                <a:latin typeface="Arial" charset="0"/>
              </a:rPr>
              <a:t>	</a:t>
            </a:r>
            <a:r>
              <a:rPr lang="en-US" sz="2400" dirty="0">
                <a:latin typeface="+mn-lt"/>
              </a:rPr>
              <a:t>The activities of an LSSP specifically </a:t>
            </a:r>
            <a:r>
              <a:rPr lang="en-US" sz="2400" dirty="0" smtClean="0">
                <a:latin typeface="+mn-lt"/>
              </a:rPr>
              <a:t>include “addressing </a:t>
            </a:r>
            <a:r>
              <a:rPr lang="en-US" sz="2400" dirty="0">
                <a:latin typeface="+mn-lt"/>
              </a:rPr>
              <a:t>special education </a:t>
            </a:r>
            <a:r>
              <a:rPr lang="en-US" sz="2400" dirty="0" smtClean="0">
                <a:latin typeface="+mn-lt"/>
              </a:rPr>
              <a:t>eligibility, conducting manifestation </a:t>
            </a:r>
            <a:r>
              <a:rPr lang="en-US" sz="2400" dirty="0">
                <a:latin typeface="+mn-lt"/>
              </a:rPr>
              <a:t>determinations, and assisting with the </a:t>
            </a:r>
            <a:r>
              <a:rPr lang="en-US" sz="2400" dirty="0" smtClean="0">
                <a:latin typeface="+mn-lt"/>
              </a:rPr>
              <a:t>development and </a:t>
            </a:r>
            <a:r>
              <a:rPr lang="en-US" sz="2400" dirty="0">
                <a:latin typeface="+mn-lt"/>
              </a:rPr>
              <a:t>implementation of individual educational programs.”  </a:t>
            </a:r>
          </a:p>
          <a:p>
            <a:pPr algn="just" eaLnBrk="1" hangingPunct="1">
              <a:defRPr/>
            </a:pPr>
            <a:endParaRPr lang="en-US" sz="2400" dirty="0">
              <a:latin typeface="+mn-lt"/>
            </a:endParaRPr>
          </a:p>
          <a:p>
            <a:pPr algn="just" eaLnBrk="1" hangingPunct="1">
              <a:defRPr/>
            </a:pPr>
            <a:endParaRPr lang="en-US" sz="2400" dirty="0">
              <a:latin typeface="+mn-lt"/>
            </a:endParaRPr>
          </a:p>
          <a:p>
            <a:pPr algn="ctr" eaLnBrk="1" hangingPunct="1">
              <a:defRPr/>
            </a:pPr>
            <a:r>
              <a:rPr lang="en-US" sz="2400" dirty="0">
                <a:solidFill>
                  <a:schemeClr val="bg2">
                    <a:lumMod val="50000"/>
                  </a:schemeClr>
                </a:solidFill>
              </a:rPr>
              <a:t>22 TAC §465.38 (1)(B)</a:t>
            </a:r>
          </a:p>
          <a:p>
            <a:pPr algn="just" eaLnBrk="1" hangingPunct="1">
              <a:defRPr/>
            </a:pPr>
            <a:endParaRPr lang="en-US" sz="2400" dirty="0">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905000"/>
            <a:ext cx="7543800" cy="3046413"/>
          </a:xfrm>
          <a:prstGeom prst="rect">
            <a:avLst/>
          </a:prstGeom>
        </p:spPr>
        <p:txBody>
          <a:bodyPr>
            <a:spAutoFit/>
          </a:bodyPr>
          <a:lstStyle/>
          <a:p>
            <a:pPr algn="just" eaLnBrk="1" hangingPunct="1">
              <a:defRPr/>
            </a:pPr>
            <a:r>
              <a:rPr lang="en-US" dirty="0">
                <a:latin typeface="Arial" charset="0"/>
              </a:rPr>
              <a:t>	</a:t>
            </a:r>
            <a:r>
              <a:rPr lang="en-US" sz="2400" dirty="0">
                <a:latin typeface="+mn-lt"/>
              </a:rPr>
              <a:t>The phrase “school psychological services” is not specifically defined anywhere in Rule 465.38.  The implication is clearly that the term includes these activities, as well as “the assessment of emotional or behavioral disturbance,” which comprise the vast majority of the time and attention of most LSSPs working in Texas schools.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905000"/>
            <a:ext cx="7696200" cy="3416300"/>
          </a:xfrm>
          <a:prstGeom prst="rect">
            <a:avLst/>
          </a:prstGeom>
        </p:spPr>
        <p:txBody>
          <a:bodyPr>
            <a:spAutoFit/>
          </a:bodyPr>
          <a:lstStyle/>
          <a:p>
            <a:pPr algn="just" eaLnBrk="1" hangingPunct="1">
              <a:defRPr/>
            </a:pPr>
            <a:r>
              <a:rPr lang="en-US" dirty="0">
                <a:latin typeface="Arial" charset="0"/>
              </a:rPr>
              <a:t>	</a:t>
            </a:r>
            <a:r>
              <a:rPr lang="en-US" sz="2400" dirty="0">
                <a:latin typeface="+mn-lt"/>
              </a:rPr>
              <a:t>§465.38 expressly provides, “Nothing in this rule prohibits public schools from contracting with licensed psychologists and licensed psychological associates who are not LSSPs to provide psychological services, other than school psychology, in their areas of competency.”  </a:t>
            </a:r>
          </a:p>
          <a:p>
            <a:pPr algn="just" eaLnBrk="1" hangingPunct="1">
              <a:defRPr/>
            </a:pPr>
            <a:endParaRPr lang="en-US" sz="2400" dirty="0">
              <a:latin typeface="+mn-lt"/>
            </a:endParaRPr>
          </a:p>
          <a:p>
            <a:pPr algn="ctr" eaLnBrk="1" hangingPunct="1">
              <a:defRPr/>
            </a:pPr>
            <a:r>
              <a:rPr lang="en-US" sz="2400" dirty="0">
                <a:solidFill>
                  <a:schemeClr val="bg2">
                    <a:lumMod val="50000"/>
                  </a:schemeClr>
                </a:solidFill>
                <a:latin typeface="+mn-lt"/>
              </a:rPr>
              <a:t>22 TAC §465.38 (3)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981200"/>
            <a:ext cx="7162800" cy="3786188"/>
          </a:xfrm>
          <a:prstGeom prst="rect">
            <a:avLst/>
          </a:prstGeom>
        </p:spPr>
        <p:txBody>
          <a:bodyPr>
            <a:spAutoFit/>
          </a:bodyPr>
          <a:lstStyle/>
          <a:p>
            <a:pPr algn="just" eaLnBrk="1" hangingPunct="1">
              <a:defRPr/>
            </a:pPr>
            <a:r>
              <a:rPr lang="en-US" dirty="0">
                <a:latin typeface="Arial" charset="0"/>
              </a:rPr>
              <a:t>	</a:t>
            </a:r>
            <a:r>
              <a:rPr lang="en-US" sz="2400" dirty="0">
                <a:latin typeface="+mn-lt"/>
              </a:rPr>
              <a:t>School districts are specifically allowed to contract for specific types of psychological services, such as clinical psychology, counseling psychology, neuropsychology, and family therapy, which are not readily available from the LSSP employed by the school district.</a:t>
            </a:r>
          </a:p>
          <a:p>
            <a:pPr algn="just" eaLnBrk="1" hangingPunct="1">
              <a:defRPr/>
            </a:pPr>
            <a:endParaRPr lang="en-US" sz="2400" dirty="0">
              <a:latin typeface="+mn-lt"/>
            </a:endParaRPr>
          </a:p>
          <a:p>
            <a:pPr algn="ctr" eaLnBrk="1" hangingPunct="1">
              <a:defRPr/>
            </a:pPr>
            <a:r>
              <a:rPr lang="en-US" sz="2400" dirty="0">
                <a:solidFill>
                  <a:schemeClr val="bg2">
                    <a:lumMod val="50000"/>
                  </a:schemeClr>
                </a:solidFill>
              </a:rPr>
              <a:t>22 TAC §465.38 (3)</a:t>
            </a:r>
          </a:p>
          <a:p>
            <a:pPr algn="just" eaLnBrk="1" hangingPunct="1">
              <a:defRPr/>
            </a:pPr>
            <a:endParaRPr lang="en-US" sz="2400" dirty="0">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981200"/>
            <a:ext cx="7620000" cy="3786188"/>
          </a:xfrm>
          <a:prstGeom prst="rect">
            <a:avLst/>
          </a:prstGeom>
        </p:spPr>
        <p:txBody>
          <a:bodyPr>
            <a:spAutoFit/>
          </a:bodyPr>
          <a:lstStyle/>
          <a:p>
            <a:pPr algn="just" eaLnBrk="1" hangingPunct="1">
              <a:defRPr/>
            </a:pPr>
            <a:r>
              <a:rPr lang="en-US" dirty="0">
                <a:latin typeface="Arial" charset="0"/>
              </a:rPr>
              <a:t>	</a:t>
            </a:r>
            <a:r>
              <a:rPr lang="en-US" sz="2400" dirty="0">
                <a:latin typeface="+mn-lt"/>
              </a:rPr>
              <a:t>If a school district chooses to contract for “outside” psychological services, the contract must be for a short term or part time basis and cannot involve the broad range of school psychological services listed in paragraph (1)(B)  of the Rule.</a:t>
            </a:r>
          </a:p>
          <a:p>
            <a:pPr algn="just" eaLnBrk="1" hangingPunct="1">
              <a:defRPr/>
            </a:pPr>
            <a:endParaRPr lang="en-US" sz="2400" dirty="0">
              <a:latin typeface="+mn-lt"/>
            </a:endParaRPr>
          </a:p>
          <a:p>
            <a:pPr algn="just" eaLnBrk="1" hangingPunct="1">
              <a:defRPr/>
            </a:pPr>
            <a:r>
              <a:rPr lang="en-US" sz="2400" dirty="0">
                <a:latin typeface="+mn-lt"/>
              </a:rPr>
              <a:t>	</a:t>
            </a:r>
          </a:p>
          <a:p>
            <a:pPr algn="ctr" eaLnBrk="1" hangingPunct="1">
              <a:defRPr/>
            </a:pPr>
            <a:r>
              <a:rPr lang="en-US" sz="2400" dirty="0">
                <a:solidFill>
                  <a:schemeClr val="bg2">
                    <a:lumMod val="50000"/>
                  </a:schemeClr>
                </a:solidFill>
              </a:rPr>
              <a:t>22 TAC §465.38 (3)</a:t>
            </a:r>
          </a:p>
          <a:p>
            <a:pPr algn="just" eaLnBrk="1" hangingPunct="1">
              <a:defRPr/>
            </a:pPr>
            <a:endParaRPr lang="en-US" sz="2400" dirty="0">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Font typeface="Wingdings 2" panose="05020102010507070707" pitchFamily="18" charset="2"/>
              <a:buNone/>
              <a:defRPr/>
            </a:pPr>
            <a:endParaRPr lang="en-US" dirty="0"/>
          </a:p>
          <a:p>
            <a:pPr marL="0" indent="0">
              <a:buNone/>
              <a:defRPr/>
            </a:pPr>
            <a:r>
              <a:rPr lang="en-US" sz="2400" dirty="0" smtClean="0"/>
              <a:t>	An </a:t>
            </a:r>
            <a:r>
              <a:rPr lang="en-US" sz="2400" dirty="0" smtClean="0"/>
              <a:t>LSSP who contracts with a school district to provide school psychological services may not permit an individual who does not hold a valid LSSP license to perform any of the contracted school psychological services.</a:t>
            </a:r>
          </a:p>
          <a:p>
            <a:pPr>
              <a:defRPr/>
            </a:pPr>
            <a:endParaRPr lang="en-US" sz="2400" dirty="0"/>
          </a:p>
          <a:p>
            <a:pPr marL="0" indent="0" algn="ctr">
              <a:buFont typeface="Wingdings 2" panose="05020102010507070707" pitchFamily="18" charset="2"/>
              <a:buNone/>
              <a:defRPr/>
            </a:pPr>
            <a:r>
              <a:rPr lang="en-US" sz="2400" dirty="0" smtClean="0">
                <a:solidFill>
                  <a:schemeClr val="bg2">
                    <a:lumMod val="50000"/>
                  </a:schemeClr>
                </a:solidFill>
              </a:rPr>
              <a:t>22 TAC §465.38 (3)</a:t>
            </a:r>
          </a:p>
          <a:p>
            <a:pPr marL="0" indent="0">
              <a:buFont typeface="Wingdings 2" panose="05020102010507070707" pitchFamily="18" charset="2"/>
              <a:buNone/>
              <a:defRPr/>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752600"/>
            <a:ext cx="7620000" cy="3046413"/>
          </a:xfrm>
          <a:prstGeom prst="rect">
            <a:avLst/>
          </a:prstGeom>
        </p:spPr>
        <p:txBody>
          <a:bodyPr>
            <a:spAutoFit/>
          </a:bodyPr>
          <a:lstStyle/>
          <a:p>
            <a:pPr algn="just" eaLnBrk="1" hangingPunct="1">
              <a:defRPr/>
            </a:pPr>
            <a:r>
              <a:rPr lang="en-US" dirty="0">
                <a:latin typeface="Arial" charset="0"/>
              </a:rPr>
              <a:t>	</a:t>
            </a:r>
            <a:r>
              <a:rPr lang="en-US" sz="2400" dirty="0">
                <a:latin typeface="+mn-lt"/>
              </a:rPr>
              <a:t>Any psychological services involving or related to addressing special education eligibility, conducting manifest determination or assisting with the development and implementation of individual educational programs will be considered “school psychology services” and must be provided by an LSSP under Rule 465.38.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70704" y="838200"/>
            <a:ext cx="8229600" cy="990600"/>
          </a:xfrm>
        </p:spPr>
        <p:txBody>
          <a:bodyPr/>
          <a:lstStyle/>
          <a:p>
            <a:pPr algn="ctr" eaLnBrk="1" hangingPunct="1"/>
            <a:r>
              <a:rPr lang="en-US" altLang="en-US" sz="1800" dirty="0" smtClean="0"/>
              <a:t>	</a:t>
            </a:r>
            <a:br>
              <a:rPr lang="en-US" altLang="en-US" sz="1800" dirty="0" smtClean="0"/>
            </a:br>
            <a:r>
              <a:rPr lang="en-US" altLang="en-US" sz="1800" dirty="0" smtClean="0">
                <a:latin typeface="+mn-lt"/>
              </a:rPr>
              <a:t>	</a:t>
            </a:r>
            <a:br>
              <a:rPr lang="en-US" altLang="en-US" sz="1800" dirty="0" smtClean="0">
                <a:latin typeface="+mn-lt"/>
              </a:rPr>
            </a:br>
            <a:r>
              <a:rPr lang="en-US" altLang="en-US" sz="3200" b="1" dirty="0" smtClean="0">
                <a:solidFill>
                  <a:schemeClr val="tx1"/>
                </a:solidFill>
                <a:latin typeface="+mn-lt"/>
              </a:rPr>
              <a:t>WARNING:</a:t>
            </a:r>
            <a:r>
              <a:rPr lang="en-US" altLang="en-US" sz="2400" b="1" dirty="0" smtClean="0">
                <a:solidFill>
                  <a:schemeClr val="tx1"/>
                </a:solidFill>
                <a:latin typeface="+mn-lt"/>
              </a:rPr>
              <a:t> </a:t>
            </a:r>
          </a:p>
        </p:txBody>
      </p:sp>
      <p:sp>
        <p:nvSpPr>
          <p:cNvPr id="4" name="Content Placeholder 3"/>
          <p:cNvSpPr>
            <a:spLocks noGrp="1"/>
          </p:cNvSpPr>
          <p:nvPr>
            <p:ph idx="1"/>
          </p:nvPr>
        </p:nvSpPr>
        <p:spPr/>
        <p:txBody>
          <a:bodyPr/>
          <a:lstStyle/>
          <a:p>
            <a:pPr indent="0" eaLnBrk="1" hangingPunct="1">
              <a:buFont typeface="Wingdings 2" panose="05020102010507070707" pitchFamily="18" charset="2"/>
              <a:buNone/>
              <a:defRPr/>
            </a:pPr>
            <a:r>
              <a:rPr lang="en-US" sz="1800" dirty="0" smtClean="0"/>
              <a:t>	These materials have been prepared for information and general use by attendees of this course.  To the best of my knowledge, the information contained in this paper is accurate.  I am reasonably sure that my citations are correct.  However, neither the text of this paper, nor any remarks made during the lecture are intended for use as </a:t>
            </a:r>
            <a:r>
              <a:rPr lang="en-US" sz="1800" u="words" dirty="0" smtClean="0"/>
              <a:t>legal advice</a:t>
            </a:r>
            <a:r>
              <a:rPr lang="en-US" sz="1800" dirty="0" smtClean="0"/>
              <a:t>.  Please consult an attorney who specializes in these areas for legal advice on all real or potential problems.  Further, the opinions expressed in this paper and during the lecture are my own, and are not necessarily the opinions of the Texas Association of School Psychologists (although they probably should be!).</a:t>
            </a:r>
            <a:endParaRPr lang="en-US"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828800"/>
            <a:ext cx="7315200" cy="3046413"/>
          </a:xfrm>
          <a:prstGeom prst="rect">
            <a:avLst/>
          </a:prstGeom>
        </p:spPr>
        <p:txBody>
          <a:bodyPr>
            <a:spAutoFit/>
          </a:bodyPr>
          <a:lstStyle/>
          <a:p>
            <a:pPr algn="just" eaLnBrk="1" hangingPunct="1">
              <a:defRPr/>
            </a:pPr>
            <a:r>
              <a:rPr lang="en-US" dirty="0">
                <a:latin typeface="Arial" charset="0"/>
              </a:rPr>
              <a:t>	</a:t>
            </a:r>
            <a:r>
              <a:rPr lang="en-US" sz="2400" dirty="0">
                <a:latin typeface="+mn-lt"/>
              </a:rPr>
              <a:t>What happens when there is a portion of an evaluation for a determination of special education eligibility that cannot be performed by any of the LSSPs employed by the school district, for whatever reason, and the only professional who is qualified to perform the service who is within a reasonable distance is a licensed Psychologist but not an LSSP?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981200"/>
            <a:ext cx="7391400" cy="2308225"/>
          </a:xfrm>
          <a:prstGeom prst="rect">
            <a:avLst/>
          </a:prstGeom>
        </p:spPr>
        <p:txBody>
          <a:bodyPr>
            <a:spAutoFit/>
          </a:bodyPr>
          <a:lstStyle/>
          <a:p>
            <a:pPr algn="just" eaLnBrk="1" hangingPunct="1">
              <a:defRPr/>
            </a:pPr>
            <a:r>
              <a:rPr lang="en-US" sz="2400" dirty="0">
                <a:latin typeface="Arial" charset="0"/>
              </a:rPr>
              <a:t>	</a:t>
            </a:r>
            <a:r>
              <a:rPr lang="en-US" sz="2400" dirty="0">
                <a:latin typeface="+mn-lt"/>
              </a:rPr>
              <a:t>Any professional who provides any psychological services for a school district, but is not an LSSP does so at his peril and risks the imposition of disciplinary action if he mistakenly believes that he is allowed to provide the service.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52600"/>
            <a:ext cx="7851648" cy="2743200"/>
          </a:xfrm>
          <a:ln>
            <a:miter lim="800000"/>
            <a:headEnd/>
            <a:tailEnd/>
          </a:ln>
          <a:extLst/>
        </p:spPr>
        <p:txBody>
          <a:bodyPr rtlCol="0">
            <a:normAutofit/>
          </a:bodyPr>
          <a:lstStyle/>
          <a:p>
            <a:pPr algn="ctr" eaLnBrk="1" hangingPunct="1">
              <a:defRPr/>
            </a:pPr>
            <a:r>
              <a:rPr lang="en-US" sz="4800" dirty="0" smtClean="0">
                <a:solidFill>
                  <a:schemeClr val="bg2">
                    <a:lumMod val="20000"/>
                    <a:lumOff val="80000"/>
                  </a:schemeClr>
                </a:solidFill>
                <a:effectLst/>
                <a:latin typeface="+mn-lt"/>
              </a:rPr>
              <a:t>22 Texas Administrative Code § 463.9</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2133600"/>
            <a:ext cx="7010400" cy="1570038"/>
          </a:xfrm>
          <a:prstGeom prst="rect">
            <a:avLst/>
          </a:prstGeom>
        </p:spPr>
        <p:txBody>
          <a:bodyPr>
            <a:spAutoFit/>
          </a:bodyPr>
          <a:lstStyle/>
          <a:p>
            <a:pPr algn="just" eaLnBrk="1" hangingPunct="1">
              <a:defRPr/>
            </a:pPr>
            <a:r>
              <a:rPr lang="en-US" dirty="0">
                <a:latin typeface="Arial" charset="0"/>
              </a:rPr>
              <a:t>	</a:t>
            </a:r>
            <a:r>
              <a:rPr lang="en-US" sz="2400" dirty="0">
                <a:latin typeface="+mn-lt"/>
              </a:rPr>
              <a:t>Individuals who provide such school psychological services include LSSPs, LSSP Interns and LSSP Trainees</a:t>
            </a:r>
            <a:r>
              <a:rPr lang="en-US" sz="2400" dirty="0">
                <a:latin typeface="Arial" charset="0"/>
              </a:rPr>
              <a:t>. </a:t>
            </a:r>
          </a:p>
          <a:p>
            <a:pPr algn="just" eaLnBrk="1" hangingPunct="1">
              <a:defRPr/>
            </a:pPr>
            <a:endParaRPr lang="en-US" sz="2400" dirty="0">
              <a:latin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Font typeface="Wingdings 2" panose="05020102010507070707" pitchFamily="18" charset="2"/>
              <a:buNone/>
              <a:defRPr/>
            </a:pPr>
            <a:endParaRPr lang="en-US" dirty="0"/>
          </a:p>
          <a:p>
            <a:pPr marL="0" indent="0" algn="just">
              <a:buFont typeface="Wingdings 2" panose="05020102010507070707" pitchFamily="18" charset="2"/>
              <a:buNone/>
              <a:defRPr/>
            </a:pPr>
            <a:r>
              <a:rPr lang="en-US" sz="2400" dirty="0" smtClean="0">
                <a:latin typeface="Arial" charset="0"/>
              </a:rPr>
              <a:t>Unlicensed </a:t>
            </a:r>
            <a:r>
              <a:rPr lang="en-US" sz="2400" dirty="0" smtClean="0">
                <a:latin typeface="Arial" charset="0"/>
              </a:rPr>
              <a:t>individuals may provide services under supervision in the public schools if the individual is enrolled in an internship, practicum or other site-based training in a school psychology program in a regionally accredited institution of higher education, </a:t>
            </a:r>
          </a:p>
          <a:p>
            <a:pPr marL="0" indent="0" algn="just">
              <a:buFont typeface="Wingdings 2" panose="05020102010507070707" pitchFamily="18" charset="2"/>
              <a:buNone/>
              <a:defRPr/>
            </a:pPr>
            <a:endParaRPr lang="en-US" sz="2400" dirty="0">
              <a:latin typeface="Arial" charset="0"/>
            </a:endParaRPr>
          </a:p>
          <a:p>
            <a:pPr marL="0" indent="0" algn="just">
              <a:buFont typeface="Wingdings 2" panose="05020102010507070707" pitchFamily="18" charset="2"/>
              <a:buNone/>
              <a:defRPr/>
            </a:pPr>
            <a:r>
              <a:rPr lang="en-US" sz="2400" dirty="0" smtClean="0">
                <a:latin typeface="Arial" charset="0"/>
              </a:rPr>
              <a:t>OR</a:t>
            </a:r>
          </a:p>
          <a:p>
            <a:pPr marL="0" indent="0">
              <a:buFont typeface="Wingdings 2" panose="05020102010507070707" pitchFamily="18" charset="2"/>
              <a:buNone/>
              <a:defRPr/>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Font typeface="Wingdings 2" panose="05020102010507070707" pitchFamily="18" charset="2"/>
              <a:buNone/>
              <a:defRPr/>
            </a:pPr>
            <a:r>
              <a:rPr lang="en-US" sz="2400" dirty="0" smtClean="0"/>
              <a:t>The </a:t>
            </a:r>
            <a:r>
              <a:rPr lang="en-US" sz="2400" dirty="0" smtClean="0"/>
              <a:t>individual has completed an internship in a school psychology program in a regionally accredited institution of higher education and has an application for licensure as an LSSP pending before the Board and the Board has not notified the applicant that he does not meet the training requirements for this licensure,</a:t>
            </a:r>
          </a:p>
          <a:p>
            <a:pPr marL="0" indent="0">
              <a:buFont typeface="Wingdings 2" panose="05020102010507070707" pitchFamily="18" charset="2"/>
              <a:buNone/>
              <a:defRPr/>
            </a:pPr>
            <a:endParaRPr lang="en-US" sz="2400" dirty="0" smtClean="0"/>
          </a:p>
          <a:p>
            <a:pPr marL="0" indent="0">
              <a:buFont typeface="Wingdings 2" panose="05020102010507070707" pitchFamily="18" charset="2"/>
              <a:buNone/>
              <a:defRPr/>
            </a:pPr>
            <a:r>
              <a:rPr lang="en-US" sz="2400" dirty="0" smtClean="0"/>
              <a:t>OR</a:t>
            </a:r>
            <a:endParaRPr lang="en-US"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Font typeface="Wingdings 2" panose="05020102010507070707" pitchFamily="18" charset="2"/>
              <a:buNone/>
              <a:defRPr/>
            </a:pPr>
            <a:endParaRPr lang="en-US" sz="2400" dirty="0" smtClean="0">
              <a:latin typeface="Arial" charset="0"/>
            </a:endParaRPr>
          </a:p>
          <a:p>
            <a:pPr marL="0" indent="0">
              <a:buFont typeface="Wingdings 2" panose="05020102010507070707" pitchFamily="18" charset="2"/>
              <a:buNone/>
              <a:defRPr/>
            </a:pPr>
            <a:endParaRPr lang="en-US" sz="2400" dirty="0" smtClean="0">
              <a:latin typeface="Arial" charset="0"/>
            </a:endParaRPr>
          </a:p>
          <a:p>
            <a:pPr marL="0" indent="0" algn="just">
              <a:buFont typeface="Wingdings 2" panose="05020102010507070707" pitchFamily="18" charset="2"/>
              <a:buNone/>
              <a:defRPr/>
            </a:pPr>
            <a:r>
              <a:rPr lang="en-US" sz="2400" dirty="0" smtClean="0">
                <a:latin typeface="Arial" charset="0"/>
              </a:rPr>
              <a:t>The individual has been issued a trainee status letter by the Board.</a:t>
            </a:r>
          </a:p>
          <a:p>
            <a:pPr marL="0" indent="0" algn="just">
              <a:buFont typeface="Wingdings 2" panose="05020102010507070707" pitchFamily="18" charset="2"/>
              <a:buNone/>
              <a:defRPr/>
            </a:pPr>
            <a:endParaRPr lang="en-US" sz="2400" dirty="0">
              <a:latin typeface="Arial" charset="0"/>
            </a:endParaRPr>
          </a:p>
          <a:p>
            <a:pPr marL="0" indent="0" algn="ctr">
              <a:buFont typeface="Wingdings 2" panose="05020102010507070707" pitchFamily="18" charset="2"/>
              <a:buNone/>
              <a:defRPr/>
            </a:pPr>
            <a:r>
              <a:rPr lang="en-US" sz="2400" dirty="0" smtClean="0">
                <a:solidFill>
                  <a:schemeClr val="bg2">
                    <a:lumMod val="50000"/>
                  </a:schemeClr>
                </a:solidFill>
              </a:rPr>
              <a:t>22 TAC §463.9 (g)(1)-(3)</a:t>
            </a:r>
          </a:p>
          <a:p>
            <a:pPr marL="0" indent="0" algn="just">
              <a:buFont typeface="Wingdings 2" panose="05020102010507070707" pitchFamily="18" charset="2"/>
              <a:buNone/>
              <a:defRPr/>
            </a:pPr>
            <a:endParaRPr lang="en-US" sz="2400" dirty="0" smtClean="0">
              <a:latin typeface="Arial" charset="0"/>
            </a:endParaRPr>
          </a:p>
          <a:p>
            <a:pPr>
              <a:defRPr/>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981200"/>
            <a:ext cx="7162800" cy="3786188"/>
          </a:xfrm>
          <a:prstGeom prst="rect">
            <a:avLst/>
          </a:prstGeom>
        </p:spPr>
        <p:txBody>
          <a:bodyPr>
            <a:spAutoFit/>
          </a:bodyPr>
          <a:lstStyle/>
          <a:p>
            <a:pPr algn="just" eaLnBrk="1" hangingPunct="1">
              <a:defRPr/>
            </a:pPr>
            <a:r>
              <a:rPr lang="en-US" dirty="0">
                <a:latin typeface="Arial" charset="0"/>
              </a:rPr>
              <a:t>	</a:t>
            </a:r>
            <a:r>
              <a:rPr lang="en-US" sz="2400" dirty="0">
                <a:latin typeface="+mn-lt"/>
              </a:rPr>
              <a:t>An LSSP intern is a person who has not completed all the requirements of his graduate degree or graduate course work, and has not passed the licensing examination, and who has not completed the 1200 hours of supervised experience, of which at least 600 must be in a public school. </a:t>
            </a:r>
          </a:p>
          <a:p>
            <a:pPr algn="just" eaLnBrk="1" hangingPunct="1">
              <a:defRPr/>
            </a:pPr>
            <a:endParaRPr lang="en-US" sz="2400" dirty="0">
              <a:latin typeface="Arial" charset="0"/>
            </a:endParaRPr>
          </a:p>
          <a:p>
            <a:pPr algn="ctr" eaLnBrk="1" hangingPunct="1">
              <a:defRPr/>
            </a:pPr>
            <a:r>
              <a:rPr lang="en-US" sz="2400" dirty="0">
                <a:solidFill>
                  <a:schemeClr val="bg2">
                    <a:lumMod val="50000"/>
                  </a:schemeClr>
                </a:solidFill>
                <a:latin typeface="+mn-lt"/>
              </a:rPr>
              <a:t>22 TAC §463.9 (c)</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905000"/>
            <a:ext cx="7086600" cy="3416300"/>
          </a:xfrm>
          <a:prstGeom prst="rect">
            <a:avLst/>
          </a:prstGeom>
        </p:spPr>
        <p:txBody>
          <a:bodyPr>
            <a:spAutoFit/>
          </a:bodyPr>
          <a:lstStyle/>
          <a:p>
            <a:pPr algn="just" eaLnBrk="1" hangingPunct="1">
              <a:defRPr/>
            </a:pPr>
            <a:r>
              <a:rPr lang="en-US" dirty="0">
                <a:latin typeface="Arial" charset="0"/>
              </a:rPr>
              <a:t>	</a:t>
            </a:r>
            <a:r>
              <a:rPr lang="en-US" sz="2400" dirty="0">
                <a:latin typeface="+mn-lt"/>
              </a:rPr>
              <a:t>An LSSP intern is an “unlicensed” person who is allowed to provide “psychological services in the schools” while the person is “enrolled in an internship, practicum or other site based training in a school psychology program in a regionally accredited institution of higher education.”  </a:t>
            </a:r>
          </a:p>
          <a:p>
            <a:pPr algn="just" eaLnBrk="1" hangingPunct="1">
              <a:defRPr/>
            </a:pPr>
            <a:endParaRPr lang="en-US" sz="2400" dirty="0">
              <a:latin typeface="Arial" charset="0"/>
            </a:endParaRPr>
          </a:p>
          <a:p>
            <a:pPr algn="ctr" eaLnBrk="1" hangingPunct="1">
              <a:defRPr/>
            </a:pPr>
            <a:r>
              <a:rPr lang="en-US" sz="2400" dirty="0">
                <a:solidFill>
                  <a:schemeClr val="bg2">
                    <a:lumMod val="50000"/>
                  </a:schemeClr>
                </a:solidFill>
                <a:latin typeface="+mn-lt"/>
              </a:rPr>
              <a:t>22 TAC §463.9 (g)(1)</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389438"/>
          </a:xfrm>
        </p:spPr>
        <p:txBody>
          <a:bodyPr/>
          <a:lstStyle/>
          <a:p>
            <a:pPr marL="0" indent="0">
              <a:buFont typeface="Wingdings 2" panose="05020102010507070707" pitchFamily="18" charset="2"/>
              <a:buNone/>
              <a:defRPr/>
            </a:pPr>
            <a:endParaRPr lang="en-US" sz="2400" dirty="0" smtClean="0"/>
          </a:p>
          <a:p>
            <a:pPr marL="0" indent="0" algn="just">
              <a:buFont typeface="Wingdings 2" panose="05020102010507070707" pitchFamily="18" charset="2"/>
              <a:buNone/>
              <a:defRPr/>
            </a:pPr>
            <a:r>
              <a:rPr lang="en-US" sz="2400" dirty="0" smtClean="0"/>
              <a:t>	Once </a:t>
            </a:r>
            <a:r>
              <a:rPr lang="en-US" sz="2400" dirty="0" smtClean="0"/>
              <a:t>an individual has completed the internship required for licensure as an LSSP and has passed the National School Psychology Exam, he must apply for licensure as an LSSP with the Board.  </a:t>
            </a:r>
            <a:r>
              <a:rPr lang="en-US" sz="2400" dirty="0" smtClean="0"/>
              <a:t>After the Board has reviewed the LSSP application and approved the training of the applicant, the applicant will be issued an LSSP trainee status letter.</a:t>
            </a:r>
            <a:endParaRPr lang="en-US" sz="2400" dirty="0"/>
          </a:p>
          <a:p>
            <a:pPr marL="0" indent="0" algn="just">
              <a:buFont typeface="Wingdings 2" panose="05020102010507070707" pitchFamily="18" charset="2"/>
              <a:buNone/>
              <a:defRPr/>
            </a:pPr>
            <a:endParaRPr lang="en-US" sz="2400" dirty="0">
              <a:latin typeface="Arial" charset="0"/>
            </a:endParaRPr>
          </a:p>
          <a:p>
            <a:pPr marL="0" indent="0" algn="ctr">
              <a:buFont typeface="Wingdings 2" panose="05020102010507070707" pitchFamily="18" charset="2"/>
              <a:buNone/>
              <a:defRPr/>
            </a:pPr>
            <a:r>
              <a:rPr lang="en-US" sz="2400" dirty="0">
                <a:solidFill>
                  <a:schemeClr val="bg2">
                    <a:lumMod val="50000"/>
                  </a:schemeClr>
                </a:solidFill>
              </a:rPr>
              <a:t>22 TAC §463.9 </a:t>
            </a:r>
            <a:r>
              <a:rPr lang="en-US" sz="2400" dirty="0" smtClean="0">
                <a:solidFill>
                  <a:schemeClr val="bg2">
                    <a:lumMod val="50000"/>
                  </a:schemeClr>
                </a:solidFill>
              </a:rPr>
              <a:t>(</a:t>
            </a:r>
            <a:r>
              <a:rPr lang="en-US" sz="2400" dirty="0">
                <a:solidFill>
                  <a:schemeClr val="bg2">
                    <a:lumMod val="50000"/>
                  </a:schemeClr>
                </a:solidFill>
              </a:rPr>
              <a:t>h</a:t>
            </a:r>
            <a:r>
              <a:rPr lang="en-US" sz="2400" dirty="0" smtClean="0">
                <a:solidFill>
                  <a:schemeClr val="bg2">
                    <a:lumMod val="50000"/>
                  </a:schemeClr>
                </a:solidFill>
              </a:rPr>
              <a:t>)</a:t>
            </a:r>
            <a:endParaRPr lang="en-US" sz="2400" dirty="0">
              <a:solidFill>
                <a:schemeClr val="bg2">
                  <a:lumMod val="50000"/>
                </a:schemeClr>
              </a:solidFill>
            </a:endParaRPr>
          </a:p>
          <a:p>
            <a:pPr marL="0" indent="0">
              <a:buFont typeface="Wingdings 2" panose="05020102010507070707" pitchFamily="18" charset="2"/>
              <a:buNone/>
              <a:defRPr/>
            </a:pP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762000"/>
            <a:ext cx="7772400" cy="4343399"/>
          </a:xfrm>
          <a:ln>
            <a:miter lim="800000"/>
            <a:headEnd/>
            <a:tailEnd/>
          </a:ln>
          <a:extLst/>
        </p:spPr>
        <p:txBody>
          <a:bodyPr rtlCol="0">
            <a:normAutofit fontScale="90000"/>
          </a:bodyPr>
          <a:lstStyle/>
          <a:p>
            <a:pPr algn="ctr" eaLnBrk="1" fontAlgn="auto" hangingPunct="1">
              <a:spcAft>
                <a:spcPts val="0"/>
              </a:spcAft>
              <a:defRPr/>
            </a:pPr>
            <a:r>
              <a:rPr sz="3200" dirty="0" smtClean="0">
                <a:effectLst/>
              </a:rPr>
              <a:t/>
            </a:r>
            <a:br>
              <a:rPr sz="3200" dirty="0" smtClean="0">
                <a:effectLst/>
              </a:rPr>
            </a:br>
            <a:r>
              <a:rPr sz="5000" dirty="0" smtClean="0">
                <a:solidFill>
                  <a:schemeClr val="tx1"/>
                </a:solidFill>
                <a:effectLst/>
                <a:latin typeface="+mn-lt"/>
              </a:rPr>
              <a:t>STATUTES AND RULES </a:t>
            </a:r>
            <a:br>
              <a:rPr sz="5000" dirty="0" smtClean="0">
                <a:solidFill>
                  <a:schemeClr val="tx1"/>
                </a:solidFill>
                <a:effectLst/>
                <a:latin typeface="+mn-lt"/>
              </a:rPr>
            </a:br>
            <a:r>
              <a:rPr sz="5000" dirty="0" smtClean="0">
                <a:solidFill>
                  <a:schemeClr val="tx1"/>
                </a:solidFill>
                <a:effectLst/>
                <a:latin typeface="+mn-lt"/>
              </a:rPr>
              <a:t>THAT GOVERN SCHOOL PSYCHOLOGY  SERVICES IN TEXAS</a:t>
            </a:r>
          </a:p>
        </p:txBody>
      </p:sp>
      <p:sp>
        <p:nvSpPr>
          <p:cNvPr id="8195" name="Content Placeholder 2"/>
          <p:cNvSpPr>
            <a:spLocks noGrp="1"/>
          </p:cNvSpPr>
          <p:nvPr>
            <p:ph type="body" idx="1"/>
          </p:nvPr>
        </p:nvSpPr>
        <p:spPr>
          <a:xfrm>
            <a:off x="530225" y="2705100"/>
            <a:ext cx="7772400" cy="1509713"/>
          </a:xfrm>
        </p:spPr>
        <p:txBody>
          <a:bodyPr/>
          <a:lstStyle/>
          <a:p>
            <a:pPr eaLnBrk="1" hangingPunct="1">
              <a:buFont typeface="Arial" panose="020B0604020202020204" pitchFamily="34" charset="0"/>
              <a:buNone/>
            </a:pPr>
            <a:endParaRPr lang="en-US" altLang="en-US" smtClean="0"/>
          </a:p>
          <a:p>
            <a:pPr eaLnBrk="1" hangingPunct="1">
              <a:buFont typeface="Arial" panose="020B0604020202020204" pitchFamily="34" charset="0"/>
              <a:buNone/>
            </a:pPr>
            <a:endParaRPr lang="en-US" alt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905000"/>
            <a:ext cx="7086600" cy="2308225"/>
          </a:xfrm>
          <a:prstGeom prst="rect">
            <a:avLst/>
          </a:prstGeom>
        </p:spPr>
        <p:txBody>
          <a:bodyPr>
            <a:spAutoFit/>
          </a:bodyPr>
          <a:lstStyle/>
          <a:p>
            <a:pPr eaLnBrk="1" hangingPunct="1">
              <a:defRPr/>
            </a:pPr>
            <a:r>
              <a:rPr lang="en-US" dirty="0">
                <a:latin typeface="Arial" charset="0"/>
              </a:rPr>
              <a:t>	</a:t>
            </a:r>
            <a:r>
              <a:rPr lang="en-US" sz="2400" dirty="0">
                <a:latin typeface="+mn-lt"/>
              </a:rPr>
              <a:t>The LSSP training status letter allows the applicant to practice in accordance with the LSSP training requirements of this rule.     </a:t>
            </a:r>
          </a:p>
          <a:p>
            <a:pPr eaLnBrk="1" hangingPunct="1">
              <a:defRPr/>
            </a:pPr>
            <a:endParaRPr lang="en-US" sz="2400" dirty="0">
              <a:latin typeface="Arial" charset="0"/>
            </a:endParaRPr>
          </a:p>
          <a:p>
            <a:pPr eaLnBrk="1" hangingPunct="1">
              <a:defRPr/>
            </a:pPr>
            <a:endParaRPr lang="en-US" sz="2400" dirty="0">
              <a:latin typeface="Arial" charset="0"/>
            </a:endParaRPr>
          </a:p>
          <a:p>
            <a:pPr algn="ctr" eaLnBrk="1" hangingPunct="1">
              <a:defRPr/>
            </a:pPr>
            <a:r>
              <a:rPr lang="en-US" sz="2400" dirty="0">
                <a:solidFill>
                  <a:schemeClr val="bg2">
                    <a:lumMod val="50000"/>
                  </a:schemeClr>
                </a:solidFill>
                <a:latin typeface="+mn-lt"/>
              </a:rPr>
              <a:t>22 TAC §463.9 (h)</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lstStyle/>
          <a:p>
            <a:pPr marL="457200" indent="-457200" algn="just" eaLnBrk="1" hangingPunct="1">
              <a:buFont typeface="+mj-lt"/>
              <a:buAutoNum type="arabicParenR"/>
              <a:defRPr/>
            </a:pPr>
            <a:endParaRPr lang="en-US" sz="1600" dirty="0" smtClean="0"/>
          </a:p>
          <a:p>
            <a:pPr marL="457200" indent="-457200" algn="just" eaLnBrk="1" hangingPunct="1">
              <a:buFont typeface="+mj-lt"/>
              <a:buAutoNum type="arabicParenR"/>
              <a:defRPr/>
            </a:pPr>
            <a:r>
              <a:rPr lang="en-US" sz="1800" dirty="0" smtClean="0"/>
              <a:t>An LSSP Trainee can lawfully provide psychological services in the schools if that person has completed his internship in a school psychology program “in a regionally accredited institution of higher education;” </a:t>
            </a:r>
          </a:p>
          <a:p>
            <a:pPr marL="457200" indent="-457200" algn="just" eaLnBrk="1" hangingPunct="1">
              <a:buFont typeface="+mj-lt"/>
              <a:buAutoNum type="arabicParenR"/>
              <a:defRPr/>
            </a:pPr>
            <a:endParaRPr lang="en-US" sz="1800" dirty="0" smtClean="0"/>
          </a:p>
          <a:p>
            <a:pPr marL="457200" indent="-457200" algn="just" eaLnBrk="1" hangingPunct="1">
              <a:buFont typeface="+mj-lt"/>
              <a:buAutoNum type="arabicParenR"/>
              <a:defRPr/>
            </a:pPr>
            <a:r>
              <a:rPr lang="en-US" sz="1800" dirty="0" smtClean="0"/>
              <a:t>if he has an application for licensure as an LSSP pending before the Board; and has not been notified by the Board that he does not meet the training requirements for licensure; or</a:t>
            </a:r>
          </a:p>
          <a:p>
            <a:pPr marL="457200" indent="-457200" algn="just" eaLnBrk="1" hangingPunct="1">
              <a:buFont typeface="+mj-lt"/>
              <a:buAutoNum type="arabicParenR"/>
              <a:defRPr/>
            </a:pPr>
            <a:endParaRPr lang="en-US" sz="1800" dirty="0" smtClean="0"/>
          </a:p>
          <a:p>
            <a:pPr marL="457200" indent="-457200" algn="just" eaLnBrk="1" hangingPunct="1">
              <a:buFont typeface="+mj-lt"/>
              <a:buAutoNum type="arabicParenR"/>
              <a:defRPr/>
            </a:pPr>
            <a:r>
              <a:rPr lang="en-US" sz="1800" dirty="0" smtClean="0"/>
              <a:t>if he has been issued a trainee status letter by the Board.</a:t>
            </a:r>
          </a:p>
          <a:p>
            <a:pPr marL="0" indent="0" algn="just" eaLnBrk="1" hangingPunct="1">
              <a:buFont typeface="Wingdings 2" panose="05020102010507070707" pitchFamily="18" charset="2"/>
              <a:buNone/>
              <a:defRPr/>
            </a:pPr>
            <a:endParaRPr lang="en-US" sz="1600" dirty="0" smtClean="0"/>
          </a:p>
          <a:p>
            <a:pPr marL="0" indent="0" algn="just" eaLnBrk="1" hangingPunct="1">
              <a:buFont typeface="Wingdings 2" panose="05020102010507070707" pitchFamily="18" charset="2"/>
              <a:buNone/>
              <a:defRPr/>
            </a:pPr>
            <a:endParaRPr lang="en-US" sz="1600" dirty="0"/>
          </a:p>
          <a:p>
            <a:pPr marL="0" indent="0" algn="ctr" eaLnBrk="1" hangingPunct="1">
              <a:buFont typeface="Wingdings 2" panose="05020102010507070707" pitchFamily="18" charset="2"/>
              <a:buNone/>
              <a:defRPr/>
            </a:pPr>
            <a:r>
              <a:rPr lang="en-US" sz="2000" dirty="0">
                <a:solidFill>
                  <a:schemeClr val="bg2">
                    <a:lumMod val="50000"/>
                  </a:schemeClr>
                </a:solidFill>
              </a:rPr>
              <a:t>22 TAC §463.9 </a:t>
            </a:r>
            <a:r>
              <a:rPr lang="en-US" sz="2000" dirty="0" smtClean="0">
                <a:solidFill>
                  <a:schemeClr val="bg2">
                    <a:lumMod val="50000"/>
                  </a:schemeClr>
                </a:solidFill>
              </a:rPr>
              <a:t>(g)</a:t>
            </a:r>
            <a:endParaRPr lang="en-US" sz="2000" dirty="0">
              <a:solidFill>
                <a:schemeClr val="bg2">
                  <a:lumMod val="50000"/>
                </a:schemeClr>
              </a:solidFill>
            </a:endParaRPr>
          </a:p>
          <a:p>
            <a:pPr marL="0" indent="0" algn="ctr" eaLnBrk="1" hangingPunct="1">
              <a:buFont typeface="Wingdings 2" panose="05020102010507070707" pitchFamily="18" charset="2"/>
              <a:buNone/>
              <a:defRPr/>
            </a:pPr>
            <a:endParaRPr lang="en-US" sz="1600" dirty="0"/>
          </a:p>
          <a:p>
            <a:pPr marL="0" indent="0" algn="just" eaLnBrk="1" hangingPunct="1">
              <a:buFont typeface="Wingdings 2" panose="05020102010507070707" pitchFamily="18" charset="2"/>
              <a:buNone/>
              <a:defRPr/>
            </a:pPr>
            <a:endParaRPr lang="en-US" sz="1600" dirty="0" smtClean="0"/>
          </a:p>
          <a:p>
            <a:pPr marL="0" indent="0" algn="just" eaLnBrk="1" hangingPunct="1">
              <a:buFont typeface="Wingdings 2" panose="05020102010507070707" pitchFamily="18" charset="2"/>
              <a:buNone/>
              <a:defRPr/>
            </a:pPr>
            <a:r>
              <a:rPr lang="en-US" sz="1600" dirty="0" smtClean="0"/>
              <a:t>  </a:t>
            </a:r>
          </a:p>
          <a:p>
            <a:pPr marL="457200" indent="-457200" algn="just" eaLnBrk="1" hangingPunct="1">
              <a:buFont typeface="+mj-lt"/>
              <a:buAutoNum type="arabicParenR"/>
              <a:defRPr/>
            </a:pPr>
            <a:endParaRPr lang="en-US" sz="1600" dirty="0"/>
          </a:p>
          <a:p>
            <a:pPr marL="457200" indent="-457200" algn="just" eaLnBrk="1" hangingPunct="1">
              <a:buFont typeface="+mj-lt"/>
              <a:buAutoNum type="arabicParenR"/>
              <a:defRPr/>
            </a:pPr>
            <a:endParaRPr lang="en-US" sz="1600" dirty="0" smtClean="0"/>
          </a:p>
          <a:p>
            <a:pPr algn="just" eaLnBrk="1" hangingPunct="1">
              <a:buFont typeface="Wingdings 2" panose="05020102010507070707" pitchFamily="18" charset="2"/>
              <a:buNone/>
              <a:defRPr/>
            </a:pPr>
            <a:endParaRPr 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752600"/>
            <a:ext cx="7620000" cy="2308225"/>
          </a:xfrm>
          <a:prstGeom prst="rect">
            <a:avLst/>
          </a:prstGeom>
        </p:spPr>
        <p:txBody>
          <a:bodyPr>
            <a:spAutoFit/>
          </a:bodyPr>
          <a:lstStyle/>
          <a:p>
            <a:pPr eaLnBrk="1" hangingPunct="1">
              <a:defRPr/>
            </a:pPr>
            <a:r>
              <a:rPr lang="en-US" sz="2400" dirty="0">
                <a:latin typeface="Arial" charset="0"/>
              </a:rPr>
              <a:t>	</a:t>
            </a:r>
            <a:r>
              <a:rPr lang="en-US" sz="2400" dirty="0">
                <a:latin typeface="+mn-lt"/>
              </a:rPr>
              <a:t>An LSSP Trainee may not practice under supervision as an LSSP Trainee for more than one calendar year.  </a:t>
            </a:r>
          </a:p>
          <a:p>
            <a:pPr eaLnBrk="1" hangingPunct="1">
              <a:defRPr/>
            </a:pPr>
            <a:endParaRPr lang="en-US" sz="2400" dirty="0">
              <a:latin typeface="+mn-lt"/>
            </a:endParaRPr>
          </a:p>
          <a:p>
            <a:pPr eaLnBrk="1" hangingPunct="1">
              <a:defRPr/>
            </a:pPr>
            <a:endParaRPr lang="en-US" sz="2400" dirty="0">
              <a:latin typeface="Arial" charset="0"/>
            </a:endParaRPr>
          </a:p>
          <a:p>
            <a:pPr algn="ctr" eaLnBrk="1" hangingPunct="1">
              <a:defRPr/>
            </a:pPr>
            <a:r>
              <a:rPr lang="en-US" sz="2400" dirty="0">
                <a:solidFill>
                  <a:schemeClr val="bg2">
                    <a:lumMod val="50000"/>
                  </a:schemeClr>
                </a:solidFill>
                <a:latin typeface="+mn-lt"/>
              </a:rPr>
              <a:t>22 TAC §463.9 (f)</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676400"/>
            <a:ext cx="7851648" cy="2819400"/>
          </a:xfrm>
          <a:ln>
            <a:miter lim="800000"/>
            <a:headEnd/>
            <a:tailEnd/>
          </a:ln>
          <a:extLst/>
        </p:spPr>
        <p:txBody>
          <a:bodyPr rtlCol="0">
            <a:normAutofit/>
          </a:bodyPr>
          <a:lstStyle/>
          <a:p>
            <a:pPr algn="ctr" eaLnBrk="1" hangingPunct="1">
              <a:defRPr/>
            </a:pPr>
            <a:r>
              <a:rPr lang="en-US" sz="4800" dirty="0" smtClean="0">
                <a:solidFill>
                  <a:schemeClr val="bg2">
                    <a:lumMod val="20000"/>
                    <a:lumOff val="80000"/>
                  </a:schemeClr>
                </a:solidFill>
                <a:effectLst/>
                <a:latin typeface="+mn-lt"/>
              </a:rPr>
              <a:t>22 Texas Administrative Code § 465.2</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752600"/>
            <a:ext cx="6934200" cy="2678113"/>
          </a:xfrm>
          <a:prstGeom prst="rect">
            <a:avLst/>
          </a:prstGeom>
        </p:spPr>
        <p:txBody>
          <a:bodyPr>
            <a:spAutoFit/>
          </a:bodyPr>
          <a:lstStyle/>
          <a:p>
            <a:pPr algn="just" eaLnBrk="1" hangingPunct="1">
              <a:defRPr/>
            </a:pPr>
            <a:r>
              <a:rPr lang="en-US" sz="2400" dirty="0">
                <a:latin typeface="Arial" charset="0"/>
              </a:rPr>
              <a:t>	</a:t>
            </a:r>
            <a:r>
              <a:rPr lang="en-US" sz="2400" dirty="0">
                <a:latin typeface="+mn-lt"/>
              </a:rPr>
              <a:t>A licensee of the Psychology Board is responsible for the professional supervision of all persons whom the licensee employs or utilizes to provide psychological services of any kind.  </a:t>
            </a:r>
          </a:p>
          <a:p>
            <a:pPr eaLnBrk="1" hangingPunct="1">
              <a:defRPr/>
            </a:pPr>
            <a:endParaRPr lang="en-US" sz="2400" dirty="0">
              <a:latin typeface="+mn-lt"/>
            </a:endParaRPr>
          </a:p>
          <a:p>
            <a:pPr algn="ctr" eaLnBrk="1" hangingPunct="1">
              <a:defRPr/>
            </a:pPr>
            <a:r>
              <a:rPr lang="en-US" sz="2400" dirty="0">
                <a:solidFill>
                  <a:schemeClr val="bg2">
                    <a:lumMod val="50000"/>
                  </a:schemeClr>
                </a:solidFill>
                <a:latin typeface="+mn-lt"/>
              </a:rPr>
              <a:t>22 TAC §465.2 (a</a:t>
            </a:r>
            <a:r>
              <a:rPr lang="en-US" sz="2400" dirty="0">
                <a:solidFill>
                  <a:schemeClr val="bg2">
                    <a:lumMod val="50000"/>
                  </a:schemeClr>
                </a:solidFill>
                <a:latin typeface="+mn-lt"/>
              </a:rPr>
              <a:t>)</a:t>
            </a:r>
            <a:endParaRPr lang="en-US" sz="2400" dirty="0">
              <a:solidFill>
                <a:schemeClr val="bg2">
                  <a:lumMod val="50000"/>
                </a:schemeClr>
              </a:solidFill>
              <a:latin typeface="+mn-l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1"/>
          </p:nvPr>
        </p:nvSpPr>
        <p:spPr/>
        <p:txBody>
          <a:bodyPr/>
          <a:lstStyle/>
          <a:p>
            <a:pPr marL="0" indent="0">
              <a:buFont typeface="Wingdings 2" panose="05020102010507070707" pitchFamily="18" charset="2"/>
              <a:buNone/>
            </a:pPr>
            <a:endParaRPr lang="en-US" altLang="en-US" smtClean="0"/>
          </a:p>
          <a:p>
            <a:pPr marL="0" indent="0">
              <a:buFont typeface="Wingdings 2" panose="05020102010507070707" pitchFamily="18" charset="2"/>
              <a:buNone/>
            </a:pPr>
            <a:endParaRPr lang="en-US" altLang="en-US" smtClean="0"/>
          </a:p>
        </p:txBody>
      </p:sp>
      <p:sp>
        <p:nvSpPr>
          <p:cNvPr id="2" name="Rectangle 1"/>
          <p:cNvSpPr/>
          <p:nvPr/>
        </p:nvSpPr>
        <p:spPr>
          <a:xfrm>
            <a:off x="2286000" y="2413000"/>
            <a:ext cx="4572000" cy="1939925"/>
          </a:xfrm>
          <a:prstGeom prst="rect">
            <a:avLst/>
          </a:prstGeom>
        </p:spPr>
        <p:txBody>
          <a:bodyPr>
            <a:spAutoFit/>
          </a:bodyPr>
          <a:lstStyle/>
          <a:p>
            <a:pPr algn="just" eaLnBrk="1" hangingPunct="1">
              <a:defRPr/>
            </a:pPr>
            <a:r>
              <a:rPr lang="en-US" sz="2000" dirty="0"/>
              <a:t>Licensees ensure their supervisees have legal authority to provide psychological services in adherence to Board rules.  </a:t>
            </a:r>
            <a:endParaRPr lang="en-US" sz="2000" dirty="0"/>
          </a:p>
          <a:p>
            <a:pPr eaLnBrk="1" hangingPunct="1">
              <a:defRPr/>
            </a:pPr>
            <a:endParaRPr lang="en-US" sz="2000" dirty="0"/>
          </a:p>
          <a:p>
            <a:pPr algn="ctr" eaLnBrk="1" hangingPunct="1">
              <a:defRPr/>
            </a:pPr>
            <a:r>
              <a:rPr lang="en-US" sz="2000" dirty="0">
                <a:solidFill>
                  <a:schemeClr val="bg2">
                    <a:lumMod val="50000"/>
                  </a:schemeClr>
                </a:solidFill>
              </a:rPr>
              <a:t>22 TAC §465.2 </a:t>
            </a:r>
            <a:r>
              <a:rPr lang="en-US" sz="2000" dirty="0">
                <a:solidFill>
                  <a:schemeClr val="bg2">
                    <a:lumMod val="50000"/>
                  </a:schemeClr>
                </a:solidFill>
              </a:rPr>
              <a:t>(b)</a:t>
            </a:r>
            <a:endParaRPr lang="en-US" sz="2000"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981200"/>
            <a:ext cx="6858000" cy="1938338"/>
          </a:xfrm>
          <a:prstGeom prst="rect">
            <a:avLst/>
          </a:prstGeom>
        </p:spPr>
        <p:txBody>
          <a:bodyPr>
            <a:spAutoFit/>
          </a:bodyPr>
          <a:lstStyle/>
          <a:p>
            <a:pPr eaLnBrk="1" hangingPunct="1">
              <a:defRPr/>
            </a:pPr>
            <a:r>
              <a:rPr lang="en-US" sz="2400" dirty="0">
                <a:latin typeface="Arial" charset="0"/>
              </a:rPr>
              <a:t>	</a:t>
            </a:r>
            <a:r>
              <a:rPr lang="en-US" sz="2400" dirty="0">
                <a:latin typeface="+mn-lt"/>
              </a:rPr>
              <a:t>All supervising licensees are required to “document their supervision activities in writing.”  </a:t>
            </a:r>
          </a:p>
          <a:p>
            <a:pPr eaLnBrk="1" hangingPunct="1">
              <a:defRPr/>
            </a:pPr>
            <a:endParaRPr lang="en-US" sz="2400" dirty="0">
              <a:latin typeface="+mn-lt"/>
            </a:endParaRPr>
          </a:p>
          <a:p>
            <a:pPr algn="ctr" eaLnBrk="1" hangingPunct="1">
              <a:defRPr/>
            </a:pPr>
            <a:r>
              <a:rPr lang="en-US" sz="2400" dirty="0">
                <a:solidFill>
                  <a:schemeClr val="bg2">
                    <a:lumMod val="50000"/>
                  </a:schemeClr>
                </a:solidFill>
                <a:latin typeface="+mn-lt"/>
              </a:rPr>
              <a:t>22 TAC §465.2 (e)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676400"/>
            <a:ext cx="7239000" cy="3416300"/>
          </a:xfrm>
          <a:prstGeom prst="rect">
            <a:avLst/>
          </a:prstGeom>
        </p:spPr>
        <p:txBody>
          <a:bodyPr>
            <a:spAutoFit/>
          </a:bodyPr>
          <a:lstStyle/>
          <a:p>
            <a:pPr algn="just" eaLnBrk="1" hangingPunct="1">
              <a:defRPr/>
            </a:pPr>
            <a:r>
              <a:rPr lang="en-US" dirty="0">
                <a:latin typeface="Arial" charset="0"/>
              </a:rPr>
              <a:t>	</a:t>
            </a:r>
            <a:r>
              <a:rPr lang="en-US" sz="2400" dirty="0">
                <a:latin typeface="+mn-lt"/>
              </a:rPr>
              <a:t>At a minimum, any supervisor should create and maintain a file for each person he supervises in any professional capacity.  In that file, the supervisor should document the date(s) and time(s) of his meetings with his supervisee.  The careful supervisor will also complete a “supervision note” for each meeting that is closely akin to a progress note for a client session.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209800"/>
            <a:ext cx="7010400" cy="1570038"/>
          </a:xfrm>
          <a:prstGeom prst="rect">
            <a:avLst/>
          </a:prstGeom>
        </p:spPr>
        <p:txBody>
          <a:bodyPr>
            <a:spAutoFit/>
          </a:bodyPr>
          <a:lstStyle/>
          <a:p>
            <a:pPr algn="just" eaLnBrk="1" hangingPunct="1">
              <a:defRPr/>
            </a:pPr>
            <a:r>
              <a:rPr lang="en-US" sz="2400" dirty="0">
                <a:latin typeface="Arial" charset="0"/>
              </a:rPr>
              <a:t>	</a:t>
            </a:r>
            <a:r>
              <a:rPr lang="en-US" sz="2400" dirty="0">
                <a:latin typeface="+mn-lt"/>
              </a:rPr>
              <a:t>The failure to maintain detailed supervision records can subject the supervisor to disciplinary action for failing to comply with §465.2 </a:t>
            </a:r>
            <a:r>
              <a:rPr lang="en-US" sz="2400" dirty="0">
                <a:latin typeface="+mn-lt"/>
              </a:rPr>
              <a:t>(e).</a:t>
            </a:r>
            <a:endParaRPr lang="en-US" sz="2400" dirty="0">
              <a:latin typeface="+mn-lt"/>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905000"/>
            <a:ext cx="7315200" cy="2678113"/>
          </a:xfrm>
          <a:prstGeom prst="rect">
            <a:avLst/>
          </a:prstGeom>
        </p:spPr>
        <p:txBody>
          <a:bodyPr>
            <a:spAutoFit/>
          </a:bodyPr>
          <a:lstStyle/>
          <a:p>
            <a:pPr algn="just" eaLnBrk="1" hangingPunct="1">
              <a:defRPr/>
            </a:pPr>
            <a:r>
              <a:rPr lang="en-US" dirty="0">
                <a:latin typeface="Arial" charset="0"/>
              </a:rPr>
              <a:t>	</a:t>
            </a:r>
            <a:r>
              <a:rPr lang="en-US" sz="2400" dirty="0">
                <a:latin typeface="+mn-lt"/>
              </a:rPr>
              <a:t>Supervisors are responsible for ALL the actions of their supervisees, and as such, should take care to delegate only those tasks that the supervisee has the ability to perform legally and competently.  </a:t>
            </a:r>
          </a:p>
          <a:p>
            <a:pPr eaLnBrk="1" hangingPunct="1">
              <a:defRPr/>
            </a:pPr>
            <a:endParaRPr lang="en-US" sz="2400" dirty="0">
              <a:latin typeface="+mn-lt"/>
            </a:endParaRPr>
          </a:p>
          <a:p>
            <a:pPr algn="ctr" eaLnBrk="1" hangingPunct="1">
              <a:defRPr/>
            </a:pPr>
            <a:r>
              <a:rPr lang="en-US" sz="2400" dirty="0">
                <a:solidFill>
                  <a:schemeClr val="bg2">
                    <a:lumMod val="50000"/>
                  </a:schemeClr>
                </a:solidFill>
                <a:latin typeface="+mn-lt"/>
              </a:rPr>
              <a:t>22 TAC §465.2 </a:t>
            </a:r>
            <a:r>
              <a:rPr lang="en-US" sz="2400" dirty="0">
                <a:solidFill>
                  <a:schemeClr val="bg2">
                    <a:lumMod val="50000"/>
                  </a:schemeClr>
                </a:solidFill>
                <a:latin typeface="+mn-lt"/>
              </a:rPr>
              <a:t>(</a:t>
            </a:r>
            <a:r>
              <a:rPr lang="en-US" sz="2400" dirty="0">
                <a:solidFill>
                  <a:schemeClr val="bg2">
                    <a:lumMod val="50000"/>
                  </a:schemeClr>
                </a:solidFill>
                <a:latin typeface="+mn-lt"/>
              </a:rPr>
              <a:t>a</a:t>
            </a:r>
            <a:r>
              <a:rPr lang="en-US" sz="2400" dirty="0">
                <a:solidFill>
                  <a:schemeClr val="bg2">
                    <a:lumMod val="50000"/>
                  </a:schemeClr>
                </a:solidFill>
                <a:latin typeface="+mn-lt"/>
              </a:rPr>
              <a:t>) and (f)</a:t>
            </a:r>
            <a:endParaRPr lang="en-US" sz="2400" dirty="0">
              <a:solidFill>
                <a:schemeClr val="bg2">
                  <a:lumMod val="50000"/>
                </a:schemeClr>
              </a:solidFill>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851648" cy="2590800"/>
          </a:xfrm>
          <a:ln>
            <a:miter lim="800000"/>
            <a:headEnd/>
            <a:tailEnd/>
          </a:ln>
          <a:extLst/>
        </p:spPr>
        <p:txBody>
          <a:bodyPr rtlCol="0">
            <a:normAutofit/>
          </a:bodyPr>
          <a:lstStyle/>
          <a:p>
            <a:pPr algn="ctr" eaLnBrk="1" hangingPunct="1">
              <a:defRPr/>
            </a:pPr>
            <a:r>
              <a:rPr lang="en-US" sz="4400" dirty="0" smtClean="0">
                <a:solidFill>
                  <a:schemeClr val="bg2">
                    <a:lumMod val="20000"/>
                    <a:lumOff val="80000"/>
                  </a:schemeClr>
                </a:solidFill>
                <a:effectLst>
                  <a:outerShdw blurRad="38100" dist="38100" dir="2700000" algn="tl">
                    <a:srgbClr val="000000">
                      <a:alpha val="43137"/>
                    </a:srgbClr>
                  </a:outerShdw>
                </a:effectLst>
                <a:latin typeface="+mn-lt"/>
              </a:rPr>
              <a:t>The</a:t>
            </a:r>
            <a:r>
              <a:rPr lang="en-US" sz="4400" dirty="0" smtClean="0">
                <a:solidFill>
                  <a:schemeClr val="bg2">
                    <a:lumMod val="20000"/>
                    <a:lumOff val="80000"/>
                  </a:schemeClr>
                </a:solidFill>
                <a:effectLst>
                  <a:outerShdw blurRad="38100" dist="38100" dir="2700000" algn="tl" rotWithShape="0">
                    <a:srgbClr val="000000">
                      <a:alpha val="43137"/>
                    </a:srgbClr>
                  </a:outerShdw>
                </a:effectLst>
                <a:latin typeface="+mn-lt"/>
              </a:rPr>
              <a:t> Texas Psychologists’ Licensing Act</a:t>
            </a:r>
          </a:p>
        </p:txBody>
      </p:sp>
      <p:sp>
        <p:nvSpPr>
          <p:cNvPr id="8195" name="Subtitle 3"/>
          <p:cNvSpPr>
            <a:spLocks noGrp="1"/>
          </p:cNvSpPr>
          <p:nvPr>
            <p:ph type="subTitle" idx="1"/>
          </p:nvPr>
        </p:nvSpPr>
        <p:spPr>
          <a:xfrm>
            <a:off x="686765" y="4572000"/>
            <a:ext cx="7854950" cy="409575"/>
          </a:xfrm>
        </p:spPr>
        <p:txBody>
          <a:bodyPr/>
          <a:lstStyle/>
          <a:p>
            <a:pPr marR="0" eaLnBrk="1" hangingPunct="1">
              <a:defRPr/>
            </a:pPr>
            <a:r>
              <a:rPr lang="en-US" altLang="en-US" dirty="0" smtClean="0"/>
              <a:t>Texas Occupations Code, Chapter 501</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981200"/>
            <a:ext cx="7620000" cy="2308225"/>
          </a:xfrm>
          <a:prstGeom prst="rect">
            <a:avLst/>
          </a:prstGeom>
        </p:spPr>
        <p:txBody>
          <a:bodyPr>
            <a:spAutoFit/>
          </a:bodyPr>
          <a:lstStyle/>
          <a:p>
            <a:pPr algn="just" eaLnBrk="1" hangingPunct="1">
              <a:defRPr/>
            </a:pPr>
            <a:r>
              <a:rPr lang="en-US" dirty="0">
                <a:latin typeface="Arial" charset="0"/>
              </a:rPr>
              <a:t>	</a:t>
            </a:r>
            <a:r>
              <a:rPr lang="en-US" sz="2400" dirty="0">
                <a:latin typeface="+mn-lt"/>
              </a:rPr>
              <a:t>If services are provided in an inappropriate manner, or by persons who are not legally authorized to provide services, the supervisor is subject to disciplinary action by the Psychology Board for failing to comply with this rule.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362200"/>
            <a:ext cx="7696200" cy="2678113"/>
          </a:xfrm>
          <a:prstGeom prst="rect">
            <a:avLst/>
          </a:prstGeom>
        </p:spPr>
        <p:txBody>
          <a:bodyPr>
            <a:spAutoFit/>
          </a:bodyPr>
          <a:lstStyle/>
          <a:p>
            <a:pPr algn="just" eaLnBrk="1" hangingPunct="1">
              <a:defRPr/>
            </a:pPr>
            <a:r>
              <a:rPr lang="en-US" sz="2400" dirty="0">
                <a:latin typeface="Arial" charset="0"/>
              </a:rPr>
              <a:t>	</a:t>
            </a:r>
            <a:r>
              <a:rPr lang="en-US" sz="2400" dirty="0">
                <a:latin typeface="+mn-lt"/>
              </a:rPr>
              <a:t>Verification of </a:t>
            </a:r>
            <a:r>
              <a:rPr lang="en-US" sz="2400" dirty="0">
                <a:latin typeface="+mn-lt"/>
              </a:rPr>
              <a:t>licensure/legal authority to provide psychological services </a:t>
            </a:r>
            <a:r>
              <a:rPr lang="en-US" sz="2400" dirty="0">
                <a:latin typeface="+mn-lt"/>
              </a:rPr>
              <a:t>is particularly important for LSSPs who supervise the provision of psychological services in public </a:t>
            </a:r>
            <a:r>
              <a:rPr lang="en-US" sz="2400" dirty="0">
                <a:latin typeface="+mn-lt"/>
              </a:rPr>
              <a:t>schools because LSSP Trainees are hired through HR and not by the LSSPs who are employed by the school district.</a:t>
            </a:r>
            <a:endParaRPr lang="en-US" sz="2400" dirty="0">
              <a:latin typeface="+mn-lt"/>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1143000"/>
            <a:ext cx="7851648" cy="4876800"/>
          </a:xfrm>
          <a:ln>
            <a:miter lim="800000"/>
            <a:headEnd/>
            <a:tailEnd/>
          </a:ln>
          <a:extLst/>
        </p:spPr>
        <p:txBody>
          <a:bodyPr>
            <a:normAutofit/>
          </a:bodyPr>
          <a:lstStyle/>
          <a:p>
            <a:pPr algn="ctr" eaLnBrk="1" hangingPunct="1">
              <a:defRPr/>
            </a:pPr>
            <a:r>
              <a:rPr lang="en-US" sz="4400" dirty="0" smtClean="0">
                <a:solidFill>
                  <a:schemeClr val="tx1"/>
                </a:solidFill>
                <a:effectLst/>
                <a:latin typeface="+mn-lt"/>
              </a:rPr>
              <a:t>OVERVIEW OF STATE AND FEDERAL RULES REGARDING </a:t>
            </a:r>
            <a:br>
              <a:rPr lang="en-US" sz="4400" dirty="0" smtClean="0">
                <a:solidFill>
                  <a:schemeClr val="tx1"/>
                </a:solidFill>
                <a:effectLst/>
                <a:latin typeface="+mn-lt"/>
              </a:rPr>
            </a:br>
            <a:r>
              <a:rPr lang="en-US" sz="4400" dirty="0" smtClean="0">
                <a:solidFill>
                  <a:schemeClr val="tx1"/>
                </a:solidFill>
                <a:effectLst/>
                <a:latin typeface="+mn-lt"/>
              </a:rPr>
              <a:t>PSYCHOLOGICAL SERVICES PROVIDED </a:t>
            </a:r>
            <a:br>
              <a:rPr lang="en-US" sz="4400" dirty="0" smtClean="0">
                <a:solidFill>
                  <a:schemeClr val="tx1"/>
                </a:solidFill>
                <a:effectLst/>
                <a:latin typeface="+mn-lt"/>
              </a:rPr>
            </a:br>
            <a:r>
              <a:rPr lang="en-US" sz="4400" dirty="0" smtClean="0">
                <a:solidFill>
                  <a:schemeClr val="tx1"/>
                </a:solidFill>
                <a:effectLst/>
                <a:latin typeface="+mn-lt"/>
              </a:rPr>
              <a:t>IN THE PUBLIC SCHOOLS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981200"/>
            <a:ext cx="7086600" cy="3046413"/>
          </a:xfrm>
          <a:prstGeom prst="rect">
            <a:avLst/>
          </a:prstGeom>
        </p:spPr>
        <p:txBody>
          <a:bodyPr>
            <a:spAutoFit/>
          </a:bodyPr>
          <a:lstStyle/>
          <a:p>
            <a:pPr algn="just" eaLnBrk="1" hangingPunct="1">
              <a:defRPr/>
            </a:pPr>
            <a:r>
              <a:rPr lang="en-US" dirty="0">
                <a:latin typeface="Arial" charset="0"/>
              </a:rPr>
              <a:t>	</a:t>
            </a:r>
            <a:r>
              <a:rPr lang="en-US" sz="2400" dirty="0">
                <a:latin typeface="+mn-lt"/>
              </a:rPr>
              <a:t>An LSSP’s activities include addressing psychological and behavioral problems manifested in and associated with educational systems by utilizing psychological concepts and methods in programs which attempt to improve the learning, adjustment and behavior of students.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447800"/>
            <a:ext cx="8534400" cy="4648200"/>
          </a:xfrm>
          <a:prstGeom prst="rect">
            <a:avLst/>
          </a:prstGeom>
        </p:spPr>
        <p:txBody>
          <a:bodyPr>
            <a:spAutoFit/>
          </a:bodyPr>
          <a:lstStyle/>
          <a:p>
            <a:pPr eaLnBrk="1" hangingPunct="1">
              <a:defRPr/>
            </a:pPr>
            <a:r>
              <a:rPr lang="en-US" sz="2800" dirty="0">
                <a:latin typeface="+mn-lt"/>
              </a:rPr>
              <a:t>These activities include, but are not limited to:</a:t>
            </a:r>
          </a:p>
          <a:p>
            <a:pPr eaLnBrk="1" hangingPunct="1">
              <a:defRPr/>
            </a:pPr>
            <a:endParaRPr lang="en-US" sz="2400" dirty="0">
              <a:latin typeface="+mn-lt"/>
            </a:endParaRPr>
          </a:p>
          <a:p>
            <a:pPr marL="914400" indent="-342900" eaLnBrk="1" hangingPunct="1">
              <a:buClr>
                <a:schemeClr val="bg2">
                  <a:lumMod val="50000"/>
                </a:schemeClr>
              </a:buClr>
              <a:buFont typeface="+mj-lt"/>
              <a:buAutoNum type="arabicParenR"/>
              <a:defRPr/>
            </a:pPr>
            <a:r>
              <a:rPr lang="en-US" sz="2400" dirty="0">
                <a:latin typeface="+mn-lt"/>
              </a:rPr>
              <a:t>addressing special education eligibility; </a:t>
            </a:r>
          </a:p>
          <a:p>
            <a:pPr marL="914400" indent="-342900" eaLnBrk="1" hangingPunct="1">
              <a:buClr>
                <a:schemeClr val="bg2">
                  <a:lumMod val="50000"/>
                </a:schemeClr>
              </a:buClr>
              <a:buFont typeface="+mj-lt"/>
              <a:buAutoNum type="arabicParenR"/>
              <a:defRPr/>
            </a:pPr>
            <a:endParaRPr lang="en-US" sz="2400" dirty="0">
              <a:latin typeface="+mn-lt"/>
            </a:endParaRPr>
          </a:p>
          <a:p>
            <a:pPr marL="914400" indent="-342900" eaLnBrk="1" hangingPunct="1">
              <a:buClr>
                <a:schemeClr val="bg2">
                  <a:lumMod val="50000"/>
                </a:schemeClr>
              </a:buClr>
              <a:buFont typeface="+mj-lt"/>
              <a:buAutoNum type="arabicParenR"/>
              <a:defRPr/>
            </a:pPr>
            <a:r>
              <a:rPr lang="en-US" sz="2400" dirty="0">
                <a:latin typeface="+mn-lt"/>
              </a:rPr>
              <a:t>conducting manifestation determination; and </a:t>
            </a:r>
          </a:p>
          <a:p>
            <a:pPr marL="914400" indent="-342900" eaLnBrk="1" hangingPunct="1">
              <a:buClr>
                <a:schemeClr val="bg2">
                  <a:lumMod val="50000"/>
                </a:schemeClr>
              </a:buClr>
              <a:buFont typeface="+mj-lt"/>
              <a:buAutoNum type="arabicParenR"/>
              <a:defRPr/>
            </a:pPr>
            <a:endParaRPr lang="en-US" sz="2400" dirty="0">
              <a:latin typeface="+mn-lt"/>
            </a:endParaRPr>
          </a:p>
          <a:p>
            <a:pPr marL="914400" indent="-342900" eaLnBrk="1" hangingPunct="1">
              <a:buClr>
                <a:schemeClr val="bg2">
                  <a:lumMod val="50000"/>
                </a:schemeClr>
              </a:buClr>
              <a:buFont typeface="+mj-lt"/>
              <a:buAutoNum type="arabicParenR"/>
              <a:defRPr/>
            </a:pPr>
            <a:r>
              <a:rPr lang="en-US" sz="2400" dirty="0">
                <a:latin typeface="+mn-lt"/>
              </a:rPr>
              <a:t>assisting with the development and implementation of individual education programs.  </a:t>
            </a:r>
          </a:p>
          <a:p>
            <a:pPr eaLnBrk="1" hangingPunct="1">
              <a:defRPr/>
            </a:pPr>
            <a:endParaRPr lang="en-US" sz="2400" dirty="0">
              <a:latin typeface="+mn-lt"/>
            </a:endParaRPr>
          </a:p>
          <a:p>
            <a:pPr algn="ctr" eaLnBrk="1" hangingPunct="1">
              <a:defRPr/>
            </a:pPr>
            <a:r>
              <a:rPr lang="en-US" sz="2400" dirty="0">
                <a:solidFill>
                  <a:schemeClr val="bg2">
                    <a:lumMod val="50000"/>
                  </a:schemeClr>
                </a:solidFill>
                <a:latin typeface="+mn-lt"/>
              </a:rPr>
              <a:t>22 TAC §465.38</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524000"/>
            <a:ext cx="7851648" cy="2438400"/>
          </a:xfrm>
          <a:ln>
            <a:miter lim="800000"/>
            <a:headEnd/>
            <a:tailEnd/>
          </a:ln>
          <a:extLst/>
        </p:spPr>
        <p:txBody>
          <a:bodyPr>
            <a:normAutofit/>
          </a:bodyPr>
          <a:lstStyle/>
          <a:p>
            <a:pPr algn="ctr" eaLnBrk="1" hangingPunct="1">
              <a:defRPr/>
            </a:pPr>
            <a:r>
              <a:rPr lang="en-US" sz="4800" dirty="0" smtClean="0">
                <a:solidFill>
                  <a:schemeClr val="bg2">
                    <a:lumMod val="20000"/>
                    <a:lumOff val="80000"/>
                  </a:schemeClr>
                </a:solidFill>
                <a:effectLst/>
                <a:latin typeface="+mn-lt"/>
              </a:rPr>
              <a:t>Addressing Special Education Eligibility</a:t>
            </a:r>
          </a:p>
        </p:txBody>
      </p:sp>
      <p:sp>
        <p:nvSpPr>
          <p:cNvPr id="51203" name="Content Placeholder 2"/>
          <p:cNvSpPr>
            <a:spLocks noGrp="1"/>
          </p:cNvSpPr>
          <p:nvPr>
            <p:ph type="subTitle" idx="1"/>
          </p:nvPr>
        </p:nvSpPr>
        <p:spPr>
          <a:xfrm>
            <a:off x="533400" y="5867400"/>
            <a:ext cx="7854950" cy="304800"/>
          </a:xfrm>
        </p:spPr>
        <p:txBody>
          <a:bodyPr/>
          <a:lstStyle/>
          <a:p>
            <a:pPr marR="0" algn="ctr" eaLnBrk="1" hangingPunct="1"/>
            <a:endParaRPr lang="en-US" altLang="en-US" sz="4000" smtClean="0">
              <a:latin typeface="Times New Roman" panose="02020603050405020304" pitchFamily="18" charset="0"/>
            </a:endParaRPr>
          </a:p>
          <a:p>
            <a:pPr marR="0" eaLnBrk="1" hangingPunct="1"/>
            <a:endParaRPr lang="en-US" altLang="en-US"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143000"/>
            <a:ext cx="8763000" cy="5621338"/>
          </a:xfrm>
          <a:prstGeom prst="rect">
            <a:avLst/>
          </a:prstGeom>
        </p:spPr>
        <p:txBody>
          <a:bodyPr>
            <a:spAutoFit/>
          </a:bodyPr>
          <a:lstStyle/>
          <a:p>
            <a:pPr algn="just">
              <a:defRPr/>
            </a:pPr>
            <a:r>
              <a:rPr lang="en-US" dirty="0">
                <a:ea typeface="Times New Roman" pitchFamily="18" charset="0"/>
              </a:rPr>
              <a:t>	</a:t>
            </a:r>
            <a:r>
              <a:rPr lang="en-US" sz="1600" dirty="0">
                <a:latin typeface="+mn-lt"/>
                <a:ea typeface="Times New Roman" pitchFamily="18" charset="0"/>
              </a:rPr>
              <a:t>In Texas, the determination of whether a student in a public school is eligible for special education and related services is made by the student’s admission, review and dismissal (ARD) committee, which may include:</a:t>
            </a:r>
          </a:p>
          <a:p>
            <a:pPr>
              <a:defRPr/>
            </a:pPr>
            <a:endParaRPr lang="en-US" sz="1600" dirty="0">
              <a:latin typeface="+mn-lt"/>
            </a:endParaRPr>
          </a:p>
          <a:p>
            <a:pPr marL="914400" indent="-342900">
              <a:buClr>
                <a:schemeClr val="bg2">
                  <a:lumMod val="50000"/>
                </a:schemeClr>
              </a:buClr>
              <a:buFont typeface="+mj-lt"/>
              <a:buAutoNum type="arabicParenR"/>
              <a:defRPr/>
            </a:pPr>
            <a:r>
              <a:rPr lang="en-US" sz="1600" dirty="0">
                <a:latin typeface="+mn-lt"/>
                <a:ea typeface="Times New Roman" pitchFamily="18" charset="0"/>
              </a:rPr>
              <a:t>The parents of the child;</a:t>
            </a:r>
            <a:endParaRPr lang="en-US" sz="1600" dirty="0">
              <a:latin typeface="+mn-lt"/>
            </a:endParaRPr>
          </a:p>
          <a:p>
            <a:pPr marL="914400" indent="-342900">
              <a:buClr>
                <a:schemeClr val="bg2">
                  <a:lumMod val="50000"/>
                </a:schemeClr>
              </a:buClr>
              <a:buFont typeface="+mj-lt"/>
              <a:buAutoNum type="arabicParenR"/>
              <a:defRPr/>
            </a:pPr>
            <a:r>
              <a:rPr lang="en-US" sz="1600" dirty="0">
                <a:latin typeface="+mn-lt"/>
                <a:ea typeface="Times New Roman" pitchFamily="18" charset="0"/>
              </a:rPr>
              <a:t>At least one regular education teacher of the child (if the child is, or may be, participating in the regular education environment);</a:t>
            </a:r>
            <a:endParaRPr lang="en-US" sz="1600" dirty="0">
              <a:latin typeface="+mn-lt"/>
            </a:endParaRPr>
          </a:p>
          <a:p>
            <a:pPr marL="914400" indent="-342900">
              <a:buClr>
                <a:schemeClr val="bg2">
                  <a:lumMod val="50000"/>
                </a:schemeClr>
              </a:buClr>
              <a:buFont typeface="+mj-lt"/>
              <a:buAutoNum type="arabicParenR"/>
              <a:defRPr/>
            </a:pPr>
            <a:r>
              <a:rPr lang="en-US" sz="1600" dirty="0">
                <a:latin typeface="+mn-lt"/>
                <a:ea typeface="Times New Roman" pitchFamily="18" charset="0"/>
              </a:rPr>
              <a:t>At least one special education teacher of the child, or if appropriate, at least one special education provider of the child;</a:t>
            </a:r>
            <a:endParaRPr lang="en-US" sz="1600" dirty="0">
              <a:latin typeface="+mn-lt"/>
            </a:endParaRPr>
          </a:p>
          <a:p>
            <a:pPr marL="914400" indent="-342900">
              <a:buClr>
                <a:schemeClr val="bg2">
                  <a:lumMod val="50000"/>
                </a:schemeClr>
              </a:buClr>
              <a:buFont typeface="+mj-lt"/>
              <a:buAutoNum type="arabicParenR"/>
              <a:defRPr/>
            </a:pPr>
            <a:r>
              <a:rPr lang="en-US" sz="1600" dirty="0">
                <a:latin typeface="+mn-lt"/>
                <a:ea typeface="Times New Roman" pitchFamily="18" charset="0"/>
              </a:rPr>
              <a:t>A representative of the public agency (in Texas, the Texas Education Agency or “TEA”) who is qualified to provide or supervise specially designed instruction to meet the unique needs of children with disabilities; is knowledgeable about the general curriculum; and is knowledgeable about the availability of resources of the agency;</a:t>
            </a:r>
            <a:endParaRPr lang="en-US" sz="1600" dirty="0">
              <a:latin typeface="+mn-lt"/>
            </a:endParaRPr>
          </a:p>
          <a:p>
            <a:pPr marL="914400" indent="-342900">
              <a:buClr>
                <a:schemeClr val="bg2">
                  <a:lumMod val="50000"/>
                </a:schemeClr>
              </a:buClr>
              <a:buFont typeface="+mj-lt"/>
              <a:buAutoNum type="arabicParenR"/>
              <a:defRPr/>
            </a:pPr>
            <a:r>
              <a:rPr lang="en-US" sz="1600" dirty="0">
                <a:latin typeface="+mn-lt"/>
                <a:ea typeface="Times New Roman" pitchFamily="18" charset="0"/>
              </a:rPr>
              <a:t>An individual who can interpret the instructional implications of evaluation results;</a:t>
            </a:r>
            <a:endParaRPr lang="en-US" sz="1600" dirty="0">
              <a:latin typeface="+mn-lt"/>
            </a:endParaRPr>
          </a:p>
          <a:p>
            <a:pPr marL="914400" indent="-342900">
              <a:buClr>
                <a:schemeClr val="bg2">
                  <a:lumMod val="50000"/>
                </a:schemeClr>
              </a:buClr>
              <a:buFont typeface="+mj-lt"/>
              <a:buAutoNum type="arabicParenR"/>
              <a:defRPr/>
            </a:pPr>
            <a:r>
              <a:rPr lang="en-US" sz="1600" dirty="0">
                <a:latin typeface="+mn-lt"/>
                <a:ea typeface="Times New Roman" pitchFamily="18" charset="0"/>
              </a:rPr>
              <a:t>At the discretion of the parent or agency, other individuals who have knowledge or special expertise regarding the child, including related services personnel as appropriate; and</a:t>
            </a:r>
            <a:endParaRPr lang="en-US" sz="1600" dirty="0">
              <a:latin typeface="+mn-lt"/>
            </a:endParaRPr>
          </a:p>
          <a:p>
            <a:pPr marL="914400" indent="-342900">
              <a:buClr>
                <a:schemeClr val="bg2">
                  <a:lumMod val="50000"/>
                </a:schemeClr>
              </a:buClr>
              <a:buFont typeface="+mj-lt"/>
              <a:buAutoNum type="arabicParenR"/>
              <a:defRPr/>
            </a:pPr>
            <a:r>
              <a:rPr lang="en-US" sz="1600" dirty="0">
                <a:latin typeface="+mn-lt"/>
                <a:ea typeface="Times New Roman" pitchFamily="18" charset="0"/>
              </a:rPr>
              <a:t>The child, if appropriate.</a:t>
            </a:r>
          </a:p>
          <a:p>
            <a:pPr marL="457200" indent="-342900">
              <a:buClr>
                <a:schemeClr val="bg2">
                  <a:lumMod val="50000"/>
                </a:schemeClr>
              </a:buClr>
              <a:defRPr/>
            </a:pPr>
            <a:endParaRPr lang="en-US" sz="1600" baseline="30000" dirty="0">
              <a:latin typeface="+mn-lt"/>
              <a:ea typeface="Times New Roman" pitchFamily="18" charset="0"/>
            </a:endParaRPr>
          </a:p>
          <a:p>
            <a:pPr marL="342900" indent="-342900">
              <a:buClr>
                <a:schemeClr val="bg2">
                  <a:lumMod val="50000"/>
                </a:schemeClr>
              </a:buClr>
              <a:defRPr/>
            </a:pPr>
            <a:endParaRPr lang="en-US" sz="1600" baseline="30000" dirty="0">
              <a:latin typeface="+mn-lt"/>
            </a:endParaRPr>
          </a:p>
          <a:p>
            <a:pPr marL="342900" indent="-342900" algn="ctr">
              <a:buClr>
                <a:schemeClr val="bg2">
                  <a:lumMod val="50000"/>
                </a:schemeClr>
              </a:buClr>
              <a:defRPr/>
            </a:pPr>
            <a:r>
              <a:rPr lang="en-US" sz="1600" dirty="0">
                <a:solidFill>
                  <a:schemeClr val="bg2">
                    <a:lumMod val="50000"/>
                  </a:schemeClr>
                </a:solidFill>
                <a:latin typeface="+mn-lt"/>
              </a:rPr>
              <a:t>34 C.F.R. §344(a)(1)-(7); 19 TAC §89.1050 (a).</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981200"/>
            <a:ext cx="7543800" cy="1938338"/>
          </a:xfrm>
          <a:prstGeom prst="rect">
            <a:avLst/>
          </a:prstGeom>
        </p:spPr>
        <p:txBody>
          <a:bodyPr>
            <a:spAutoFit/>
          </a:bodyPr>
          <a:lstStyle/>
          <a:p>
            <a:pPr algn="just" eaLnBrk="1" hangingPunct="1">
              <a:defRPr/>
            </a:pPr>
            <a:r>
              <a:rPr lang="en-US" dirty="0">
                <a:latin typeface="Arial" charset="0"/>
              </a:rPr>
              <a:t>	</a:t>
            </a:r>
            <a:r>
              <a:rPr lang="en-US" sz="2400" dirty="0">
                <a:latin typeface="+mn-lt"/>
              </a:rPr>
              <a:t>The ARD committee is the entity that actually makes the determination of whether an individual student is eligible for special education services – not an LSSP or even a licensed psychologist</a:t>
            </a:r>
            <a:r>
              <a:rPr lang="en-US" sz="2400" dirty="0">
                <a:latin typeface="Arial" charset="0"/>
              </a:rPr>
              <a: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676400"/>
            <a:ext cx="7696200" cy="2954338"/>
          </a:xfrm>
          <a:prstGeom prst="rect">
            <a:avLst/>
          </a:prstGeom>
        </p:spPr>
        <p:txBody>
          <a:bodyPr>
            <a:spAutoFit/>
          </a:bodyPr>
          <a:lstStyle/>
          <a:p>
            <a:pPr algn="just" eaLnBrk="1" hangingPunct="1">
              <a:defRPr/>
            </a:pPr>
            <a:r>
              <a:rPr lang="en-US" dirty="0">
                <a:latin typeface="Arial" charset="0"/>
              </a:rPr>
              <a:t>	</a:t>
            </a:r>
            <a:r>
              <a:rPr lang="en-US" sz="2400" dirty="0">
                <a:latin typeface="+mn-lt"/>
              </a:rPr>
              <a:t>The Psychology Board rules do not include any definition of phrases such as “addressing special education eligibility” </a:t>
            </a:r>
            <a:r>
              <a:rPr lang="en-US" sz="2400" dirty="0">
                <a:latin typeface="+mn-lt"/>
                <a:ea typeface="Times New Roman" pitchFamily="18" charset="0"/>
              </a:rPr>
              <a:t>the issue of special education eligibility is defined in the IDEA (1997-2004), the Texas Education Code and TEA Regulations.  For instance, the pertinent TEA regulation states: </a:t>
            </a:r>
            <a:endParaRPr lang="en-US" sz="2400" dirty="0">
              <a:latin typeface="+mn-lt"/>
            </a:endParaRPr>
          </a:p>
          <a:p>
            <a:pPr eaLnBrk="1" hangingPunct="1">
              <a:defRPr/>
            </a:pPr>
            <a:endParaRPr lang="en-US" dirty="0">
              <a:latin typeface="Arial"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90600" y="1905000"/>
            <a:ext cx="7010400" cy="1938338"/>
          </a:xfrm>
          <a:prstGeom prst="rect">
            <a:avLst/>
          </a:prstGeom>
        </p:spPr>
        <p:txBody>
          <a:bodyPr>
            <a:spAutoFit/>
          </a:bodyPr>
          <a:lstStyle/>
          <a:p>
            <a:pPr algn="just" eaLnBrk="1" hangingPunct="1">
              <a:defRPr/>
            </a:pPr>
            <a:r>
              <a:rPr lang="en-US" dirty="0">
                <a:latin typeface="Arial" charset="0"/>
              </a:rPr>
              <a:t>	</a:t>
            </a:r>
            <a:r>
              <a:rPr lang="en-US" sz="2400" dirty="0">
                <a:latin typeface="+mn-lt"/>
              </a:rPr>
              <a:t>“The determination of whether a student is eligible for special education and related services is made by the student’s admission, review and dismissal (ARD) committee…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295400"/>
            <a:ext cx="8001000" cy="4062413"/>
          </a:xfrm>
          <a:prstGeom prst="rect">
            <a:avLst/>
          </a:prstGeom>
        </p:spPr>
        <p:txBody>
          <a:bodyPr>
            <a:spAutoFit/>
          </a:bodyPr>
          <a:lstStyle/>
          <a:p>
            <a:pPr eaLnBrk="1" hangingPunct="1">
              <a:defRPr/>
            </a:pPr>
            <a:r>
              <a:rPr lang="en-US" sz="2400" dirty="0">
                <a:latin typeface="Arial" charset="0"/>
              </a:rPr>
              <a:t>	</a:t>
            </a:r>
            <a:r>
              <a:rPr lang="en-US" sz="2400" dirty="0">
                <a:latin typeface="+mn-lt"/>
              </a:rPr>
              <a:t>In Texas, the practice of psychology or school psychology is governed by the Texas Psychologists’ Licensing Act, found in Chapter 501 of the Texas Occupations Code.  The general rule is that no person may engage in the practice of psychology or represent that he is engaged in the practice of psychology unless he is licensed under Chapter 501 of the Texas Occupations Code or he is exempt from licensure under section 501.004. </a:t>
            </a:r>
          </a:p>
          <a:p>
            <a:pPr eaLnBrk="1" hangingPunct="1">
              <a:defRPr/>
            </a:pPr>
            <a:endParaRPr lang="en-US" dirty="0">
              <a:latin typeface="+mn-lt"/>
            </a:endParaRPr>
          </a:p>
          <a:p>
            <a:pPr algn="ctr" eaLnBrk="1" hangingPunct="1">
              <a:defRPr/>
            </a:pPr>
            <a:r>
              <a:rPr lang="en-US" sz="2400" cap="small" dirty="0">
                <a:solidFill>
                  <a:schemeClr val="bg2">
                    <a:lumMod val="50000"/>
                  </a:schemeClr>
                </a:solidFill>
                <a:latin typeface="+mn-lt"/>
              </a:rPr>
              <a:t>Tex. Occ. Code</a:t>
            </a:r>
            <a:r>
              <a:rPr lang="en-US" sz="2400" dirty="0">
                <a:solidFill>
                  <a:schemeClr val="bg2">
                    <a:lumMod val="50000"/>
                  </a:schemeClr>
                </a:solidFill>
                <a:latin typeface="+mn-lt"/>
              </a:rPr>
              <a:t>, §501.251.</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pPr indent="0" eaLnBrk="1" hangingPunct="1">
              <a:buFont typeface="Wingdings 2" panose="05020102010507070707" pitchFamily="18" charset="2"/>
              <a:buNone/>
              <a:defRPr/>
            </a:pPr>
            <a:r>
              <a:rPr lang="en-US" sz="2000" dirty="0" smtClean="0"/>
              <a:t>	The multidisciplinary team that collects or reviews evaluation data in connection with the determination of a student’s eligibility must include, but is not limited to, the following:  </a:t>
            </a:r>
          </a:p>
          <a:p>
            <a:pPr eaLnBrk="1" hangingPunct="1">
              <a:buFont typeface="Wingdings 2" panose="05020102010507070707" pitchFamily="18" charset="2"/>
              <a:buNone/>
              <a:defRPr/>
            </a:pPr>
            <a:endParaRPr lang="en-US" sz="2000" dirty="0" smtClean="0"/>
          </a:p>
          <a:p>
            <a:pPr marL="914400" indent="-457200" eaLnBrk="1" hangingPunct="1">
              <a:buFont typeface="+mj-lt"/>
              <a:buAutoNum type="arabicParenR"/>
              <a:defRPr/>
            </a:pPr>
            <a:r>
              <a:rPr lang="en-US" sz="2000" dirty="0" smtClean="0"/>
              <a:t>A licensed specialist in school psychology (LSSP) </a:t>
            </a:r>
            <a:r>
              <a:rPr lang="en-US" sz="2000" b="1" i="1" u="sng" dirty="0" smtClean="0"/>
              <a:t>OR</a:t>
            </a:r>
            <a:r>
              <a:rPr lang="en-US" sz="2000" dirty="0" smtClean="0"/>
              <a:t> an educational diagnostician </a:t>
            </a:r>
            <a:r>
              <a:rPr lang="en-US" sz="2000" b="1" i="1" u="sng" dirty="0" smtClean="0"/>
              <a:t>OR</a:t>
            </a:r>
            <a:r>
              <a:rPr lang="en-US" sz="2000" dirty="0" smtClean="0"/>
              <a:t> other appropriately certified or licensed practitioner with experience and training in the area or disability; </a:t>
            </a:r>
            <a:r>
              <a:rPr lang="en-US" sz="2000" b="1" i="1" u="sng" dirty="0" smtClean="0"/>
              <a:t>OR</a:t>
            </a:r>
          </a:p>
          <a:p>
            <a:pPr marL="914400" indent="-457200" eaLnBrk="1" hangingPunct="1">
              <a:buFont typeface="+mj-lt"/>
              <a:buAutoNum type="arabicParenR"/>
              <a:defRPr/>
            </a:pPr>
            <a:endParaRPr lang="en-US" sz="2000" b="1" i="1" u="sng" dirty="0" smtClean="0"/>
          </a:p>
          <a:p>
            <a:pPr marL="914400" indent="-457200" eaLnBrk="1" hangingPunct="1">
              <a:buFont typeface="+mj-lt"/>
              <a:buAutoNum type="arabicParenR"/>
              <a:defRPr/>
            </a:pPr>
            <a:r>
              <a:rPr lang="en-US" sz="2000" dirty="0" smtClean="0"/>
              <a:t>A licensed or certified professional for a specific eligibility category defined in subsection (c) of this section.”</a:t>
            </a:r>
          </a:p>
          <a:p>
            <a:pPr marL="457200" indent="0" eaLnBrk="1" hangingPunct="1">
              <a:buFont typeface="Wingdings 2" panose="05020102010507070707" pitchFamily="18" charset="2"/>
              <a:buNone/>
              <a:defRPr/>
            </a:pPr>
            <a:endParaRPr lang="en-US" sz="2000" dirty="0"/>
          </a:p>
          <a:p>
            <a:pPr marL="457200" indent="0" algn="ctr" eaLnBrk="1" hangingPunct="1">
              <a:buFont typeface="Wingdings 2" panose="05020102010507070707" pitchFamily="18" charset="2"/>
              <a:buNone/>
              <a:defRPr/>
            </a:pPr>
            <a:r>
              <a:rPr lang="en-US" sz="2000" dirty="0" smtClean="0">
                <a:solidFill>
                  <a:schemeClr val="accent1">
                    <a:lumMod val="60000"/>
                    <a:lumOff val="40000"/>
                  </a:schemeClr>
                </a:solidFill>
              </a:rPr>
              <a:t>19 TAC §89.1040(b)(emphasis added)</a:t>
            </a:r>
          </a:p>
          <a:p>
            <a:pPr eaLnBrk="1" hangingPunct="1">
              <a:defRPr/>
            </a:pPr>
            <a:endParaRPr lang="en-US" sz="20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1676400"/>
            <a:ext cx="7851648" cy="2438400"/>
          </a:xfrm>
          <a:ln>
            <a:miter lim="800000"/>
            <a:headEnd/>
            <a:tailEnd/>
          </a:ln>
          <a:extLst/>
        </p:spPr>
        <p:txBody>
          <a:bodyPr>
            <a:normAutofit/>
          </a:bodyPr>
          <a:lstStyle/>
          <a:p>
            <a:pPr algn="ctr" eaLnBrk="1" hangingPunct="1">
              <a:defRPr/>
            </a:pPr>
            <a:r>
              <a:rPr lang="en-US" sz="5400" dirty="0" smtClean="0">
                <a:solidFill>
                  <a:schemeClr val="bg2">
                    <a:lumMod val="20000"/>
                    <a:lumOff val="80000"/>
                  </a:schemeClr>
                </a:solidFill>
                <a:effectLst/>
                <a:latin typeface="+mn-lt"/>
              </a:rPr>
              <a:t>Review of Special Education Eligibility</a:t>
            </a:r>
            <a:endParaRPr lang="en-US" sz="5400" dirty="0">
              <a:solidFill>
                <a:schemeClr val="bg2">
                  <a:lumMod val="20000"/>
                  <a:lumOff val="80000"/>
                </a:schemeClr>
              </a:solidFill>
              <a:effectLst/>
              <a:latin typeface="+mn-lt"/>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1"/>
          <p:cNvSpPr>
            <a:spLocks noChangeArrowheads="1"/>
          </p:cNvSpPr>
          <p:nvPr/>
        </p:nvSpPr>
        <p:spPr bwMode="auto">
          <a:xfrm>
            <a:off x="685800" y="1219200"/>
            <a:ext cx="7391400" cy="4524375"/>
          </a:xfrm>
          <a:prstGeom prst="rect">
            <a:avLst/>
          </a:prstGeom>
          <a:noFill/>
          <a:ln w="9525">
            <a:noFill/>
            <a:miter lim="800000"/>
            <a:headEnd/>
            <a:tailEnd/>
          </a:ln>
          <a:effectLst/>
        </p:spPr>
        <p:txBody>
          <a:bodyPr anchor="ctr">
            <a:spAutoFit/>
          </a:bodyPr>
          <a:lstStyle/>
          <a:p>
            <a:pPr indent="457200" algn="just">
              <a:defRPr/>
            </a:pPr>
            <a:r>
              <a:rPr lang="en-US" sz="2400" dirty="0">
                <a:latin typeface="+mn-lt"/>
                <a:ea typeface="Times New Roman" pitchFamily="18" charset="0"/>
              </a:rPr>
              <a:t>School districts also utilize evaluations by licensed psychologists through a Review of Existing Evaluation Data (REED).  Under federal and Texas law, a REED must take place as part of any re-evaluation of a child by an ARD Committee, either with or without the consent of the child’s parent.  During a REED, the members of the ARD Committee must review existing evaluation, data about the child (including information provided by the parent) to determine the scope of the re-evaluation.  </a:t>
            </a:r>
            <a:endParaRPr lang="en-US" sz="2400" dirty="0">
              <a:latin typeface="+mn-lt"/>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1828800"/>
            <a:ext cx="7086600" cy="2308225"/>
          </a:xfrm>
          <a:prstGeom prst="rect">
            <a:avLst/>
          </a:prstGeom>
        </p:spPr>
        <p:txBody>
          <a:bodyPr>
            <a:spAutoFit/>
          </a:bodyPr>
          <a:lstStyle/>
          <a:p>
            <a:pPr algn="just" eaLnBrk="1" hangingPunct="1">
              <a:defRPr/>
            </a:pPr>
            <a:r>
              <a:rPr lang="en-US" dirty="0">
                <a:latin typeface="Arial" charset="0"/>
              </a:rPr>
              <a:t>	</a:t>
            </a:r>
            <a:r>
              <a:rPr lang="en-US" sz="2400" dirty="0">
                <a:latin typeface="+mn-lt"/>
              </a:rPr>
              <a:t>An evaluation by a licensed psychologist (not an LSSP) can be provided to an ARD Committee by the child’s parent and the members of the ARD Committee must review and consider it as “information provided by the parent.”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752600"/>
            <a:ext cx="7315200" cy="3970338"/>
          </a:xfrm>
          <a:prstGeom prst="rect">
            <a:avLst/>
          </a:prstGeom>
        </p:spPr>
        <p:txBody>
          <a:bodyPr>
            <a:spAutoFit/>
          </a:bodyPr>
          <a:lstStyle/>
          <a:p>
            <a:pPr algn="just" eaLnBrk="1" hangingPunct="1">
              <a:defRPr/>
            </a:pPr>
            <a:r>
              <a:rPr lang="en-US" dirty="0">
                <a:latin typeface="Arial" charset="0"/>
              </a:rPr>
              <a:t>	</a:t>
            </a:r>
            <a:r>
              <a:rPr lang="en-US" sz="2400" dirty="0">
                <a:latin typeface="+mn-lt"/>
              </a:rPr>
              <a:t>Based on the information reviewed during the REED, the ARD Committee must decide what additional assessment, </a:t>
            </a:r>
            <a:r>
              <a:rPr lang="en-US" sz="2400" i="1" u="sng" dirty="0">
                <a:latin typeface="+mn-lt"/>
              </a:rPr>
              <a:t>if any</a:t>
            </a:r>
            <a:r>
              <a:rPr lang="en-US" sz="2400" dirty="0">
                <a:latin typeface="+mn-lt"/>
              </a:rPr>
              <a:t>, is needed to determine if the child has or continues to have a disability and a need for special education services.  </a:t>
            </a:r>
          </a:p>
          <a:p>
            <a:pPr eaLnBrk="1" hangingPunct="1">
              <a:defRPr/>
            </a:pPr>
            <a:endParaRPr lang="en-US" dirty="0">
              <a:latin typeface="+mn-lt"/>
            </a:endParaRPr>
          </a:p>
          <a:p>
            <a:pPr eaLnBrk="1" hangingPunct="1">
              <a:defRPr/>
            </a:pPr>
            <a:endParaRPr lang="en-US" dirty="0">
              <a:latin typeface="+mn-lt"/>
            </a:endParaRPr>
          </a:p>
          <a:p>
            <a:pPr eaLnBrk="1" hangingPunct="1">
              <a:defRPr/>
            </a:pPr>
            <a:r>
              <a:rPr lang="en-US" dirty="0">
                <a:solidFill>
                  <a:schemeClr val="bg2">
                    <a:lumMod val="50000"/>
                  </a:schemeClr>
                </a:solidFill>
                <a:latin typeface="+mn-lt"/>
              </a:rPr>
              <a:t>“A Guide to the Admission, Review and Dismissal Process” which was developed by the Statewide Leadership for the Legal Framework Project Team in collaboration with the Texas Education Agency</a:t>
            </a:r>
            <a:r>
              <a:rPr lang="en-US" dirty="0">
                <a:solidFill>
                  <a:schemeClr val="bg2">
                    <a:lumMod val="50000"/>
                  </a:schemeClr>
                </a:solidFill>
                <a:latin typeface="Arial" charset="0"/>
              </a:rPr>
              <a:t>.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1676400"/>
            <a:ext cx="7851648" cy="3276600"/>
          </a:xfrm>
          <a:ln>
            <a:miter lim="800000"/>
            <a:headEnd/>
            <a:tailEnd/>
          </a:ln>
          <a:extLst/>
        </p:spPr>
        <p:txBody>
          <a:bodyPr/>
          <a:lstStyle/>
          <a:p>
            <a:pPr algn="ctr" eaLnBrk="1" hangingPunct="1">
              <a:defRPr/>
            </a:pPr>
            <a:r>
              <a:rPr lang="en-US" sz="4800" dirty="0" smtClean="0">
                <a:solidFill>
                  <a:schemeClr val="bg2">
                    <a:lumMod val="20000"/>
                    <a:lumOff val="80000"/>
                  </a:schemeClr>
                </a:solidFill>
                <a:effectLst/>
                <a:latin typeface="+mn-lt"/>
              </a:rPr>
              <a:t>Autism as a Clinical Diagnosis</a:t>
            </a:r>
            <a:r>
              <a:rPr lang="en-US" sz="5400" dirty="0" smtClean="0">
                <a:solidFill>
                  <a:schemeClr val="bg2">
                    <a:lumMod val="25000"/>
                  </a:schemeClr>
                </a:solidFill>
              </a:rPr>
              <a:t/>
            </a:r>
            <a:br>
              <a:rPr lang="en-US" sz="5400" dirty="0" smtClean="0">
                <a:solidFill>
                  <a:schemeClr val="bg2">
                    <a:lumMod val="25000"/>
                  </a:schemeClr>
                </a:solidFill>
              </a:rPr>
            </a:b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00600"/>
          </a:xfrm>
        </p:spPr>
        <p:txBody>
          <a:bodyPr/>
          <a:lstStyle/>
          <a:p>
            <a:pPr indent="0" algn="just" eaLnBrk="1" hangingPunct="1">
              <a:buFont typeface="Wingdings 2" panose="05020102010507070707" pitchFamily="18" charset="2"/>
              <a:buNone/>
              <a:defRPr/>
            </a:pPr>
            <a:r>
              <a:rPr lang="en-US" dirty="0" smtClean="0"/>
              <a:t>	</a:t>
            </a:r>
            <a:r>
              <a:rPr lang="en-US" sz="2400" dirty="0" smtClean="0"/>
              <a:t>The condition known as Autism Spectrum Disorder is a long- established </a:t>
            </a:r>
            <a:r>
              <a:rPr lang="en-US" sz="2400" b="1" u="sng" dirty="0" smtClean="0"/>
              <a:t>clinical</a:t>
            </a:r>
            <a:r>
              <a:rPr lang="en-US" sz="2400" u="sng" dirty="0" smtClean="0"/>
              <a:t> </a:t>
            </a:r>
            <a:r>
              <a:rPr lang="en-US" sz="2400" dirty="0" smtClean="0"/>
              <a:t>diagnosis.   Assessments for Autism are legally performed every day by Licensed Psychologists in private practice, in University settings such as a Diagnostic Center, in Children’s Hospitals, who have sufficient experience and training in this area.  </a:t>
            </a:r>
          </a:p>
          <a:p>
            <a:pPr indent="0" eaLnBrk="1" hangingPunct="1">
              <a:buFont typeface="Wingdings 2" panose="05020102010507070707" pitchFamily="18" charset="2"/>
              <a:buNone/>
              <a:defRPr/>
            </a:pPr>
            <a:endParaRPr lang="en-US" dirty="0" smtClean="0"/>
          </a:p>
          <a:p>
            <a:pPr indent="0" algn="ctr" eaLnBrk="1" hangingPunct="1">
              <a:buFont typeface="Wingdings 2" panose="05020102010507070707" pitchFamily="18" charset="2"/>
              <a:buNone/>
              <a:defRPr/>
            </a:pPr>
            <a:r>
              <a:rPr lang="en-US" sz="2000" cap="small" dirty="0" smtClean="0">
                <a:solidFill>
                  <a:schemeClr val="bg2">
                    <a:lumMod val="50000"/>
                  </a:schemeClr>
                </a:solidFill>
              </a:rPr>
              <a:t>Diagnostic and Statistical Manual of Mental Disorders</a:t>
            </a:r>
            <a:r>
              <a:rPr lang="en-US" sz="2000" dirty="0" smtClean="0">
                <a:solidFill>
                  <a:schemeClr val="bg2">
                    <a:lumMod val="50000"/>
                  </a:schemeClr>
                </a:solidFill>
              </a:rPr>
              <a:t> (“DSM”) V</a:t>
            </a:r>
          </a:p>
          <a:p>
            <a:pPr eaLnBrk="1" hangingPunct="1">
              <a:buFont typeface="Wingdings 2" panose="05020102010507070707" pitchFamily="18" charset="2"/>
              <a:buNone/>
              <a:defRPr/>
            </a:pP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752600"/>
            <a:ext cx="6934200" cy="3046413"/>
          </a:xfrm>
          <a:prstGeom prst="rect">
            <a:avLst/>
          </a:prstGeom>
        </p:spPr>
        <p:txBody>
          <a:bodyPr>
            <a:spAutoFit/>
          </a:bodyPr>
          <a:lstStyle/>
          <a:p>
            <a:pPr algn="just" eaLnBrk="1" hangingPunct="1">
              <a:defRPr/>
            </a:pPr>
            <a:r>
              <a:rPr lang="en-US" dirty="0">
                <a:latin typeface="Arial" charset="0"/>
              </a:rPr>
              <a:t>	</a:t>
            </a:r>
            <a:r>
              <a:rPr lang="en-US" sz="2400" dirty="0">
                <a:latin typeface="+mn-lt"/>
              </a:rPr>
              <a:t>Reports of these assessments are routinely presented to a child’s ARD Committee for review and determination of the child’s eligibility for special education and related services and there is no statute or regulation that requires such assessments to be performed solely by LSSPs.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828800"/>
            <a:ext cx="7239000" cy="2678113"/>
          </a:xfrm>
          <a:prstGeom prst="rect">
            <a:avLst/>
          </a:prstGeom>
        </p:spPr>
        <p:txBody>
          <a:bodyPr>
            <a:spAutoFit/>
          </a:bodyPr>
          <a:lstStyle/>
          <a:p>
            <a:pPr algn="just" eaLnBrk="1" hangingPunct="1">
              <a:defRPr/>
            </a:pPr>
            <a:r>
              <a:rPr lang="en-US" dirty="0">
                <a:latin typeface="Arial" charset="0"/>
              </a:rPr>
              <a:t>	</a:t>
            </a:r>
            <a:r>
              <a:rPr lang="en-US" sz="2400" dirty="0">
                <a:latin typeface="+mn-lt"/>
              </a:rPr>
              <a:t>A licensed psychologist who provides an autism assessment at the request of a school district is not necessarily providing a full range of “school psychological services” that are described by Rule 465.38 and therefore need not hold an LSSP license under the plain language of Rule </a:t>
            </a:r>
            <a:r>
              <a:rPr lang="en-US" sz="2400" dirty="0">
                <a:latin typeface="+mn-lt"/>
              </a:rPr>
              <a:t>465.38. </a:t>
            </a:r>
            <a:endParaRPr lang="en-US" sz="2400" dirty="0">
              <a:latin typeface="+mn-lt"/>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828800"/>
            <a:ext cx="7851648" cy="2514600"/>
          </a:xfrm>
          <a:ln>
            <a:miter lim="800000"/>
            <a:headEnd/>
            <a:tailEnd/>
          </a:ln>
          <a:extLst/>
        </p:spPr>
        <p:txBody>
          <a:bodyPr>
            <a:noAutofit/>
          </a:bodyPr>
          <a:lstStyle/>
          <a:p>
            <a:pPr algn="ctr" eaLnBrk="1" hangingPunct="1">
              <a:defRPr/>
            </a:pPr>
            <a:r>
              <a:rPr lang="en-US" sz="4800" dirty="0" smtClean="0">
                <a:solidFill>
                  <a:schemeClr val="bg2">
                    <a:lumMod val="20000"/>
                    <a:lumOff val="80000"/>
                  </a:schemeClr>
                </a:solidFill>
                <a:effectLst/>
                <a:latin typeface="+mn-lt"/>
              </a:rPr>
              <a:t>Conducting Manifestation Determination</a:t>
            </a:r>
            <a:endParaRPr lang="en-US" sz="4800" dirty="0">
              <a:solidFill>
                <a:schemeClr val="bg2">
                  <a:lumMod val="20000"/>
                  <a:lumOff val="80000"/>
                </a:schemeClr>
              </a:solidFill>
              <a:effectLst/>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057400"/>
            <a:ext cx="7391400" cy="2678113"/>
          </a:xfrm>
          <a:prstGeom prst="rect">
            <a:avLst/>
          </a:prstGeom>
        </p:spPr>
        <p:txBody>
          <a:bodyPr>
            <a:spAutoFit/>
          </a:bodyPr>
          <a:lstStyle/>
          <a:p>
            <a:pPr eaLnBrk="1" hangingPunct="1">
              <a:defRPr/>
            </a:pPr>
            <a:r>
              <a:rPr lang="en-US" sz="2400" dirty="0">
                <a:latin typeface="Arial" charset="0"/>
              </a:rPr>
              <a:t>	</a:t>
            </a:r>
            <a:r>
              <a:rPr lang="en-US" sz="2400" dirty="0">
                <a:latin typeface="+mn-lt"/>
              </a:rPr>
              <a:t>For professionals who provide psychological services to students in Texas Public Schools, the appropriate credential is the Licensed Specialist in School Psychology (LSSP) license.  </a:t>
            </a:r>
          </a:p>
          <a:p>
            <a:pPr algn="just" eaLnBrk="1" hangingPunct="1">
              <a:defRPr/>
            </a:pPr>
            <a:endParaRPr lang="en-US" sz="2400" dirty="0">
              <a:latin typeface="+mn-lt"/>
            </a:endParaRPr>
          </a:p>
          <a:p>
            <a:pPr algn="ctr" eaLnBrk="1" hangingPunct="1">
              <a:defRPr/>
            </a:pPr>
            <a:r>
              <a:rPr lang="en-US" sz="2400" cap="small" dirty="0">
                <a:solidFill>
                  <a:schemeClr val="bg2">
                    <a:lumMod val="50000"/>
                  </a:schemeClr>
                </a:solidFill>
                <a:latin typeface="+mn-lt"/>
              </a:rPr>
              <a:t>Tex. Occ. Code</a:t>
            </a:r>
            <a:r>
              <a:rPr lang="en-US" sz="2400" dirty="0">
                <a:solidFill>
                  <a:schemeClr val="bg2">
                    <a:lumMod val="50000"/>
                  </a:schemeClr>
                </a:solidFill>
                <a:latin typeface="+mn-lt"/>
              </a:rPr>
              <a:t>, §501.260 (a)</a:t>
            </a:r>
            <a:r>
              <a:rPr lang="en-US" dirty="0">
                <a:solidFill>
                  <a:schemeClr val="bg2">
                    <a:lumMod val="50000"/>
                  </a:schemeClr>
                </a:solidFill>
                <a:latin typeface="+mn-lt"/>
              </a:rPr>
              <a:t>.</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2362200"/>
            <a:ext cx="7924800" cy="830263"/>
          </a:xfrm>
          <a:prstGeom prst="rect">
            <a:avLst/>
          </a:prstGeom>
        </p:spPr>
        <p:txBody>
          <a:bodyPr>
            <a:spAutoFit/>
          </a:bodyPr>
          <a:lstStyle/>
          <a:p>
            <a:pPr eaLnBrk="1" hangingPunct="1">
              <a:defRPr/>
            </a:pPr>
            <a:r>
              <a:rPr lang="en-US" sz="2400" dirty="0">
                <a:latin typeface="Arial" charset="0"/>
              </a:rPr>
              <a:t>	</a:t>
            </a:r>
            <a:r>
              <a:rPr lang="en-US" sz="2400" dirty="0">
                <a:latin typeface="+mn-lt"/>
              </a:rPr>
              <a:t>The term “manifestation determination” is not defined in the TSBEP rules.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905000"/>
            <a:ext cx="7162800" cy="1938338"/>
          </a:xfrm>
          <a:prstGeom prst="rect">
            <a:avLst/>
          </a:prstGeom>
        </p:spPr>
        <p:txBody>
          <a:bodyPr>
            <a:spAutoFit/>
          </a:bodyPr>
          <a:lstStyle/>
          <a:p>
            <a:pPr algn="just" eaLnBrk="1" hangingPunct="1">
              <a:defRPr/>
            </a:pPr>
            <a:r>
              <a:rPr lang="en-US" dirty="0">
                <a:latin typeface="+mn-lt"/>
              </a:rPr>
              <a:t>	</a:t>
            </a:r>
            <a:r>
              <a:rPr lang="en-US" sz="2400" dirty="0">
                <a:latin typeface="+mn-lt"/>
              </a:rPr>
              <a:t>A Manifestation Determination Review (MDR) occurs whenever a school makes the decision to change the placement of a child with a disability because of the child’s violation of the code of conduct.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981200"/>
            <a:ext cx="7162800" cy="2308225"/>
          </a:xfrm>
          <a:prstGeom prst="rect">
            <a:avLst/>
          </a:prstGeom>
        </p:spPr>
        <p:txBody>
          <a:bodyPr>
            <a:spAutoFit/>
          </a:bodyPr>
          <a:lstStyle/>
          <a:p>
            <a:pPr algn="just" eaLnBrk="1" hangingPunct="1">
              <a:defRPr/>
            </a:pPr>
            <a:r>
              <a:rPr lang="en-US" sz="2400" dirty="0">
                <a:latin typeface="Arial" charset="0"/>
              </a:rPr>
              <a:t>	</a:t>
            </a:r>
            <a:r>
              <a:rPr lang="en-US" sz="2400" dirty="0">
                <a:latin typeface="+mn-lt"/>
              </a:rPr>
              <a:t>By regulation, the ARD Committee must review all relevant information in the child’s file, including the individualized education program, teacher observations and “any relevant information” provided by the parents.</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3"/>
          <p:cNvSpPr>
            <a:spLocks noGrp="1"/>
          </p:cNvSpPr>
          <p:nvPr>
            <p:ph type="title"/>
          </p:nvPr>
        </p:nvSpPr>
        <p:spPr>
          <a:xfrm>
            <a:off x="457200" y="704850"/>
            <a:ext cx="8229600" cy="133350"/>
          </a:xfrm>
        </p:spPr>
        <p:txBody>
          <a:bodyPr/>
          <a:lstStyle/>
          <a:p>
            <a:pPr eaLnBrk="1" hangingPunct="1"/>
            <a:endParaRPr lang="en-US" altLang="en-US" dirty="0" smtClean="0"/>
          </a:p>
        </p:txBody>
      </p:sp>
      <p:sp>
        <p:nvSpPr>
          <p:cNvPr id="5" name="Content Placeholder 4"/>
          <p:cNvSpPr>
            <a:spLocks noGrp="1"/>
          </p:cNvSpPr>
          <p:nvPr>
            <p:ph idx="1"/>
          </p:nvPr>
        </p:nvSpPr>
        <p:spPr>
          <a:xfrm>
            <a:off x="457200" y="1295400"/>
            <a:ext cx="8229600" cy="5029200"/>
          </a:xfrm>
        </p:spPr>
        <p:txBody>
          <a:bodyPr/>
          <a:lstStyle/>
          <a:p>
            <a:pPr eaLnBrk="1" hangingPunct="1">
              <a:buFont typeface="Wingdings 2" panose="05020102010507070707" pitchFamily="18" charset="2"/>
              <a:buNone/>
              <a:defRPr/>
            </a:pPr>
            <a:r>
              <a:rPr lang="en-US" sz="2000" dirty="0" smtClean="0"/>
              <a:t>The ARD Committee must then answer two questions:</a:t>
            </a:r>
          </a:p>
          <a:p>
            <a:pPr eaLnBrk="1" hangingPunct="1">
              <a:buFont typeface="Wingdings 2" panose="05020102010507070707" pitchFamily="18" charset="2"/>
              <a:buNone/>
              <a:defRPr/>
            </a:pPr>
            <a:endParaRPr lang="en-US" sz="2000" dirty="0" smtClean="0"/>
          </a:p>
          <a:p>
            <a:pPr marL="914400" indent="-342900" eaLnBrk="1" hangingPunct="1">
              <a:buFont typeface="+mj-lt"/>
              <a:buAutoNum type="arabicParenR"/>
              <a:defRPr/>
            </a:pPr>
            <a:r>
              <a:rPr lang="en-US" sz="2000" dirty="0" smtClean="0"/>
              <a:t>Was the conduct in question caused by, or did it have a direct and substantial relationship to the child’s disability?</a:t>
            </a:r>
          </a:p>
          <a:p>
            <a:pPr marL="914400" indent="-342900" eaLnBrk="1" hangingPunct="1">
              <a:buFont typeface="+mj-lt"/>
              <a:buAutoNum type="arabicParenR"/>
              <a:defRPr/>
            </a:pPr>
            <a:endParaRPr lang="en-US" sz="2000" dirty="0" smtClean="0"/>
          </a:p>
          <a:p>
            <a:pPr marL="914400" indent="-342900" eaLnBrk="1" hangingPunct="1">
              <a:buFont typeface="+mj-lt"/>
              <a:buAutoNum type="arabicParenR"/>
              <a:defRPr/>
            </a:pPr>
            <a:r>
              <a:rPr lang="en-US" sz="2000" dirty="0" smtClean="0"/>
              <a:t>Was the conduct in question the direct result of the school district’s failure to implement the Individualized Education Program?</a:t>
            </a:r>
          </a:p>
          <a:p>
            <a:pPr marL="457200" eaLnBrk="1" hangingPunct="1">
              <a:buFont typeface="Wingdings 2" panose="05020102010507070707" pitchFamily="18" charset="2"/>
              <a:buNone/>
              <a:defRPr/>
            </a:pPr>
            <a:endParaRPr lang="en-US" sz="2000" dirty="0" smtClean="0"/>
          </a:p>
          <a:p>
            <a:pPr marL="0" indent="0" eaLnBrk="1" hangingPunct="1">
              <a:buFont typeface="Wingdings 2" panose="05020102010507070707" pitchFamily="18" charset="2"/>
              <a:buNone/>
              <a:defRPr/>
            </a:pPr>
            <a:r>
              <a:rPr lang="en-US" sz="2000" dirty="0" smtClean="0"/>
              <a:t>	If the answer is “yes” to either of these two questions, the ARD Committee must determine that the conduct was a manifestation of the child’s disability and take additional actions mandated by both state and federal regulations.</a:t>
            </a:r>
            <a:endParaRPr lang="en-US" sz="2000"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981200"/>
            <a:ext cx="7696200" cy="3046413"/>
          </a:xfrm>
          <a:prstGeom prst="rect">
            <a:avLst/>
          </a:prstGeom>
        </p:spPr>
        <p:txBody>
          <a:bodyPr>
            <a:spAutoFit/>
          </a:bodyPr>
          <a:lstStyle/>
          <a:p>
            <a:pPr algn="just" eaLnBrk="1" hangingPunct="1">
              <a:defRPr/>
            </a:pPr>
            <a:r>
              <a:rPr lang="en-US" dirty="0">
                <a:latin typeface="Arial" charset="0"/>
              </a:rPr>
              <a:t>	</a:t>
            </a:r>
            <a:r>
              <a:rPr lang="en-US" sz="2400" dirty="0">
                <a:latin typeface="+mn-lt"/>
              </a:rPr>
              <a:t>Despite the language in 465.38 which includes “conducting manifestation determinations” in the definition of “psychological services in the schools,” both the federal and TEA regulations make it very clear that a Manifestation Determination Review must be conducted by the ARD Committee, not an individual.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447800"/>
            <a:ext cx="7010400" cy="4894263"/>
          </a:xfrm>
          <a:prstGeom prst="rect">
            <a:avLst/>
          </a:prstGeom>
        </p:spPr>
        <p:txBody>
          <a:bodyPr>
            <a:spAutoFit/>
          </a:bodyPr>
          <a:lstStyle/>
          <a:p>
            <a:pPr algn="just" eaLnBrk="1" hangingPunct="1">
              <a:defRPr/>
            </a:pPr>
            <a:r>
              <a:rPr lang="en-US" dirty="0">
                <a:latin typeface="Arial" charset="0"/>
              </a:rPr>
              <a:t>	</a:t>
            </a:r>
            <a:r>
              <a:rPr lang="en-US" sz="2400" dirty="0">
                <a:latin typeface="+mn-lt"/>
              </a:rPr>
              <a:t>Although an LSSP or a licensed psychologists may be a member of the ARD Committee making the MDR, there is no requirement that a licensed psychologist, LSSP or any licensed mental health care professional be a member of the ARD Committee and the ARD Committee is free to disregard any evaluations or reports of licensed mental health professionals that are submitted for consideration during the MDR.  </a:t>
            </a:r>
          </a:p>
          <a:p>
            <a:pPr eaLnBrk="1" hangingPunct="1">
              <a:defRPr/>
            </a:pPr>
            <a:endParaRPr lang="en-US" sz="2400" dirty="0">
              <a:latin typeface="+mn-lt"/>
            </a:endParaRPr>
          </a:p>
          <a:p>
            <a:pPr algn="ctr" eaLnBrk="1" hangingPunct="1">
              <a:defRPr/>
            </a:pPr>
            <a:r>
              <a:rPr lang="en-US" sz="2400" dirty="0">
                <a:solidFill>
                  <a:schemeClr val="bg2">
                    <a:lumMod val="50000"/>
                  </a:schemeClr>
                </a:solidFill>
                <a:latin typeface="+mn-lt"/>
              </a:rPr>
              <a:t>19 TAC §</a:t>
            </a:r>
            <a:r>
              <a:rPr lang="en-US" sz="2400" dirty="0">
                <a:solidFill>
                  <a:schemeClr val="bg2">
                    <a:lumMod val="50000"/>
                  </a:schemeClr>
                </a:solidFill>
                <a:latin typeface="+mn-lt"/>
              </a:rPr>
              <a:t>89.1040(b</a:t>
            </a:r>
            <a:r>
              <a:rPr lang="en-US" sz="2400" dirty="0">
                <a:solidFill>
                  <a:schemeClr val="bg2">
                    <a:lumMod val="50000"/>
                  </a:schemeClr>
                </a:solidFill>
                <a:latin typeface="+mn-lt"/>
              </a:rPr>
              <a:t>).</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828800"/>
            <a:ext cx="7851648" cy="3886200"/>
          </a:xfrm>
          <a:ln>
            <a:miter lim="800000"/>
            <a:headEnd/>
            <a:tailEnd/>
          </a:ln>
          <a:extLst/>
        </p:spPr>
        <p:txBody>
          <a:bodyPr>
            <a:normAutofit fontScale="90000"/>
          </a:bodyPr>
          <a:lstStyle/>
          <a:p>
            <a:pPr algn="ctr" eaLnBrk="1" hangingPunct="1">
              <a:defRPr/>
            </a:pPr>
            <a:r>
              <a:rPr lang="en-US" sz="4000" dirty="0" smtClean="0">
                <a:solidFill>
                  <a:schemeClr val="tx1"/>
                </a:solidFill>
                <a:effectLst/>
                <a:latin typeface="+mn-lt"/>
              </a:rPr>
              <a:t>Assisting with Development </a:t>
            </a:r>
            <a:br>
              <a:rPr lang="en-US" sz="4000" dirty="0" smtClean="0">
                <a:solidFill>
                  <a:schemeClr val="tx1"/>
                </a:solidFill>
                <a:effectLst/>
                <a:latin typeface="+mn-lt"/>
              </a:rPr>
            </a:br>
            <a:r>
              <a:rPr lang="en-US" sz="4000" dirty="0" smtClean="0">
                <a:solidFill>
                  <a:schemeClr val="tx1"/>
                </a:solidFill>
                <a:effectLst/>
                <a:latin typeface="+mn-lt"/>
              </a:rPr>
              <a:t>and </a:t>
            </a:r>
            <a:br>
              <a:rPr lang="en-US" sz="4000" dirty="0" smtClean="0">
                <a:solidFill>
                  <a:schemeClr val="tx1"/>
                </a:solidFill>
                <a:effectLst/>
                <a:latin typeface="+mn-lt"/>
              </a:rPr>
            </a:br>
            <a:r>
              <a:rPr lang="en-US" sz="4000" dirty="0" smtClean="0">
                <a:solidFill>
                  <a:schemeClr val="tx1"/>
                </a:solidFill>
                <a:effectLst/>
                <a:latin typeface="+mn-lt"/>
              </a:rPr>
              <a:t>Implementation of Individualized Education Programs</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828800"/>
            <a:ext cx="7620000" cy="2308225"/>
          </a:xfrm>
          <a:prstGeom prst="rect">
            <a:avLst/>
          </a:prstGeom>
        </p:spPr>
        <p:txBody>
          <a:bodyPr>
            <a:spAutoFit/>
          </a:bodyPr>
          <a:lstStyle/>
          <a:p>
            <a:pPr algn="just" eaLnBrk="1" hangingPunct="1">
              <a:defRPr/>
            </a:pPr>
            <a:r>
              <a:rPr lang="en-US" dirty="0">
                <a:latin typeface="Arial" charset="0"/>
              </a:rPr>
              <a:t>	</a:t>
            </a:r>
            <a:r>
              <a:rPr lang="en-US" sz="2400" dirty="0">
                <a:latin typeface="+mn-lt"/>
              </a:rPr>
              <a:t>The development and implementation of the Individualized Education Program (“IEP”) for any child receiving special education services is completely within the purview of the ARD Committee, not a licensed psychologist or an LSSP.</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752600"/>
            <a:ext cx="7239000" cy="2678113"/>
          </a:xfrm>
          <a:prstGeom prst="rect">
            <a:avLst/>
          </a:prstGeom>
        </p:spPr>
        <p:txBody>
          <a:bodyPr>
            <a:spAutoFit/>
          </a:bodyPr>
          <a:lstStyle/>
          <a:p>
            <a:pPr algn="just" eaLnBrk="1" hangingPunct="1">
              <a:defRPr/>
            </a:pPr>
            <a:r>
              <a:rPr lang="en-US" dirty="0">
                <a:latin typeface="Arial" charset="0"/>
              </a:rPr>
              <a:t>	</a:t>
            </a:r>
            <a:r>
              <a:rPr lang="en-US" sz="2400" dirty="0">
                <a:latin typeface="+mn-lt"/>
              </a:rPr>
              <a:t>The ARD Committee may review evaluations reports, testing, assessments and other materials from not only LSSPs and licensed psychologists, but also from any other medical or mental health care provider or educational diagnostician without limitation</a:t>
            </a:r>
            <a:r>
              <a:rPr lang="en-US" sz="2400" i="1" dirty="0">
                <a:latin typeface="+mn-lt"/>
              </a:rPr>
              <a:t>.</a:t>
            </a:r>
            <a:endParaRPr lang="en-US" sz="2400" dirty="0">
              <a:latin typeface="+mn-lt"/>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752600"/>
            <a:ext cx="7315200" cy="3046413"/>
          </a:xfrm>
          <a:prstGeom prst="rect">
            <a:avLst/>
          </a:prstGeom>
        </p:spPr>
        <p:txBody>
          <a:bodyPr>
            <a:spAutoFit/>
          </a:bodyPr>
          <a:lstStyle/>
          <a:p>
            <a:pPr algn="just" eaLnBrk="1" hangingPunct="1">
              <a:defRPr/>
            </a:pPr>
            <a:r>
              <a:rPr lang="en-US" dirty="0">
                <a:latin typeface="Arial" charset="0"/>
              </a:rPr>
              <a:t>	</a:t>
            </a:r>
            <a:r>
              <a:rPr lang="en-US" sz="2400" dirty="0">
                <a:latin typeface="+mn-lt"/>
              </a:rPr>
              <a:t>So how is the practitioner to reconcile these apparent conflicts between state and federal education law and the Psychology Board Rules?  A true fix may require action by the Texas Legislature or a revision of regulations by the Texas Education Agency or the Texas State Board of Examiners of Psychologists.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600200"/>
            <a:ext cx="7851648" cy="2514600"/>
          </a:xfrm>
          <a:ln>
            <a:miter lim="800000"/>
            <a:headEnd/>
            <a:tailEnd/>
          </a:ln>
          <a:extLst/>
        </p:spPr>
        <p:txBody>
          <a:bodyPr rtlCol="0">
            <a:normAutofit/>
          </a:bodyPr>
          <a:lstStyle/>
          <a:p>
            <a:pPr algn="ctr" eaLnBrk="1" hangingPunct="1">
              <a:defRPr/>
            </a:pPr>
            <a:r>
              <a:rPr lang="en-US" sz="4800" dirty="0" smtClean="0">
                <a:solidFill>
                  <a:schemeClr val="bg2">
                    <a:lumMod val="20000"/>
                    <a:lumOff val="80000"/>
                  </a:schemeClr>
                </a:solidFill>
                <a:effectLst/>
                <a:latin typeface="+mn-lt"/>
              </a:rPr>
              <a:t>22 Texas Administrative </a:t>
            </a:r>
            <a:br>
              <a:rPr lang="en-US" sz="4800" dirty="0" smtClean="0">
                <a:solidFill>
                  <a:schemeClr val="bg2">
                    <a:lumMod val="20000"/>
                    <a:lumOff val="80000"/>
                  </a:schemeClr>
                </a:solidFill>
                <a:effectLst/>
                <a:latin typeface="+mn-lt"/>
              </a:rPr>
            </a:br>
            <a:r>
              <a:rPr lang="en-US" sz="4800" dirty="0" smtClean="0">
                <a:solidFill>
                  <a:schemeClr val="bg2">
                    <a:lumMod val="20000"/>
                    <a:lumOff val="80000"/>
                  </a:schemeClr>
                </a:solidFill>
                <a:effectLst/>
                <a:latin typeface="+mn-lt"/>
              </a:rPr>
              <a:t>Code § 465.38</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1"/>
          <p:cNvSpPr>
            <a:spLocks noChangeArrowheads="1"/>
          </p:cNvSpPr>
          <p:nvPr/>
        </p:nvSpPr>
        <p:spPr bwMode="auto">
          <a:xfrm>
            <a:off x="914400" y="1752600"/>
            <a:ext cx="7086600" cy="2678113"/>
          </a:xfrm>
          <a:prstGeom prst="rect">
            <a:avLst/>
          </a:prstGeom>
          <a:noFill/>
          <a:ln w="9525">
            <a:noFill/>
            <a:miter lim="800000"/>
            <a:headEnd/>
            <a:tailEnd/>
          </a:ln>
          <a:effectLst/>
        </p:spPr>
        <p:txBody>
          <a:bodyPr anchor="ctr">
            <a:spAutoFit/>
          </a:bodyPr>
          <a:lstStyle/>
          <a:p>
            <a:pPr indent="457200" algn="just">
              <a:defRPr/>
            </a:pPr>
            <a:r>
              <a:rPr lang="en-US" sz="2400" dirty="0">
                <a:latin typeface="+mn-lt"/>
                <a:ea typeface="Times New Roman" pitchFamily="18" charset="0"/>
              </a:rPr>
              <a:t>For licensed individuals providing psychological services in public schools, the first priority must be to protect your own license, and to take whatever steps are necessary to make sure that your own actions are in full compliance with the rules of your licensing agency.</a:t>
            </a:r>
            <a:endParaRPr lang="en-US" sz="2400" dirty="0">
              <a:latin typeface="+mn-lt"/>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8" name="Picture Placeholder 6" descr="push_me_pull_you.jpg"/>
          <p:cNvPicPr>
            <a:picLocks noGrp="1" noChangeAspect="1"/>
          </p:cNvPicPr>
          <p:nvPr>
            <p:ph type="pic" idx="4294967295"/>
          </p:nvPr>
        </p:nvPicPr>
        <p:blipFill>
          <a:blip r:embed="rId2">
            <a:extLst>
              <a:ext uri="{28A0092B-C50C-407E-A947-70E740481C1C}">
                <a14:useLocalDpi xmlns:a14="http://schemas.microsoft.com/office/drawing/2010/main" val="0"/>
              </a:ext>
            </a:extLst>
          </a:blip>
          <a:srcRect t="4370" b="4370"/>
          <a:stretch>
            <a:fillRect/>
          </a:stretch>
        </p:blipFill>
        <p:spPr>
          <a:xfrm rot="420000">
            <a:off x="679501" y="1790750"/>
            <a:ext cx="4618038" cy="3930650"/>
          </a:xfrm>
        </p:spPr>
      </p:pic>
      <p:sp>
        <p:nvSpPr>
          <p:cNvPr id="4" name="Title 3"/>
          <p:cNvSpPr>
            <a:spLocks noGrp="1"/>
          </p:cNvSpPr>
          <p:nvPr>
            <p:ph type="ctrTitle"/>
          </p:nvPr>
        </p:nvSpPr>
        <p:spPr>
          <a:xfrm>
            <a:off x="483242" y="1828800"/>
            <a:ext cx="7851648" cy="3048000"/>
          </a:xfrm>
          <a:ln>
            <a:miter lim="800000"/>
            <a:headEnd/>
            <a:tailEnd/>
          </a:ln>
          <a:extLst/>
        </p:spPr>
        <p:txBody>
          <a:bodyPr/>
          <a:lstStyle/>
          <a:p>
            <a:pPr eaLnBrk="1" hangingPunct="1">
              <a:defRPr/>
            </a:pPr>
            <a:r>
              <a:rPr lang="en-US" sz="4400" dirty="0" smtClean="0"/>
              <a:t>  </a:t>
            </a:r>
            <a:br>
              <a:rPr lang="en-US" sz="4400" dirty="0" smtClean="0"/>
            </a:br>
            <a:r>
              <a:rPr lang="en-US" sz="4400" dirty="0" smtClean="0"/>
              <a:t/>
            </a:r>
            <a:br>
              <a:rPr lang="en-US" sz="4400" dirty="0" smtClean="0"/>
            </a:br>
            <a:r>
              <a:rPr lang="en-US" sz="4400" dirty="0" smtClean="0">
                <a:solidFill>
                  <a:schemeClr val="tx1"/>
                </a:solidFill>
                <a:effectLst/>
                <a:latin typeface="+mn-lt"/>
              </a:rPr>
              <a:t>THE ENDS</a:t>
            </a:r>
            <a:r>
              <a:rPr lang="en-US" dirty="0" smtClean="0">
                <a:solidFill>
                  <a:schemeClr val="bg2">
                    <a:lumMod val="20000"/>
                    <a:lumOff val="80000"/>
                  </a:schemeClr>
                </a:solidFill>
                <a:effectLst/>
                <a:latin typeface="+mn-lt"/>
              </a:rPr>
              <a:t/>
            </a:r>
            <a:br>
              <a:rPr lang="en-US" dirty="0" smtClean="0">
                <a:solidFill>
                  <a:schemeClr val="bg2">
                    <a:lumMod val="20000"/>
                    <a:lumOff val="80000"/>
                  </a:schemeClr>
                </a:solidFill>
                <a:effectLst/>
                <a:latin typeface="+mn-lt"/>
              </a:rPr>
            </a:br>
            <a:endParaRPr lang="en-US" dirty="0">
              <a:solidFill>
                <a:schemeClr val="bg2">
                  <a:lumMod val="20000"/>
                  <a:lumOff val="80000"/>
                </a:schemeClr>
              </a:solidFill>
              <a:effectLst/>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981200"/>
            <a:ext cx="8001000" cy="2308225"/>
          </a:xfrm>
          <a:prstGeom prst="rect">
            <a:avLst/>
          </a:prstGeom>
        </p:spPr>
        <p:txBody>
          <a:bodyPr>
            <a:spAutoFit/>
          </a:bodyPr>
          <a:lstStyle/>
          <a:p>
            <a:pPr algn="just" eaLnBrk="1" hangingPunct="1">
              <a:defRPr/>
            </a:pPr>
            <a:r>
              <a:rPr lang="en-US" dirty="0">
                <a:latin typeface="Arial" charset="0"/>
              </a:rPr>
              <a:t>	</a:t>
            </a:r>
            <a:r>
              <a:rPr lang="en-US" sz="2400" dirty="0">
                <a:latin typeface="+mn-lt"/>
              </a:rPr>
              <a:t>Board Rule §465.38 is the administrative rule that provides the details of licensure as an LSSP and providing psychological services in the </a:t>
            </a:r>
            <a:r>
              <a:rPr lang="en-US" sz="2400" u="sng" dirty="0">
                <a:latin typeface="+mn-lt"/>
              </a:rPr>
              <a:t>public</a:t>
            </a:r>
            <a:r>
              <a:rPr lang="en-US" sz="2400" dirty="0">
                <a:latin typeface="+mn-lt"/>
              </a:rPr>
              <a:t> schools. To provide psychological services in a private school, the licensee must also be licensed as a Licensed Psychologist.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381000" y="1676400"/>
            <a:ext cx="8229600" cy="4389437"/>
          </a:xfrm>
        </p:spPr>
        <p:txBody>
          <a:bodyPr/>
          <a:lstStyle/>
          <a:p>
            <a:pPr algn="ctr"/>
            <a:endParaRPr lang="en-US" altLang="en-US" sz="2800" dirty="0" smtClean="0"/>
          </a:p>
          <a:p>
            <a:pPr algn="ctr"/>
            <a:endParaRPr lang="en-US" altLang="en-US" sz="2800" dirty="0" smtClean="0"/>
          </a:p>
          <a:p>
            <a:pPr marL="393700" lvl="1" indent="0" algn="just">
              <a:buNone/>
            </a:pPr>
            <a:r>
              <a:rPr lang="en-US" altLang="en-US" dirty="0" smtClean="0"/>
              <a:t>	Board </a:t>
            </a:r>
            <a:r>
              <a:rPr lang="en-US" altLang="en-US" dirty="0" smtClean="0"/>
              <a:t>Rule 465.38 was significantly amended in March of 2013 to clarify the requirements for LSSPs and for providing any psychological services in public schools.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ustom 13">
      <a:majorFont>
        <a:latin typeface="Times New Roman"/>
        <a:ea typeface=""/>
        <a:cs typeface=""/>
      </a:majorFont>
      <a:minorFont>
        <a:latin typeface="Verdana"/>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614</TotalTime>
  <Words>511</Words>
  <Application>Microsoft Office PowerPoint</Application>
  <PresentationFormat>On-screen Show (4:3)</PresentationFormat>
  <Paragraphs>190</Paragraphs>
  <Slides>71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71</vt:i4>
      </vt:variant>
    </vt:vector>
  </HeadingPairs>
  <TitlesOfParts>
    <vt:vector size="77" baseType="lpstr">
      <vt:lpstr>Arial</vt:lpstr>
      <vt:lpstr>Times New Roman</vt:lpstr>
      <vt:lpstr>Verdana</vt:lpstr>
      <vt:lpstr>Wingdings 2</vt:lpstr>
      <vt:lpstr>Calibri</vt:lpstr>
      <vt:lpstr>Flow</vt:lpstr>
      <vt:lpstr> THE ETHICAL PRACTICE   OF SCHOOL PSYCHOLOGY IN TEXAS </vt:lpstr>
      <vt:lpstr>    WARNING: </vt:lpstr>
      <vt:lpstr> STATUTES AND RULES  THAT GOVERN SCHOOL PSYCHOLOGY  SERVICES IN TEXAS</vt:lpstr>
      <vt:lpstr>The Texas Psychologists’ Licensing Act</vt:lpstr>
      <vt:lpstr>PowerPoint Presentation</vt:lpstr>
      <vt:lpstr>PowerPoint Presentation</vt:lpstr>
      <vt:lpstr>22 Texas Administrative  Code § 465.38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22 Texas Administrative Code § 463.9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22 Texas Administrative Code § 465.2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OVERVIEW OF STATE AND FEDERAL RULES REGARDING  PSYCHOLOGICAL SERVICES PROVIDED  IN THE PUBLIC SCHOOLS</vt:lpstr>
      <vt:lpstr>PowerPoint Presentation</vt:lpstr>
      <vt:lpstr>PowerPoint Presentation</vt:lpstr>
      <vt:lpstr>Addressing Special Education Eligibility</vt:lpstr>
      <vt:lpstr>PowerPoint Presentation</vt:lpstr>
      <vt:lpstr>PowerPoint Presentation</vt:lpstr>
      <vt:lpstr>PowerPoint Presentation</vt:lpstr>
      <vt:lpstr>PowerPoint Presentation</vt:lpstr>
      <vt:lpstr>PowerPoint Presentation</vt:lpstr>
      <vt:lpstr>Review of Special Education Eligibility</vt:lpstr>
      <vt:lpstr>PowerPoint Presentation</vt:lpstr>
      <vt:lpstr>PowerPoint Presentation</vt:lpstr>
      <vt:lpstr>PowerPoint Presentation</vt:lpstr>
      <vt:lpstr>Autism as a Clinical Diagnosis </vt:lpstr>
      <vt:lpstr>PowerPoint Presentation</vt:lpstr>
      <vt:lpstr>PowerPoint Presentation</vt:lpstr>
      <vt:lpstr>PowerPoint Presentation</vt:lpstr>
      <vt:lpstr>Conducting Manifestation Determination</vt:lpstr>
      <vt:lpstr>PowerPoint Presentation</vt:lpstr>
      <vt:lpstr>PowerPoint Presentation</vt:lpstr>
      <vt:lpstr>PowerPoint Presentation</vt:lpstr>
      <vt:lpstr>PowerPoint Presentation</vt:lpstr>
      <vt:lpstr>PowerPoint Presentation</vt:lpstr>
      <vt:lpstr>PowerPoint Presentation</vt:lpstr>
      <vt:lpstr>Assisting with Development  and  Implementation of Individualized Education Programs </vt:lpstr>
      <vt:lpstr>PowerPoint Presentation</vt:lpstr>
      <vt:lpstr>PowerPoint Presentation</vt:lpstr>
      <vt:lpstr>PowerPoint Presentation</vt:lpstr>
      <vt:lpstr>PowerPoint Presentation</vt:lpstr>
      <vt:lpstr>    THE ENDS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 OVER FUNCTION:   A DISCUSSION OF SCHOOL PSYCHOLOGY LAW IN TEXAS</dc:title>
  <dc:creator>Kathleen</dc:creator>
  <cp:lastModifiedBy>Kylie Bishop</cp:lastModifiedBy>
  <cp:revision>55</cp:revision>
  <dcterms:created xsi:type="dcterms:W3CDTF">2009-10-01T21:02:02Z</dcterms:created>
  <dcterms:modified xsi:type="dcterms:W3CDTF">2014-09-16T20:19:45Z</dcterms:modified>
</cp:coreProperties>
</file>